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328" r:id="rId2"/>
    <p:sldId id="395" r:id="rId3"/>
    <p:sldId id="401" r:id="rId4"/>
    <p:sldId id="402" r:id="rId5"/>
    <p:sldId id="404" r:id="rId6"/>
    <p:sldId id="406" r:id="rId7"/>
    <p:sldId id="407" r:id="rId8"/>
    <p:sldId id="408" r:id="rId9"/>
    <p:sldId id="409" r:id="rId10"/>
    <p:sldId id="410" r:id="rId11"/>
    <p:sldId id="411" r:id="rId12"/>
    <p:sldId id="412" r:id="rId13"/>
    <p:sldId id="413" r:id="rId14"/>
    <p:sldId id="414" r:id="rId15"/>
    <p:sldId id="415" r:id="rId16"/>
    <p:sldId id="416" r:id="rId17"/>
    <p:sldId id="417" r:id="rId18"/>
    <p:sldId id="418" r:id="rId19"/>
    <p:sldId id="419" r:id="rId20"/>
    <p:sldId id="420" r:id="rId21"/>
    <p:sldId id="421" r:id="rId22"/>
    <p:sldId id="422" r:id="rId23"/>
    <p:sldId id="423" r:id="rId24"/>
    <p:sldId id="424" r:id="rId25"/>
    <p:sldId id="425" r:id="rId26"/>
    <p:sldId id="535" r:id="rId27"/>
    <p:sldId id="426" r:id="rId28"/>
    <p:sldId id="429" r:id="rId29"/>
    <p:sldId id="430" r:id="rId30"/>
    <p:sldId id="522" r:id="rId31"/>
    <p:sldId id="523" r:id="rId32"/>
    <p:sldId id="431" r:id="rId33"/>
    <p:sldId id="432" r:id="rId34"/>
    <p:sldId id="433" r:id="rId35"/>
    <p:sldId id="434" r:id="rId36"/>
    <p:sldId id="435" r:id="rId37"/>
    <p:sldId id="436" r:id="rId38"/>
    <p:sldId id="437" r:id="rId39"/>
    <p:sldId id="438" r:id="rId40"/>
    <p:sldId id="439" r:id="rId41"/>
    <p:sldId id="440" r:id="rId42"/>
    <p:sldId id="441" r:id="rId43"/>
    <p:sldId id="442" r:id="rId44"/>
    <p:sldId id="443" r:id="rId45"/>
    <p:sldId id="444" r:id="rId46"/>
    <p:sldId id="447" r:id="rId47"/>
    <p:sldId id="448" r:id="rId48"/>
    <p:sldId id="449" r:id="rId49"/>
    <p:sldId id="450" r:id="rId50"/>
    <p:sldId id="451" r:id="rId51"/>
    <p:sldId id="452" r:id="rId52"/>
    <p:sldId id="453" r:id="rId53"/>
    <p:sldId id="454" r:id="rId54"/>
    <p:sldId id="455" r:id="rId55"/>
    <p:sldId id="456" r:id="rId56"/>
    <p:sldId id="457" r:id="rId57"/>
    <p:sldId id="458" r:id="rId58"/>
    <p:sldId id="459" r:id="rId59"/>
    <p:sldId id="460" r:id="rId60"/>
    <p:sldId id="461" r:id="rId61"/>
    <p:sldId id="462" r:id="rId62"/>
    <p:sldId id="463" r:id="rId63"/>
    <p:sldId id="464" r:id="rId64"/>
    <p:sldId id="465" r:id="rId65"/>
    <p:sldId id="466" r:id="rId66"/>
    <p:sldId id="467" r:id="rId67"/>
    <p:sldId id="468" r:id="rId68"/>
    <p:sldId id="469" r:id="rId69"/>
    <p:sldId id="470" r:id="rId70"/>
    <p:sldId id="471" r:id="rId71"/>
    <p:sldId id="472" r:id="rId72"/>
    <p:sldId id="473" r:id="rId73"/>
    <p:sldId id="474" r:id="rId74"/>
    <p:sldId id="475" r:id="rId75"/>
    <p:sldId id="476" r:id="rId76"/>
    <p:sldId id="533" r:id="rId77"/>
    <p:sldId id="534" r:id="rId78"/>
    <p:sldId id="526" r:id="rId79"/>
    <p:sldId id="527" r:id="rId80"/>
    <p:sldId id="528" r:id="rId81"/>
    <p:sldId id="529" r:id="rId82"/>
    <p:sldId id="530" r:id="rId83"/>
    <p:sldId id="531" r:id="rId84"/>
    <p:sldId id="532" r:id="rId85"/>
    <p:sldId id="477" r:id="rId86"/>
    <p:sldId id="478" r:id="rId87"/>
    <p:sldId id="479" r:id="rId88"/>
    <p:sldId id="480" r:id="rId89"/>
    <p:sldId id="481" r:id="rId90"/>
    <p:sldId id="482" r:id="rId91"/>
    <p:sldId id="483" r:id="rId92"/>
    <p:sldId id="484" r:id="rId93"/>
    <p:sldId id="485" r:id="rId94"/>
    <p:sldId id="486" r:id="rId95"/>
    <p:sldId id="487" r:id="rId96"/>
    <p:sldId id="488" r:id="rId97"/>
    <p:sldId id="489" r:id="rId98"/>
    <p:sldId id="490" r:id="rId99"/>
    <p:sldId id="491" r:id="rId100"/>
    <p:sldId id="492" r:id="rId101"/>
    <p:sldId id="493" r:id="rId102"/>
    <p:sldId id="519" r:id="rId103"/>
    <p:sldId id="520"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08" autoAdjust="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5.wmf"/><Relationship Id="rId3" Type="http://schemas.openxmlformats.org/officeDocument/2006/relationships/image" Target="../media/image35.wmf"/><Relationship Id="rId7" Type="http://schemas.openxmlformats.org/officeDocument/2006/relationships/image" Target="../media/image39.wmf"/><Relationship Id="rId12" Type="http://schemas.openxmlformats.org/officeDocument/2006/relationships/image" Target="../media/image44.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11" Type="http://schemas.openxmlformats.org/officeDocument/2006/relationships/image" Target="../media/image43.wmf"/><Relationship Id="rId5" Type="http://schemas.openxmlformats.org/officeDocument/2006/relationships/image" Target="../media/image37.wmf"/><Relationship Id="rId10" Type="http://schemas.openxmlformats.org/officeDocument/2006/relationships/image" Target="../media/image42.wmf"/><Relationship Id="rId4" Type="http://schemas.openxmlformats.org/officeDocument/2006/relationships/image" Target="../media/image36.wmf"/><Relationship Id="rId9" Type="http://schemas.openxmlformats.org/officeDocument/2006/relationships/image" Target="../media/image41.wmf"/><Relationship Id="rId14"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5.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06T10:53:05.647"/>
    </inkml:context>
    <inkml:brush xml:id="br0">
      <inkml:brushProperty name="width" value="0.05292" units="cm"/>
      <inkml:brushProperty name="height" value="0.05292" units="cm"/>
      <inkml:brushProperty name="color" value="#FF0000"/>
    </inkml:brush>
  </inkml:definitions>
  <inkml:trace contextRef="#ctx0" brushRef="#br0">1198 5717 141 0,'272'38'172'16,"-26"10"-116"-16,19 28-28 15,13 0-17-15,5 7-1 16,-14-5 13-16,-2 4-1 16,5-5-11-16,-19-18-4 15,-47 2-7-15,-50 11-6 16,-85-19-195-16</inkml:trace>
  <inkml:trace contextRef="#ctx0" brushRef="#br0" timeOffset="4249.63">9896 13293 901 0,'-4'-2'179'15,"4"2"-80"-15,-5-3 64 16,3 3-62-16,2 0-49 16,0 3-29-16,-2-3-2 15,-4 2-2-15,-8 5-1 16,-12 7 8-16,-8 11 23 16,-6 7-20-16,0 12-14 15,1 12-14-15,-3 12 5 16,3 17-5-16,-4 0 0 15,7 6 1-15,3-13-1 16,4-12 4-16,14-21-5 16,3-18 0-16,8-14 0 0,6-9 4 15,4-11 43-15,4-13 50 16,5-19-62-16,12-22-23 16,9-25-11-16,8-8 0 15,0-3-1-15,4 7 0 16,-3 10 6-16,1 10-5 15,-6 10-1-15,-9 19 27 16,-13 14 10-16,-9 17-5 16,-7 8-23-16,-2 2-9 15,0 4-21-15,2 1-9 0,-2 12 10 16,7 15 19-16,-7 16 1 16,0 24 0-16,-7 18 0 15,-1 68 11-15,3-105-10 16,-4 44-1-16,2-16-6 15,3-19-7-15,4-17-23 16,0-15-9-16,2-16-35 16,1-10-46-16,3-8-18 15,6-16-1-15,-2-15-331 16,3-96-100-16</inkml:trace>
  <inkml:trace contextRef="#ctx0" brushRef="#br0" timeOffset="4415.35">9474 13744 854 0,'2'0'448'15,"0"-2"-361"-15,4 0 9 16,5-6 28-16,21-3-73 16,30-6-51-16,27-7-51 15,16 3-223-15,121-5-285 16</inkml:trace>
  <inkml:trace contextRef="#ctx0" brushRef="#br0" timeOffset="5755.14">10053 14131 105 0,'0'2'340'15,"4"-2"-208"-15,-2 4-3 16,5 0 6-16,4-4-6 15,-4 0 24-15,2 0 17 0,4-10 22 16,5-8-86-16,0-11-23 16,6-10-28-16,0-12-10 15,6-17-24-15,3-16-12 16,-4-11 0-16,-2 10-1 16,-7 15 31-16,-11 27 1 15,-9 19-10-15,-2 10-4 16,0 11-13-16,2 3-13 15,-3 0-19-15,3 7-13 16,-8 9 1-16,-2 10 20 16,-3 17 11-16,-5 7 0 15,1 5 1-15,2 10 0 16,1-3 6-16,4 2-7 0,6-3-1 16,2-12 0-16,6-8 1 15,6-12-1-15,0-12-3 16,1-7 4-16,12-12 0 15,14-16 14-15,19-8-14 16,9-15-1-16,9-7-44 16,-5-2-28-16,-6 0-17 15,-6 10 9-15,-15 8 18 16,-9 10 30-16,-12 14 20 16,-10-2 13-16,-6 8 0 15,-7 4-1-15,-5 0-9 16,6-1 9-16,-3 6-17 15,2-7-29-15,-5 0 1 16,5 0 13-16,-4 0 31 0,-2 1 2 16,-2-1 3-16,-10 3 26 15,4-3 5-15,-8 2 19 16,3 0-5-16,2 3-23 16,2 4-1-16,2-1-12 15,-1 1-12-15,4 11 0 16,0 1 1-16,-4 7 7 15,0 7-7-15,3 4 1 16,3-3 5-16,4 1-7 16,4-11-9-16,6-7-21 15,7-1 13-15,3-11 10 16,13-9 7-16,6-8 7 16,10-8 1-16,-1-13 1 0,-6-2 1 15,-7 0-8-15,-12 8 7 16,-1 2-2-16,-9 11 2 15,-4 4 9-15,-3 7 17 16,0-2 14-16,0 3-17 16,-3 3-10-16,-1-3-22 15,3 1-10-15,1 7-26 16,0 2-17-16,0 6 29 16,1 4-4-16,3 9-7 15,1-9-17-15,1-3 10 16,1-3 7-16,-1-7 10 15,4-7 17-15,5-4 8 16,3-8 12-16,9-7-10 0,4-3-1 16,-7-3 10-1,1 2-4-15,-9 3 22 0,-10 6 19 16,-1 4 18-16,-10 8-3 16,3-1-34-16,0 3-29 15,2 3-11-15,2-3-32 16,-2 0-26-16,2 2 15 15,5 0 24-15,1 0 24 16,4 2 6-16,2 0 1 16,6 2 5-16,-5-3 4 15,-1-3-4-15,-6 3-4 16,-1 1 5-16,-2 2 1 0,-1-4-2 16,1 6-6-1,-3 1 14-15,-1 8 2 0,2 4-15 16,-1-1 5-16,3 3 2 15,-3 0-8-15,6-4 1 16,2-3-1-16,3-7-20 16,9-5-16-16,10-10-36 15,7-5-58-15,9-10-82 16,1-8-31-16,62-56-49 16</inkml:trace>
  <inkml:trace contextRef="#ctx0" brushRef="#br0" timeOffset="6560.82">11540 13860 455 0,'2'-4'252'15,"-2"-1"-50"-15,0 2 1 16,-2-1-10-16,2 4-46 16,-5-2-58-16,0 4-47 0,-1 0-42 15,-9 3-11-15,-4 8 11 16,-10 3 11-16,-7 10-11 16,6 2-2-16,-1 2-4 15,4 0-22-15,11 2-16 16,7-3-11-16,9-4 17 15,9-2 17-15,5-6 5 16,12-6-2-16,8-8-5 16,3-8 11-16,5-9 12 15,-5-5 1-15,-2-6 45 16,-8 1 28-16,-12-1 11 16,-3 9 19-16,-8 4 22 15,-4 7-33-15,-2 5-50 0,0 1-37 16,2 1-6-1,-5 3-15-15,5 4-6 0,-2 6 9 16,-3 7 12-16,1 4 1 16,-2 8 11-16,1 8-12 15,-3 0 0-15,2 10 1 16,-2 0 11-16,3 2-12 16,-1 1 1-16,4-5-1 15,-4-3 7-15,2-1-6 16,1-9-1-16,0-7 0 15,-2-14-1-15,-1-9 1 16,4-2 0-16,-4-5 8 0,2-2-2 16,-2-1 18-16,-5-6 10 15,-6-1-14-15,5-6-7 16,-4-7-13-16,1 0-6 16,5-9-15-16,10 0 5 15,10-2-22-15,16-7-38 16,14-5 35-16,12 0 20 15,10 4 14-15,1-2-2 16,-5 12 3-16,0 6 4 16,-8-2-14-16,-5 4 15 15,-5 0-5-15,-4-2 6 16,-5 1 30-16,-9-4 36 16,-1-3 24-16,-8 1-10 0,-5-1 4 15,-2 6 1 1,-6 6-23-16,-3 4 8 0,-2-4-8 15,-1 6-22 1,1 9-34-16,1 5-6 0,-9 0-25 16,-3 17-4-16,-11 9 19 15,0 12-16-15,-4 11 8 16,13 0 2-16,9-1 7 16,16 1-18-16,9-13-21 15,11-10-23-15,6-10-5 16,19-15-65-16,5-10-191 15,100-52-795-15</inkml:trace>
  <inkml:trace contextRef="#ctx0" brushRef="#br0" timeOffset="7903.64">13140 13654 210 0,'-2'-4'947'16,"2"1"-704"-16,-5-4-80 15,3 7 26-15,0 0-118 16,-9 7-55-16,-11 9 1 16,-16 8-2-16,-14 15 6 15,-10 5 7-15,-3 2-5 16,-4 2 16-16,6-8-9 16,1-3-11-16,11-10 1 15,6-3-11-15,12-5-3 16,10-9 0-16,9-5 1 15,13-5 16-15,1-5 8 0,1-12 5 16,11-12-20-16,4-12-16 16,18-13-1-16,12-6 1 15,7 6-9-15,1 6 9 16,-2 14-1 0,-14 18-8-16,-7 10-4 0,-7 16-17 15,-6 12-2-15,-2 16 11 16,-8 20 20-16,-1 3 1 15,-5 4-1-15,3-2-7 16,0-16-6-16,1-11 4 16,5-11-7-16,1-11 5 15,3-12 12-15,12-9 21 16,8-9 2-16,8-3-13 0,3-9-4 16,-1 1 2-16,-7 5-8 15,-14 6 2-15,-8 12 25 16,-14 2-2-16,-2 2 14 15,-4 2-18-15,2 1-13 16,-1-2-8-16,3-1-1 16,0 0 0-16,0 0-5 15,3 0 5-15,-3 0 1 16,0 0 1-16,0-1-1 16,-3 1 0-16,3 1 2 15,0-1 11-15,-4 0 5 16,4 0 6-16,4 0 3 0,-4 0 20 15,0 0 22 1,0 0 4-16,0 0-2 0,0 0-8 16,0 0-6-16,0 0 9 15,0 0 10-15,0 0 2 16,0 0-6-16,0 0 2 16,-12-1-14-16,5 1-20 15,2 0-13-15,-6 0 3 16,-9 0 0-16,-5 1-1 15,-13-1 2-15,-6-1 4 16,-1-4-1-16,14 5 5 16,9-4 2-16,19 3-23 15,6 2-9-15,-3-1 1 16,0 0-8-16,0 0 10 16,-1 0 7-16,1-1 10 0,-2 1 5 15,2 0-2-15,2-2-7 16,-2 2-16-16,1 2-7 15,6-2-2-15,-7 1-1 16,0 3-8-16,0-4 3 16,0 0 4-16,0 0-7 15,0 2-19-15,2-2-43 16,-2 0-76-16,4 0-97 16,0 3-225-16,5 1-144 15,70-3-209-15</inkml:trace>
  <inkml:trace contextRef="#ctx0" brushRef="#br0" timeOffset="8886.62">13684 13323 30 0,'-7'3'63'0,"-4"0"-59"16,-32 17-4-16</inkml:trace>
  <inkml:trace contextRef="#ctx0" brushRef="#br0" timeOffset="9244.27">13615 13360 12 0,'2'0'63'0,"0"0"70"0,2 0 2 15,1-2 44-15,1-1 44 16,-3-1-26-16,2 2-53 16,-3-1-6-16,-2-2-2 15,2 3-1-15,-2 2-10 16,0 0 2-16,0-2 10 16,2 2 7-16,-2 0-5 15,0 0 5-15,0 0-18 16,0 0-24-16,0 0-31 15,0 2-31-15,-2 0-38 16,0 3-2-16,2 14-30 16,-2 15 27-16,0 22 3 15,-5 18 7-15,-5 11-5 0,-1 2 7 16,-5 0 0-16,-1-9-9 16,0-14 1-16,3-15 5 15,3-20-6-15,5-8-10 16,4-13-21-16,0-8-17 15,4-3-3-15,0-1 1 16,0-13-37-16,0-14-103 16,0-19-49-16,8-16-41 15,7-10-177-15,48-139-102 16</inkml:trace>
  <inkml:trace contextRef="#ctx0" brushRef="#br0" timeOffset="9601.54">13746 13258 789 0,'-2'0'186'0,"2"0"-84"16,-2 7 48-16,-6 3-54 15,5 3-6-15,-4 6-19 16,2 8-22-16,7 2 8 16,8 7-3-16,9 4 0 15,16 4 0-15,11 2-6 16,6 3 0-16,3-3-19 15,-13 0-20-15,-15-4-3 16,-14 4-6-16,-19 1 1 16,-23 2 20-16,-18 1 33 15,-20-6 13-15,-11-3 1 0,-4-9-7 16,4-3 5-16,10-8 0 16,18-8-18-16,17-4-7 15,19-6-16-15,11-3-10 16,6-3-3-16,1 3-12 15,-3-2-6-15,2 0-48 16,-1 2-62-16,2 0-68 16,0-5-67-16,31-36-220 15</inkml:trace>
  <inkml:trace contextRef="#ctx0" brushRef="#br0" timeOffset="10178.49">13964 13140 301 0,'0'-4'497'0,"0"1"-330"16,0-2-7-16,8-5-14 0,-5 0-43 16,7 0-5-1,-2-4-1-15,4 5-19 0,1-2-9 16,-1 2 6-16,3 0-10 15,1 6-23-15,-2-2-2 16,3 7-4-16,3 1-4 16,-2 6-5-16,2 7-5 15,-5 10-8-15,-1 18 1 16,-3 12-2-16,-7 6 2 16,-6 3-4-16,-2-9-10 15,-5-8 11-15,4-14 5 16,3-14 14-16,2-14 35 15,3-6 66-15,6-4 42 16,3-8 0-16,24-16-34 16,18-18-88-16,22-15-31 0,10-12-1 15,1 5-4-15,-11 5-16 16,-11 15-2-16,-23 18-4 16,-15 14-3-16,-21 12-73 15,-8 8-193-15,-2 10-245 16,-11 11 49-16,-59 56-362 15</inkml:trace>
  <inkml:trace contextRef="#ctx0" brushRef="#br0" timeOffset="12050.29">14740 13689 1059 0,'3'0'277'15,"-1"-2"-143"-15,6 1 44 16,17-8-77-16,16 2-65 16,17-4-17-16,17 6-11 15,6 1-8-15,-5 1 1 16,-3 6-1-16,-10-3-7 16,-24 1-39-16,-14 2-29 0,-18-3-29 15,-18 1-82-15,-20 3-114 16,-135 14-193-16</inkml:trace>
  <inkml:trace contextRef="#ctx0" brushRef="#br0" timeOffset="12225.29">14814 13957 621 0,'0'0'383'0,"5"0"-163"15,-5 0-8-15,2 0 11 16,7-2-103-16,9 2-72 15,20-5-28-15,13 3-20 0,14 2-62 16,1-2-123-16,1-3-182 16,62-27-545-16</inkml:trace>
  <inkml:trace contextRef="#ctx0" brushRef="#br0" timeOffset="12606.27">15166 13387 875 0,'0'2'112'16,"0"1"-89"-16,5 9 40 0,6 2 24 16,11 11 7-1,11 3 11-15,20 4-19 0,10-1-22 16,9-6-22-16,1 1-9 15,-8-6-18-15,-16 1-4 16,-13-9-11-16,-18 0 1 16,-12-8 5-16,-10 1 19 15,-8 11 29-15,0 9 53 16,-13 10-32-16,-6 18-21 16,-9 5-20-16,-5 10-16 15,1 5-7-15,-1 1-2 16,5-4-8-16,6-1-1 15,8-18-11-15,7-9-28 16,11-19-24-16,5-7-75 16,3-11-90-16,9-13-34 0,48-56-228 15</inkml:trace>
  <inkml:trace contextRef="#ctx0" brushRef="#br0" timeOffset="13107.13">16384 13371 1136 0,'-5'6'184'16,"-4"1"-85"-16,-9 13 78 0,-10 11-69 15,-6 17-31-15,-6 15-32 16,-5 17-14-16,-8 12-8 15,-3 4-11-15,-4-6-2 16,4-7-4-16,8-18-6 16,13-14 1-16,10-17-1 15,15-12-15-15,8-13 1 16,4-9 14-16,2-9 12 16,12-13 42-16,4-14-36 15,13-28-9-15,12-25 0 16,44-83-9-16,42-61 0 15,15 27-1-15,-118 167 1 16,-7 13 1-16,-8 10 1 0,14-14 20 16,-19 21 22-1,-3 9-44-15,-5 12-6 0,2 13-15 16,-2 23 21-16,0 19 10 16,-2 14-4-16,-3 6 8 15,-3 5-13-15,-3 5 5 16,-3-7 0-16,1-11-6 15,-3-16-6-15,5-17-39 16,0-12-39-16,4-15-45 16,3-10-112-16,4-6-95 15,11-34-181-15</inkml:trace>
  <inkml:trace contextRef="#ctx0" brushRef="#br0" timeOffset="13291.92">16000 13957 1172 0,'9'-7'288'0,"2"1"-138"15,22-4-40-15,14-2-80 16,12-1-30-16,9 2-138 16,100 9-333-16</inkml:trace>
  <inkml:trace contextRef="#ctx0" brushRef="#br0" timeOffset="13716.18">16502 14093 471 0,'2'0'309'0,"0"0"-120"15,4-4-47-15,4-5-4 16,1-2-64-16,3-6-16 16,4-5 22-16,1-6-11 15,2-12-3-15,5-18-33 16,3-21-15-16,22-64-18 16,-28 88 1-16,9-43 0 15,-4 19 1-15,-11 26 34 0,-7 27 22 16,-8 18-8-16,-4 5-50 15,0 8-12-15,-6 7-24 16,-5 15 30-16,-3 10 6 16,-3 13 0-16,0 8 0 15,0 2 0-15,3 4 1 16,0 3 5-16,-1-2-4 16,5-2 4-16,3-7-6 15,5-12 0-15,4-8 0 16,4-14 0-16,5-5-17 15,9-10-49-15,9-10-45 16,15-6-158-16,97-57-361 16</inkml:trace>
  <inkml:trace contextRef="#ctx0" brushRef="#br0" timeOffset="14408.24">17081 13704 868 0,'0'0'220'16,"-2"0"-145"-16,-2 4-10 15,-7 9-38-15,-10 8 27 16,-6 7-14-16,-4 7-8 16,-2 6-5-16,0-1-11 15,1-4-16-15,10-8 0 16,3 1-6-16,13-14-23 16,4-3-2-16,2-7 10 15,6-8 21-15,13-6 71 16,5-3-23-16,8-7-30 15,3-3 4-15,-6 0 56 0,-8 4 9 16,-11 4 11-16,-1 5 7 16,-6 6-27-16,-3 3-39 15,0 0-39-15,-1 3-12 16,1 4-27-16,1 7 3 16,-1 4 27-16,3 8 8 15,1 6-8-15,-4 1 8 16,0-8 0-16,2-2-5 15,0-13-1-15,0-5 1 16,5-2-8-16,3-6 14 16,15-7 19-16,4-1-10 15,2-10 5-15,3-5 5 16,-5-3-5-16,-7-6-13 0,-1 5 5 16,-10 2-6-16,-3 2-1 15,-4 8-5-15,2 6 4 16,-6 7-4-16,0 5-3 15,2 0-7-15,-2 3-8 16,0-1-12-16,2 8-18 16,2 1 24-16,5 2 21 15,3 1 8-15,3 0-5 16,3-2 6-16,-1-7 0 16,1 0 6-16,-7-3 19 15,-4-2 14-15,-7 2 17 16,-5-2-14-16,3 4-14 0,0-4-28 15,0 8-16 1,-2 3 14-16,1 10 1 0,1-1-40 16,4 0 8-16,5-1-3 15,1-7-10-15,11-2-16 16,3-8-16-16,16-2-48 16,10-7-105-16,13-5-103 15,98-56-28-15</inkml:trace>
  <inkml:trace contextRef="#ctx0" brushRef="#br0" timeOffset="15129.41">17946 13746 213 0,'0'-6'612'16,"-2"-1"-354"-16,-3 0 9 15,1 2-43-15,-3 2-103 16,-1 6-79-16,-13 2-7 16,-4 2-28-16,-9 16-7 0,-6 5 0 15,6 8 0-15,-2-2 1 16,5 2-1-16,6-4-7 15,7-10-42-15,5-2 7 16,10-4 10-16,8-7-8 16,6-4 7-16,12-7 33 15,8-1 17-15,13-11-2 16,5-3 12-16,3-2-2 16,-4-4 16-16,-7 3 10 15,-12 2 12-15,-14 8 58 16,-8 6 1-16,-5 4-40 15,-4 0-44-15,2 2-38 0,-4 4-17 16,4 8-16-16,-3 9 32 16,-4 9 0-16,1 7 1 15,-7 3 1-15,-5 11 0 16,-4-6 8-16,-5 8-8 16,2-9 0-16,-5-2-1 15,4-10 0-15,5-6 1 16,0-7 5-16,3-9-5 15,1-7 0-15,-4-5 10 16,-3-2 10-16,-1-1 9 16,3-8-3-16,6 2-5 15,10-8-13-15,6-3-8 16,8-6-1-16,19-10-26 16,9-4-31-16,20-4-30 15,8-2-12-15,12 2-30 16,12-3-1-16,3 5 7 15,0 1 16-15,-11 2 38 0,-19 10 69 16,-20 0 6-16,-21 5 74 16,-6-1 56-16,-14 2-19 15,-6-1-1-15,-2 4-10 16,0-1-19-16,1 10-4 16,-1 1-14-16,-4 8-38 15,-5 2-17-15,-14 5-5 16,-12 13-9-1,-6 12 0-15,-2 14-7 0,3 9-5 16,15 1 11 0,16-1-35-16,17-8-32 15,13-7-25 1,17-5-21-16,18-13-36 0,8-11-126 16,106-24-436-16</inkml:trace>
  <inkml:trace contextRef="#ctx0" brushRef="#br0" timeOffset="15662.64">18771 13772 773 0,'-2'0'324'16,"4"-2"-85"-16,-2 2-25 16,2 0-20-16,3 0-68 15,-1 2-14-15,0-2-10 16,4 0-6-16,9-5 2 15,8 4-10-15,10-7-43 16,5 2-23-16,-2 1-22 16,-4 4 0-16,-9-1-1 15,-6 2-11-15,-9 0-19 16,-8 2-34-16,-4-2-53 16,-2 1-73-16,2 6-104 15,-6 5-56-15,-59 27-325 16</inkml:trace>
  <inkml:trace contextRef="#ctx0" brushRef="#br0" timeOffset="15857.34">18722 13994 626 0,'-3'3'336'16,"6"-3"-163"-16,-2 5 58 15,4-3-26-15,15 0-79 16,20-2 30-16,20-2-73 15,10-5-58-15,3-3-25 16,-10-6-87 0,-14 2-82-16,-9-2-161 15,16-16-397-15</inkml:trace>
  <inkml:trace contextRef="#ctx0" brushRef="#br0" timeOffset="16672.89">19506 13418 1141 0,'0'0'277'16,"3"0"-95"-16,-1-3 34 15,-2 6-83-15,0-3-58 16,0 0-50-16,-5 9-25 16,3 9-4-16,-5 13 4 15,-4 13 19-15,-8 11-11 16,-4 8 4-16,-6 8 0 0,-2 8-5 16,2-7-1-1,-2-6-6-15,4-10 1 0,4-16 0 16,8-5 0-16,7-13-1 15,2-12 1-15,6-8 10 16,3-4 14-16,4-7 14 16,8-7-7-16,10-11-25 15,12-13-6-15,13-9-1 16,10-4-12-16,2-5-7 16,1 3 2-16,-10 8 16 15,-6 12 1-15,-11 10-1 16,-16 9 1-16,-9 11 26 15,-9 2 11-15,-2 6-7 0,-2-3-16 16,-1 1-14-16,-1 2-18 16,-3 1-7-16,-1 6 9 15,-4 0 16-15,-5 8 0 16,-2 3 1-16,-5 0-1 16,1 3 12-16,-5 1 0 15,6 4 0-15,-1-1-1 16,10-2-4-16,1 4-7 15,8-4 1-15,12-1 0 16,2 0 9-16,9-1-2 16,5-2 4-16,6-5 3 15,-1-8 0-15,-2 0-3 0,-4-9-12 16,-5 1-6-16,-9-2-48 16,-5 1-33-16,-3 0-29 15,-2-9-107-15,-1 2-243 16,-18-17-232-16</inkml:trace>
  <inkml:trace contextRef="#ctx0" brushRef="#br0" timeOffset="16958.62">19972 13912 169 0,'0'-3'1327'0,"0"3"-984"16,0 0-89-16,2-3 4 16,-4 3-146-16,2 3-71 15,0-3-41-15,0 0-57 16,-2 0-114-16,4 3-145 15,0 3-237-15,25 12-79 16</inkml:trace>
  <inkml:trace contextRef="#ctx0" brushRef="#br0" timeOffset="17280.64">20478 13585 1200 0,'0'-2'347'16,"-2"1"-76"-16,2-3 13 15,0 4-104-15,2 0-108 16,0 4-56-16,-2 1-16 16,0 13 8-16,0 6-7 15,-2 10 26-15,-2 12-9 16,-7 11-3-16,-7-7-9 15,-2 2 3-15,-9-4 0 16,-5-2-8-16,-1-14 7 16,-3 0-8-16,5-11 0 15,4-6-25-15,10-6-44 16,10-5-23-16,3-10 20 0,3-2-28 16,2-15-89-16,5-7-140 15,49-86-128-15</inkml:trace>
  <inkml:trace contextRef="#ctx0" brushRef="#br0" timeOffset="17647.12">20198 13508 172 0,'6'0'658'0,"5"5"-562"0,9 4 0 16,7 0 51-16,0-1-22 15,-8 2-25-15,2 0-23 16,-1 0-22-16,5 6 7 16,2 3-4-16,6 4-20 15,7 5-2-15,0 11-3 16,1 0-20-16,-8 7-11 16,-18 3-2-16,-13-3 0 15,-17-2-9-15,-16 0 9 16,-14-4 38-16,-9-5 22 15,-8-1 2-15,2-4 10 16,5-4-9-16,5-6-21 16,10-6-20-16,14-4-10 0,5-4-12 15,8-10-7-15,-1-4-25 16,-1-3-76-16,-1-12-63 16,10-5-132-16,39-49-66 15</inkml:trace>
  <inkml:trace contextRef="#ctx0" brushRef="#br0" timeOffset="18131.62">20856 13467 770 0,'2'-2'453'16,"0"-1"-265"-16,0 0 41 15,2 3-7-15,-1 0-87 16,-1 3-52-16,2 0-26 15,0 3-23-15,6 8-13 16,-1 9 6-16,-1 3 2 16,-2 9-7-16,0 5 5 15,-12 2-3-15,5 3 2 0,-4-11 20 16,1-8 8-16,2-8 3 16,4-13 44-16,2-5 62 15,8-5 40-15,19-11-28 16,29-12-92-16,20-6-44 15,23-11-32-15,6 1-1 16,-6 6-6-16,-10 8 0 16,-13 11-1-16,-18 12-19 15,-19 7-97-15,-16 9-195 16,-7 10-264-16,-34 45-159 16</inkml:trace>
  <inkml:trace contextRef="#ctx0" brushRef="#br0" timeOffset="19834.38">18127 15561 775 0,'0'0'231'0,"0"0"-96"16,0 0 27-16,0 0-19 15,0 0-64-15,0 0-2 16,-2 0 13-16,2 0-20 16,0 0-7-16,0 0-6 0,0 0-9 15,0 0 3-15,0 0 6 16,0 0-7-16,0 0-4 15,0 0 5-15,0 0-16 16,0 0 2-16,0 0 5 16,0 0-6-16,0 0-6 15,0 0 3-15,8 0-6 16,-5 0-1-16,-1 0-7 16,0 0 7-16,-1 0-7 15,4 0-2-15,-2 0-4 16,13-4 17-16,15-10 12 15,14 0-30-15,24-3-11 16,0-1 8-16,-3 4 5 0,-1 0-7 16,-12 6-7-1,-10-2 0-15,-12 3 0 0,-15 7 1 16,-12 0 8-16,-6 0 2 16,0-5-3-16,-3 5-8 15,1 0-14-15,0 0-40 16,-1 0-70-16,0 5-70 15,-8-5-83-15,-5 3-80 16,-7 7-8-16,-52 23-275 16</inkml:trace>
  <inkml:trace contextRef="#ctx0" brushRef="#br0" timeOffset="20254.66">17926 15851 656 0,'2'0'267'16,"0"0"-117"-16,3 0 42 15,-3-3-4-15,1 3-62 16,1 0-24-16,-2 0-18 16,1-5-15-16,5 3-14 0,5-2 13 15,14-4-26-15,17 0 9 16,16-6-2-16,14 4 10 16,9-8 11-16,0 6 22 15,-14-2 5-15,-9 5-34 16,-22 0-21-16,-18 5-3 15,-13 0-12-15,-7 4-3 16,-3 0-10-16,-1 0-14 16,2 0-38-16,-1 4-80 15,3-4-73-15,0 0-85 16,-1 0-231-16,-26 0-279 16</inkml:trace>
  <inkml:trace contextRef="#ctx0" brushRef="#br0" timeOffset="21372.44">19215 15230 675 0,'4'-2'303'0,"-4"2"-96"16,5-2 29-16,-3-3 17 16,-2 5-65-16,2-3-20 15,-2 3 0-15,0 3-24 16,0-3-38-16,0 0-53 16,-2 5-30-16,2-5-23 15,-2 2-24-15,-3 6-6 16,-2 10 8-16,0 7 22 15,-3 16 9-15,-4 2 0 16,-2 9 0-16,-2-5-8 16,-1 7 0-16,3-5 15 15,1-3-15-15,5-6-1 0,6-8 0 16,4-6 0-16,4-4 1 16,-2-8-1-16,0-6 0 15,-2-3 2-15,6-5 16 16,-4 0-9-16,0 0 12 15,2-5-2-15,14-4 2 16,13-8-15-16,12-10-6 16,13-8-2-16,4-10-22 15,0-9 6-15,-2 0 12 16,-7 0-3-16,-8 11 9 16,-16 6 0-16,-10 10 1 15,-10 13 5-15,0 7 6 16,-7 5-12-16,0 2-11 0,0 2-11 15,-3 0-8 1,-1 3-3-16,1 0-3 0,-1-1 7 16,-8 10 19-16,-3 0 4 15,-4 7 6-15,-8 2 0 16,-5 3 1-16,-1 3 7 16,4-3-2-16,2 1-1 15,7-8-5-15,5-2 0 16,5-4 0-16,8-8-2 15,0-1-10-15,4 0 11 16,2 6 1-16,4-1-2 16,5 7 1-16,5 2 2 0,11 4-1 15,9 1 9 1,6 0 0-16,1-5 9 0,-3-4-9 16,-14-6-9-16,-8-4 1 15,-10 1 21-15,-10-5-2 16,-2 0 17-16,0 0-17 15,-1-5-5-15,0 5-6 16,3 0-9-16,0 0-42 16,0 0-43-16,0 0-50 15,3-4-38-15,0-8-161 16,3-30-309-16</inkml:trace>
  <inkml:trace contextRef="#ctx0" brushRef="#br0" timeOffset="21770.55">19957 15422 1027 0,'0'0'483'0,"0"0"-315"15,0 0 27-15,0 0-45 16,-4 2-129-16,-1 10-21 16,-7 2-12-16,2 16 12 15,-4-3 13-15,5 0-13 16,1-14 0-16,8-3 0 0,2-6 9 16,2-4 14-1,2-4 37-15,8-13 40 0,1-1-62 16,10-5-19-16,-4 0-7 15,-5 5-5-15,-6 1-7 16,-5 12 0-16,-5 5 0 16,-2 0-8-16,-1 0-34 15,1 5-51-15,-3-5-83 16,-1 7-130-16,-7 7-42 16,-33 6-359-16</inkml:trace>
  <inkml:trace contextRef="#ctx0" brushRef="#br0" timeOffset="24250.32">20293 15112 121 0,'5'3'155'15,"-1"6"-139"-15,6-6-16 16,-2 15-175-16</inkml:trace>
  <inkml:trace contextRef="#ctx0" brushRef="#br0" timeOffset="24353.47">20329 15175 114 0,'-2'2'94'15,"0"3"-20"-15,-9-1-17 16,-4 0-57-16,-1 6 39 16,-9-5-39-16,-4 2-46 0,-31 13-46 15</inkml:trace>
  <inkml:trace contextRef="#ctx0" brushRef="#br0" timeOffset="24844.44">20124 15245 34 0,'0'-1'284'15,"2"-3"-215"-15,1-3-68 16,-1 2 2-16,4-2-3 16,1-1-43-16,-2 0 43 15,6 3 38-15,-7-9 47 16,1 5 37-16,-1 2-4 16,-2-4-7-16,0 3-6 0,0-2-4 15,1 6-13 1,-1-1-31-16,-2 0-4 0,0 2-4 15,0-6-29-15,0 6 2 16,0-4 5-16,2 3 12 16,-2 0-1-16,3 0-1 15,-3 4 10-15,0-2-2 16,1 2 4-16,-1 0 7 16,0 0-7-16,0 0 2 15,0 0 0-15,0 0-7 16,0 0-2-16,3 0 9 15,-3-2-12-15,0 2 0 16,5 0-12-16,-10 0-6 0,10 0-3 16,-5 0-5-1,0 0-7-15,0 0 3 0,0 0-8 16,0 0 0-16,0 0 5 16,1 0-5-16,-1 2-1 15,0-2 0-15,0 0 0 16,3 0 0-16,-3-2-1 15,-3 2-47-15,3 0-116 16,0 0-158-16,5 2-282 16</inkml:trace>
  <inkml:trace contextRef="#ctx0" brushRef="#br0" timeOffset="25666.24">20374 15061 560 0,'2'-6'361'0,"-2"2"-218"16,4-4 5-16,-1 5 53 16,-3 0-46-16,2 0-67 15,-2 3-19-15,0 0 15 16,0-1 0-16,0 2 11 16,0-1-5-16,0 0-14 15,0 0 2-15,0 0 3 16,-2 3-4-16,2-3-14 15,-3 0-18-15,-1 3-39 16,-5 6-5-16,-15 11-1 16,-15 20 24-16,-16 24 0 0,-15 21-9 15,-34 79-13-15,11 21 8 16,74-138-10-16,11-1 0 16,-11 33 0-16,31-10 0 15,19-22 9-15,29-10 36 16,22-19 24-16,12-14-21 15,5-13-20-15,-15-4-8 16,-19-6-10-16,-25 3 7 16,-20 6 25-16,-12 0 46 15,-9 7-20-15,1 3-38 16,-4 0-20-16,1 0-10 16,0 0-9-16,1 0-1 15,2 0 2-15,-2 0 2 16,0 0 6-16,2 0 0 15,0 0 0-15,0 0 0 0,0 0 0 16,-2 0-1-16,4 0 1 16,-2 0 1-16,0 0-1 15,2 0 0-15,-2 0-12 16,-2 0-2-16,2 0-1 16,-2 0 0-16,0 0 6 15,2 0 5-15,0 0 2 16,0 0 2-16,-3 0-6 15,3 0-3-15,0 0-12 16,0 0-7-16,0 0-5 16,0 0 9-16,0 0 10 0,0 0 8 15,-2 0 5 1,2 0 1-16,0 0 0 0,0 0 2 16,2 0 11-16,-2 0-13 15,0 0 0-15,0 0 1 16,0 0 1-16,0 0 4 15,0 0 0-15,0 0-4 16,0 0-2-16,0 0 0 16,0 0-1-16,0 0 1 15,0 0 0-15,0 0 0 16,0 0-8-16,0 0-34 16,0 0-84-16,0 0-72 15,0 0-66-15,3-12-259 16,3-31-347-16</inkml:trace>
  <inkml:trace contextRef="#ctx0" brushRef="#br0" timeOffset="26448.47">20804 15258 770 0,'-2'-6'219'15,"0"6"-96"-15,0-4 52 16,2 1-2-16,0 3-19 15,2 0-23-15,0 0 11 16,0-1 5-16,0 1-15 16,0-8-7-16,1 2-35 15,3-6-41-15,0-6-34 16,11-9-14-16,5-1-1 16,5-2 0-16,8 8-6 15,1 7 6-15,-4 3-9 16,0 12 1-16,-7 0-5 15,-8 9-11-15,-7 7-6 16,-3 12 4-16,-14 7 13 0,-9 11 13 16,-9 2-8-16,-6 2-1 15,-2-6-1-15,6-12-4 16,12-14 1-16,6-10-11 16,9-6 1-16,0-2 22 15,4-2-7-15,3-3 4 16,2-2-11-16,0-3-6 15,4 1 19-15,0 0-5 16,-1 6-1-16,-1 3 7 16,4 3-10-16,-1 7 1 0,-4 3-7 15,6 8 4 1,-9 7 7-16,-3 2 4 16,-8 7 1-16,-9-2 1 0,-10 1 9 15,-9-1-1-15,2-7 23 16,-8-10 2-16,3-10 23 15,-3-8 28-15,6-5 4 16,4-8 2-16,0-1-7 16,5-10-29-16,4 0-12 15,6-3-30-15,4 5-2 16,7 8-10-16,2 10-7 16,0 4-7-16,2 0-65 15,-2 4-34-15,0 0-35 16,-2-2-13-16,2 10 34 15,0-1-94-15,4 5-251 0,39 6-169 16</inkml:trace>
  <inkml:trace contextRef="#ctx0" brushRef="#br0" timeOffset="27274.62">21459 15170 214 0,'0'-7'1173'0,"2"7"-933"15,1-4-30-15,-3 0 60 16,4 4-111-16,-4 4-93 0,3-4-63 16,-3 4-3-1,-3 8-44-15,-6 17 17 0,-2 11 21 16,-9 7 6-16,-2 8 0 15,-5-1 1-15,5-4 0 16,-2-1 1-16,8-10 7 16,0-7-9-16,3-9-1 15,6-9 0-15,-1-6 1 16,7-3 2-16,1-2 5 16,-2-3 4-16,2-3 10 15,-3-2 19-15,1-7-10 16,-2-12-15-16,0-15-15 15,-1-14 5-15,14-16-11 16,8-1-3-16,18 1-6 16,11 2-6-16,12 14-3 0,2 9 6 15,-2 18 9-15,-8 12-6 16,-8 5 0-16,-11 9 4 16,-16 7 4-16,-3 3-20 15,-10-4 12-15,-2 10-2 16,-2 3-2-16,-7 4 19 15,-2 5-6-15,-3 1 7 16,-8-1-1-16,-5 2 11 16,-11-4-10-16,-7-2 31 15,-10 1-11-15,4-5 18 0,5-3-9 16,15-3-20-16,16-7-8 16,8-2-2-16,7-3 6 15,5-2 3-15,-1 0 2 16,1 6-5-16,3 1-6 15,10 4 7-15,5 11 1 16,8 10-2-16,7-5 0 16,0 4 9-16,-1-7-8 15,-3-2 17-15,-10-5 5 16,-8-7-1-16,-7-2 11 16,-7-7 3-16,-2 2 11 15,0-3 17-15,0-3-7 16,0 3-28-16,0 0-20 15,0 0-9-15,0 0-5 16,-2 0 11-16,2-1-1 0,0 1-1 16,-2 0-10-16,2 0-4 15,-2-4-62-15,-1 4-102 16,1 0-62-16,-4 0-52 16,2-4-332-16,-7-41-638 15</inkml:trace>
  <inkml:trace contextRef="#ctx0" brushRef="#br0" timeOffset="28115.1">21887 14780 992 0,'-2'-4'216'0,"4"0"-28"15,3-7 16-15,-1-1-92 16,6-7-28-16,5 1-43 15,7-3 17-15,0 2-25 0,3 3-13 16,-3 5-11 0,-2 6-2-16,-5 5-7 0,3 5 0 15,-4 4-6-15,-1 9 6 16,1 4 6-16,-5 10-4 16,-1 12 17-16,-3-3 2 15,-2-1-3-15,-6-8 3 16,3-11 6-16,0-10 2 15,3-8 16-15,1-3 40 16,-2-2 35-16,7-1 11 16,4-6-8-16,11-7-66 15,12-7-35-15,11-5-14 16,9-2-8-16,0 2 0 16,-3 6 0-16,-6 7 0 15,-9 5-6-15,-11 8 4 0,-14-2-5 16,-8 4 5-16,-5 0-2 15,-2 4 4-15,2-4 22 16,0 0-2-16,0 0-10 16,-3 0 4-16,6 0-5 15,-3 0 4-15,0 0 4 16,0 0 5-16,-3-4 23 16,0 4 26-16,1 0 13 15,-1-4 12-15,0 2 12 16,-2 0-5-16,3 1-7 15,0-4-19-15,-2 1-4 16,-1 4 1-16,-2-5-17 16,3 0 0-16,-5 1 3 15,0-6-21-15,-1 2-20 0,0 4 7 16,8-4-10-16,0 6 1 16,2-1 1-16,2 3-9 15,0 0 1-15,0 3-4 16,5-3-5-16,-6 0 0 15,4 2-1-15,-2-2-11 16,-1 0-42-16,1 4-53 16,-3 0-124-16,-3-2-130 15,1 4-338-15,-32 36-193 16</inkml:trace>
  <inkml:trace contextRef="#ctx0" brushRef="#br0" timeOffset="31252.23">20547 14969 334 0,'0'0'284'0,"0"0"-100"0,0-2-19 16,0 2-36-1,-2-5-40-15,2 5-25 0,0-3-1 16,0 1-3-16,0 2-1 15,0 0 7-15,2 0 10 16,-2-2 7-16,0 2 4 16,0 0-9-16,0-5 10 15,-2 5-11-15,0 0-14 16,-1 0-15-16,3 0-8 16,-1 0-5-16,1 0-13 15,-3 0 7-15,-3 0-4 16,2 0-5-16,-4-5 2 15,2 5-8-15,-5 0-4 16,-5 5-10-16,1-5 8 16,-8 5-8-16,5 2 0 0,-2 0 0 15,1 3 0-15,7-1 0 16,-6-2-1-16,5 6 0 16,-3-1 1-1,-1 2 0-15,1 3 0 0,-5-2 0 16,4-2 8-16,-1 5-8 15,1-3 1-15,0 0 0 16,2-1 0-16,1 0-1 16,4 1-1-16,-4-3 1 15,1 6 0-15,0-6 0 16,1 2 2-16,-1 0 8 16,-3 0-8-16,3 2 4 15,-4 2-6-15,7-2 0 0,1 5-1 16,2-9 1-1,-1 1-1-15,8 6-10 0,0 0 11 16,8 8-7-16,4-1 7 16,1 1 1-16,5-1 1 15,2-4-2-15,2-4 0 16,-4 0-6-16,-4-9 5 16,1 0 0-16,-8-4 1 15,-7-1 0-15,0-4-1 16,-2 4-8-16,-5 6-5 15,-7 4 14-15,-3 8 6 16,-8 3 8-16,1 4-4 0,-9 0-2 16,3-4 2-16,1 5 1 15,-3-4-5-15,6-3 0 16,6-10 0-16,9-1-6 16,2-2 0-16,9-10-5 15,0 4 5-15,5-4 0 16,3-4 8-16,6 4 11 15,16-8 16-15,9 1-5 16,3-4-5-16,1-3-10 16,-14 2-6-16,-2 6-8 15,-12 3 1-15,3 3 7 16,-7 3-9-16,0 3-6 16,4 6-4-16,-1 2 2 15,-2 12 8-15,2 6 2 16,-3 12 11-16,-1 15 1 0,-6 3-7 15,-4 2 11-15,0 3-6 16,-2-9 5-16,0-5 7 16,6-13 12-16,3-5-14 15,11-13-4-15,9 0 20 16,11-8 19-16,4-1 0 16,-2-4 0-16,-6 5-9 15,-10-11-6-15,-8 2 3 16,-10-3 3-16,-4 2 6 15,-2-8-6-15,-2 4-17 16,2 0-14-16,0 0-17 16,0-2-11-16,-2 2-70 15,2 0-88-15,0 0-127 16,0 0-85-16,-2-22-406 16</inkml:trace>
  <inkml:trace contextRef="#ctx0" brushRef="#br0" timeOffset="33361.11">22324 15066 325 0,'2'0'562'15,"-2"0"-428"-15,3-5 8 16,-3 1 61-16,-3 4-68 16,-1 0-60-16,2 0-30 15,0 0 9-15,0 0-17 16,2 0 5-16,-6-2 24 15,6 2 9-15,0 0 2 16,-3-1-4-16,2 1-7 16,-1 0-21-16,-2-3-12 15,-5-1-3-15,2 0 0 16,0 1-1-16,-3 0-11 0,9 0 10 16,-3 2 11-1,0-3-6-15,-4 0-4 0,-3-4-2 16,-2 2-9-16,-1 3-2 15,2-6-2-15,-1 5 1 16,1 3 4-16,3-2 1 16,0 3-2-16,-1 0-3 15,2 3-3-15,-6 2-6 16,-5 7-5-16,-14 11 0 16,-10 12 5-16,-4 20-6 15,-2 15 15-15,7 12-8 16,5 16-7-16,16 1 12 15,11-7-4-15,18-6-8 16,11-20 12-16,6-16-2 0,5-15 16 16,10-12 34-1,8-12 16-15,2-8-1 0,0-6-16 16,-5-4-7-16,-5-3-4 16,-13 2-10-16,-11 1-14 15,-5 5-2-15,-9 2-11 16,-4 0-11-16,2 2-1 15,-2-2-10-15,2 3-5 16,-5-3 1-16,5 0 6 16,0 0-3-16,-2 0 6 15,0 0-5-15,-1 0 4 16,1 0-5-16,2 0-3 16,0 0 4-16,0 0 4 0,-2 0 6 15,2 0-1-15,0 0 2 16,2 0 1-16,-2 0 7 15,0 0-2-15,0-3 1 16,0 3-6-16,0 0-1 16,2 0 7-16,-2 0-7 15,-2 0-1-15,2 0 1 16,0 0 0-16,0 0 0 16,0 0 1-16,0 0-1 15,0 0 0-15,0 0 0 16,0 0 0-16,0 0 0 15,0 0 0-15,0 0 1 16,0 0-1-16,0 0 1 0,0 0 8 16,0 0-3-1,0 0 1-15,0 0-5 0,0 0-2 16,0 0 1-16,0 0 0 16,0 0-1-16,0 0-1 15,0 0 1-15,0 0-1 16,0 0 1-16,0 0-1 15,0 0 1-15,0 0-1 16,0 0 0-16,0 0 1 16,0 0 0-16,0 0-1 15,0 0 1-15,0 0 0 16,0 0 0-16,0 0 0 0,0 0-2 16,0 0-8-1,0 0 1-15,0 0 3 0,0 0 5 16,0 0-4-16,0 0 4 15,0 0 1-15,0 0-1 16,0 0-5-16,0 0 5 16,0 0-1-16,0 0-7 15,0 0 8-15,0 0-6 16,0 0 5-16,0 0-8 16,0 0 1-16,0 0 1 15,0 0 7-15,0 0-5 16,0 0 5-16,0 0 1 15,0 0-1-15,0 0 0 16,0 0 1-16,0 0-1 16,0 0 0-16,0 0 1 15,0 0-1-15,0 0 0 16,0 0 0-16,0 0 0 0,0 0 0 16,0 0-5-16,0 0 6 15,0 0 0-15,0 0 0 16,0 0 0-16,0 0 0 15,0 0 0-15,0 0 0 16,0 0-1-16,0 0 0 16,0 0-1-16,0 0-5 15,0 0 5-15,0 0-4 16,0 0 5-16,0 0 0 16,0 0 0-16,0 0 1 15,0 0 0-15,0 0-1 16,0 0 1-16,0 0 0 0,0 0 0 15,0 0-6-15,0 0 5 16,0 0 0-16,0 0-4 16,0 0 4-16,9 3-5 15,-9-3 5-15,0 0 1 16,0 0-1-16,-2 0 1 16,0 0-1-16,2 0 0 15,2 0-11-15,-2 0-2 16,0 0 1-16,0 0-19 15,2 0-4-15,-2 0-28 16,-2 0-50-16,2 0-41 0,0 0-88 16,11 0-51-1,-2 9-27-15,28-9-286 0</inkml:trace>
  <inkml:trace contextRef="#ctx0" brushRef="#br0" timeOffset="35978.61">22474 15258 268 0,'0'-4'293'0,"0"4"-134"16,0-2-38-16,0 2 29 16,0 0-36-16,0 0 0 15,-2-2 11-15,4 2 2 0,-2-2-16 16,0 2 11-1,2-3-13-15,-2 2-17 0,2 1 14 16,-2-4-5-16,0 0-23 16,0 4 1-16,0-3-4 15,0 3-9-15,0-1-1 16,0 2-2-16,0-1-6 16,-2 0-2-16,2 3-17 15,-2 1-7-15,2-4-8 16,0 4-23-16,0-3-14 15,-2 6-13-15,-3 11 12 16,-4 10 15-16,-2 11 1 16,-3 2-1-16,5-1 1 15,3 0 0-15,1-10 0 16,3-6 0-16,-1-7 0 16,3-12 1-16,0-1 10 0,0-8 3 15,0 4 12-15,0 0-5 16,3-4-1-16,-3 4-6 15,-3-1-15-15,3-6-10 16,0 5-92-16,0-6-119 16,0-10-157-16,0-54-397 15</inkml:trace>
  <inkml:trace contextRef="#ctx0" brushRef="#br0" timeOffset="36256.94">22596 14973 761 0,'5'-4'679'0,"-1"2"-505"16,8-6 32-16,-6 6 55 15,-2 0-107-15,-4 2-68 16,0 2-35-16,0-2-21 15,-2 2-14-15,2-2-16 16,-2 3 0-16,2-3-1 16,0 0-11-16,0 0-54 15,2 0-92-15,2 7-106 0,5 3-79 16,36 5-314 0</inkml:trace>
  <inkml:trace contextRef="#ctx0" brushRef="#br0" timeOffset="36598.31">22951 14891 1081 0,'0'-3'339'16,"0"6"-141"-16,2-3 24 16,-2 0-82-16,2 4-74 15,0-2-32-15,5 10-11 16,-1-5 8-16,1 14 1 0,3 1-2 15,-4 4 1 1,-4 0-5-16,0 0-7 0,0-6 4 16,1-8-5-16,-1-2 9 15,2-6 22-15,-2-8 73 16,8-2 40-16,10-6 9 16,14-6-74-16,14-14-52 15,4-4-15-15,-6 2-15 16,-7 4-14-16,-13 6-1 15,-4 7-20-15,-12 12-115 16,-6 5-183-16,-4 5-226 16,-2 13-30-16,-39 51-256 0</inkml:trace>
  <inkml:trace contextRef="#ctx0" brushRef="#br0" timeOffset="36987.2198">22663 15512 553 0,'2'0'253'16,"-2"0"-103"-16,0 0-27 15,0 0 15-15,0-4 0 16,0 4 5-16,2-1 17 16,0 1 2-16,1-3-10 0,1 1-20 15,5-1-38-15,11-8-43 16,14 3-27-16,10-4-7 16,12 2-10-16,7 0 1 15,1 3-2-15,-8-2 1 16,-12 1-6-16,-15 6-1 15,-17 2 1-15,-10-4-1 16,-4 4-18-16,-2 0-45 16,-4 0-75-16,0 0-162 15,-13-3-183-15,-63-8-75 16</inkml:trace>
  <inkml:trace contextRef="#ctx0" brushRef="#br0" timeOffset="37350.51">22868 15302 642 0,'5'-4'616'16,"-1"-3"-458"-16,5 0 85 15,-2-1-24-15,-1-1-63 16,-3 8-47-16,-1-2-10 16,2 3-13-16,-4 0-11 15,0 0-17-15,0 3-13 16,0-3-9-16,0 0 2 0,0 0-8 15,2 1-3 1,-2 2-8-16,-2-1-10 16,2 2-9-16,0-4-6 0,-4 8-21 15,2 6 16 1,2 13 11-16,-3 11 9 0,1 7 3 16,-2 5-11-16,-1 0 5 15,-4-1 6-15,3-13-10 16,1-4-2-16,3-12-48 15,-2-6-56-15,4-8-52 16,0 2-54-16,4-4-67 16,5-4-37-16,31-18-16 15</inkml:trace>
  <inkml:trace contextRef="#ctx0" brushRef="#br0" timeOffset="37889.56">23176 15325 682 0,'0'-5'573'15,"0"5"-428"-15,0 0 29 16,2 5-4-16,0-5-91 16,5 0-62-16,-3 0-10 15,3 0-7-15,6 0 26 16,3 0 17-16,-2-5 4 15,8 5-11-15,-7-4 43 16,1 0-5-16,-5-3 1 0,1 4 1 16,2-1 8-1,-7-3-3-15,-4 6 0 0,2 1 3 16,-10-2-36-16,4 4-9 16,1-2-13-16,-2 1-11 15,2 2-15-15,-2 1 0 16,2-4-24-16,-2 7-14 15,-5 13 19-15,1 1 14 16,-4 16 5-16,-3 2 10 16,-4 7 4-16,3 6-13 15,3-7 0-15,2-5-1 16,0-7-17-16,2-8-8 16,3-5 8-16,2-8 16 15,-1-7-7-15,-1-2 1 16,-1-3-8-16,1 0-9 0,-5 0 12 15,-2 2 12-15,-2 2 0 16,2-4 0-16,-1 0-30 16,4 0-21-16,1 0-26 15,3 0-16-15,0 0-52 16,-2-6-64-16,2-2-86 16,4-49-220-16</inkml:trace>
  <inkml:trace contextRef="#ctx0" brushRef="#br0" timeOffset="38162.17">23381 15159 800 0,'0'0'276'15,"0"-4"-150"-15,0 3 70 16,0 1-8-16,0 0-92 16,0 0-27-16,0 0-35 15,-2 0-28-15,2 0-6 16,0 1-76-16,-2 3-110 16,-6 9 45-16,6-3-71 15,2 17-280-15</inkml:trace>
  <inkml:trace contextRef="#ctx0" brushRef="#br0" timeOffset="38481.6">23506 15132 945 0,'2'0'292'0,"-2"0"-109"16,0 0 18-16,2 1-78 15,0 2-72-15,0 2-22 16,1 1-10-16,-1 6-4 15,1 6 21-15,0 9-9 16,0-3-9-16,0-2 5 16,-1-2 2-16,0-11 4 0,0 0 1 15,0-9 33 1,5 0 52-16,-3-4 22 0,9-4 11 16,13-6-58-1,-1-8-57-15,7-5-12 0,-3 4-12 16,-7 3-8-16,-6 5-1 15,-7 7-27-15,-5 6-74 16,-4 2-64-16,-3 2-60 16,3 6-126-16,-3 10-12 15,-45 37-239-15</inkml:trace>
  <inkml:trace contextRef="#ctx0" brushRef="#br0" timeOffset="38749.18">23450 15611 891 0,'2'0'343'16,"-2"0"-229"-16,7 0 113 16,-3 0 17-16,10 0-134 15,15-4-43-15,7 4-23 16,11-2-22-16,-1 0-16 15,-4 0 0-15,-4-3-5 16,-6-3 6-16,-3 3-7 16,-8 1-21-16,-5-9-52 15,-6 4-101-15,-1-5-204 0,-23-35-685 16</inkml:trace>
  <inkml:trace contextRef="#ctx0" brushRef="#br0" timeOffset="39015.55">23733 15366 1006 0,'0'-3'368'16,"0"3"-107"-16,0-1 9 15,0 1-50-15,2 1-92 16,-2-1-53-16,0 3-30 16,0 0-24-16,0 2-21 15,0 4-19-15,-2 8 17 16,0 13 2-16,-1 6 1 0,-3 5 0 15,-1-3 7 1,-2-3-7-16,2-4 0 0,3-5-1 16,-2-9-25-1,3 2-28-15,0-13-40 0,3-2-57 16,3 0-60-16,4-4-105 16,40-10-63-16</inkml:trace>
  <inkml:trace contextRef="#ctx0" brushRef="#br0" timeOffset="39287.24">24154 15362 1155 0,'-2'0'376'16,"4"0"-149"-16,-2-2 43 0,0 4-90 15,0-1-83-15,2 2-44 16,-2 1-39-16,0 4-14 15,-2 4 0-15,0 7 0 16,-2 13 1-16,-3 0 7 16,-7 2-8-16,2-1-10 15,2 2-29-15,1-7-29 16,0-8-10-16,5-6-12 16,2-13-57-16,0 2-48 15,2-7-49-15,4-30-225 16</inkml:trace>
  <inkml:trace contextRef="#ctx0" brushRef="#br0" timeOffset="39473.58">24241 15101 992 0,'0'0'326'15,"0"0"-121"-15,0 0 37 16,-2-4-82-16,0 8-94 15,0-4-66-15,0 4-13 16,-7 6-89-16,0 8-80 16,2 8-119-16,-16 36-301 15</inkml:trace>
  <inkml:trace contextRef="#ctx0" brushRef="#br0" timeOffset="40196.31">24291 15415 976 0,'0'0'224'0,"0"0"-64"16,0-6 55-16,2 12-83 15,-2-6-63-15,4 0-29 16,4 0-2-16,7 0-1 16,4 0 4-16,6-7-1 0,6 3-10 15,-10 0-9-15,3-1 17 16,-9-2 10-16,-8 2 21 15,-5 5 27-15,-4-5 3 16,-1 5-14-16,3 0-32 16,-3 0-7-16,3 0-4 15,0 5-16-15,-1-5-14 16,-1 3-12-16,2-1-21 16,-2 2-12-16,-3 6-9 15,-1 10 30-15,-6 6 12 16,-1 13 2-16,3-4-1 15,0 5 5-15,-1-4 3 16,2-7-9-16,-1-2-1 0,1-8 0 16,2-1 0-16,-7-4-5 15,5-2 0-15,-2-2 6 16,6-6-5-16,-4 0 5 16,5-4 0-16,2 2-18 15,0-4-18-15,0 2-41 16,-1-4-67-16,-4-6-76 15,-2-6-100-15,-11-56-191 16</inkml:trace>
  <inkml:trace contextRef="#ctx0" brushRef="#br0" timeOffset="40387.37">24560 15182 1347 0,'3'4'332'0,"-3"-4"-193"0,2 0 46 16,0 0-113-16,-2 1-72 15,2 7-98-15,-4 5-89 16,-2 5-190-16,-33 10-622 16</inkml:trace>
  <inkml:trace contextRef="#ctx0" brushRef="#br0" timeOffset="40758.36">24731 14959 530 0,'3'0'867'0,"-3"0"-657"0,2 0-5 15,0 3 43-15,0-3-92 16,1 0-42-16,1 5-29 15,6 10-29-15,16 11 46 16,12 21 33-16,7 13-44 16,1 12-19-16,-13 13-21 15,-21 3-27-15,-24 2-15 16,-23 5 3-16,-23-3 11 16,-13-12 28-16,-5-16 16 15,5-8 11-15,10-14 2 0,19-12 2 16,13-12-11-16,15-9-10 15,10-9-8-15,4 0-4 16,2 0-19-16,0 0-30 16,3 0-16-16,-5 0-146 15,4-4-96-15,4-5-113 16,9-5-362-16,32-56-445 16</inkml:trace>
  <inkml:trace contextRef="#ctx0" brushRef="#br0" timeOffset="42253.3">25117 14865 843 0,'0'0'233'16,"-2"-4"-86"-16,2-2 70 16,0 4-38-16,-2 2-77 15,2 0-6-15,0 0 1 16,0 0-5-16,0 0-11 16,0 0 4-16,-2 0 5 15,2 0-24-15,-4 0-10 16,0 0-31-16,-4 12-25 15,-9 2 12-15,-10 16 0 0,-2 11-1 16,5 4-10 0,9 3 7-16,9-4-8 0,8-2 0 15,12-8 0-15,1-11 9 16,3-5 1-16,-6-9 7 16,-1-4 13-16,-5-2 42 15,-6-6 24-15,0-3 16 16,0 3-4-16,-2 2-18 15,2-2-21-15,-2 3-28 16,0 3-26-16,-1-2-15 16,0 3-26-16,-3 4-17 15,-14 15-2-15,-11 9 45 16,-14 12 9-16,-11 14-8 0,6 5 14 16,2 0-13-1,11 3 5-15,18-3-5 16,24-1 5-16,16-4-1 15,22 5 9-15,4-14-7 0,-7-1-8 16,-15-16 0 0,-21-4 1-16,-17 2 20 0,-20 1 34 15,-23 1 49-15,-22 4 32 16,-14-5-22-16,1-4-43 16,16-1-34-16,13-1-24 15,24-1-13-15,13 7-2 16,7-7-4-16,9-3-4 15,5-3-1-15,2-8-13 16,-3-6-22-16,5-4-40 16,5 0-37-16,-5-4-25 15,10-6-53-15,11-3-268 16,56-73-175-16</inkml:trace>
  <inkml:trace contextRef="#ctx0" brushRef="#br0" timeOffset="47955.14">12830 16837 614 0,'-9'0'522'16,"5"-3"-423"-16,-3-1-68 15,0-1 22-15,7 2-26 16,-3 3-27-16,6 0-51 15,-1 0-51-15,0 3-108 16,10 16-51-16</inkml:trace>
  <inkml:trace contextRef="#ctx0" brushRef="#br0" timeOffset="48828.54">14114 17299 705 0,'-5'-18'646'15,"3"7"-503"-15,-6-10-32 16,3-1 67-16,5 7-49 16,0 8-36-16,0 2-25 15,0 5-2-15,0 0-17 16,0 0-22-16,-2 5-27 16,-2 13-28-16,-1 17 28 15,-6 14 1-15,2 18 11 16,-5 0-12-16,6-5-7 15,1-4-11 1,3-13 4-16,-2-13 2 0,4-14-13 16,2-9 19-16,0-6 6 15,2-6 0-15,2-6 11 16,0-9 25-16,2-18-22 0,5-18-13 16,5-13-1-16,2-13 10 15,2-5-2-15,3 4 31 16,1 7 6-16,0 9-17 15,3 21-16-15,-2 8 5 16,-7 14-11-16,-7 10 0 16,-5 10-6-16,0 2-27 15,0 10 6-15,2 12 21 16,5 11-1-16,6 18 2 16,-6 14-1-16,0 5 9 15,0-2-9-15,1-2-27 16,-4-8-48-16,0-8-42 15,1-10-60-15,-4-9-105 16,-1-17-18-16,8-36-173 0</inkml:trace>
  <inkml:trace contextRef="#ctx0" brushRef="#br0" timeOffset="49026.11">14038 17351 1025 0,'7'-8'378'16,"7"4"-258"-16,5-14-72 0,17-1 8 16,6 2-34-16,7 2-22 15,9 3-87-15,2-2-137 16,74-21-275-16</inkml:trace>
  <inkml:trace contextRef="#ctx0" brushRef="#br0" timeOffset="49375.48">14564 17231 945 0,'0'0'500'15,"0"-4"-282"-15,-4 0-11 16,1 4-12-16,-1 0-89 16,2 4-83-16,-2-4-23 0,0 8-19 15,-6 1 18-15,-1 10 1 16,-1-1 0-16,6 0-21 15,8-1 15-15,2-4-8 16,10 1-4-16,1 5 11 16,12-7-5-16,7 5 11 15,6-2-1-15,0 2-7 16,-4 1 8-16,-9-4-4 16,-13-2 5-16,-8-6-6 15,-8 7-12-15,-10 0 18 16,-7 5 8-16,-6 5 7 15,-8-2 0-15,4 2-9 16,3-5-6-16,9-8-20 0,6 2-55 16,2-6-45-1,7-3-54-15,0 2-64 0,4-5-50 16,27-22-286-16</inkml:trace>
  <inkml:trace contextRef="#ctx0" brushRef="#br0" timeOffset="49949.67">14865 17362 1108 0,'0'-11'497'0,"0"-1"-329"15,0-6 9-15,2-1-21 16,3 10-83-16,2 1-42 0,-3 4-31 16,1 4-9-1,-1 4-16-15,2 6 16 0,4 11 9 16,1 2-1-16,-2 12 1 15,-3 6 7-15,2-1-7 16,-1-5-30-16,1-8 0 16,-4-8-21-16,3-11-8 15,2-4 11-15,3-12-1 16,5-10 34-16,8-10 15 16,2-12 6-16,-2-5-6 15,-2-2 2-15,0 6 4 16,-10 13 10-16,-7 12 10 15,-1 9-7-15,-5 7-19 16,0 0-9-16,0 7-38 16,0 9-1-16,7 7 26 0,-3 0 4 15,0 3 7-15,1-4 1 16,-1-8-23-16,-1 5-32 16,-1-12-7-16,3-2-9 15,-2-10 23-15,11 1 34 16,2-10 24-16,7-8 1 15,-2-3 12-15,4-12 23 16,-7 5 48-16,-5-3 48 16,-4 12 15-16,-9 11-6 15,0 8-18-15,-3 4-48 16,-1 4-75-16,4 0-3 16,4 18-33-16,0 10 29 15,6 12-7-15,0 5-55 0,9-8-33 16,-4-7-19-16,2-5-92 15,0-17-56-15,26-29-298 16</inkml:trace>
  <inkml:trace contextRef="#ctx0" brushRef="#br0" timeOffset="50795.48">15588 17209 1066 0,'-5'-4'481'0,"3"4"-356"15,-4 0-50-15,2 4-20 16,2 6-55-16,-2 8-17 16,0 15 3-16,-1 8-10 0,0-1 0 15,4-4-25 1,1-3-11-16,0-4 0 0,1-11-26 16,4-4 20-16,2-9 33 15,-1-10 33-15,13-9 18 16,-1-4-1-16,6-8-5 15,0 0 31-15,1-2 14 16,-10 10 12-16,1 3 20 16,-9 4-10-16,-5 7-25 15,0 4-36-15,-2 0-18 16,5 8-15-16,4 2 3 16,6 8 0-16,3 12-1 15,3-2 11-15,0 2 1 16,-5-2-6-16,2-11-4 15,-2-4-22-15,-8-4 17 0,6-13-5 16,-1-5 21-16,3-9 0 16,1-9 7-16,0-14 26 15,-7-10 18-15,1-21-4 16,-4-18 10-16,2-72-15 16,-8 111-17-16,3-58 19 15,-2 29 14-15,-2 18 10 16,0 25-25-16,2 25-17 15,-4 8-11-15,2 8-15 16,2 8-42-16,-2 15 12 16,2 19 30-16,2 19 0 15,-1 13 0-15,6 11 1 0,-2 10 7 16,5 3-7-16,0-8 3 16,3-10-4-16,-1-22-9 15,-5-21 2-15,2-15 7 16,-4-16-14-16,2-15 5 15,2-4 5-15,11-21 4 16,3-16 1-16,6-21 0 16,2-21 5-16,14-78-6 15,-7-16 0-15,-31 141 13 16,-2 5 32-16,6-26 21 16,-8 21 17-16,-3 23 4 15,-4 8-6-15,2 10-39 16,-2 0-42-16,2 2-12 0,-3 11-27 15,-5 13 10 1,-6 16 29-16,-7 23 1 0,-2 24 10 16,-14 64-5-16,33-103-6 15,-2 47 1-15,10-12-1 16,8-22-32-16,9-20-36 16,6-14-20-16,9-17-40 15,2-16-61-15,4-18-94 16,52-68-379-16</inkml:trace>
  <inkml:trace contextRef="#ctx0" brushRef="#br0" timeOffset="51566.49">17155 16704 945 0,'3'-5'331'0,"1"1"-113"16,-2-5-41-16,-2 9-11 15,-2 1-62-15,-3 7-91 0,1 1-13 16,-10 10-4-16,-4 16 4 16,-8 9 18-16,-3 10-5 15,-4 8 4-15,-6 0-2 16,3-4-5-16,3-3 5 16,4-11-13-16,2-12 15 15,10-10-17-15,1-8 0 16,6-10 17-16,3-8 8 15,-1-6 10-15,2-16-14 16,4-10-9-16,8-18-12 16,8-13-7-16,9-4 7 15,9-1 0-15,2 19 3 16,1 13-3-16,-1 13 0 16,-5 14-12-16,-4 13-3 15,-6 13-21-15,-3 17 27 0,-3 16 3 16,-3 21 5-16,-4 9 1 15,1-4 2-15,-3-9 3 16,2-15-5-16,6-20-1 16,3-12 1-16,12-20 0 15,9-10 38-15,5-12-12 16,3-10-10-16,-5-9 17 16,-7 13 23-16,-10-2 10 15,-4 10 31-15,-9 8-16 16,-7 6-27-16,0 6 9 15,-4 4-33-15,2 0-30 16,0 0 0-16,0 0-1 0,-2 0-5 16,2 0 4-16,-3 0-8 15,2 0-7-15,-1 4-16 16,-1-4-25-16,-1 4-49 16,2 2-13-16,-3-2-7 15,0 4-16-15,-1-2-86 16,-3 2-136-16,-18-11-454 15</inkml:trace>
  <inkml:trace contextRef="#ctx0" brushRef="#br0" timeOffset="52374.17">17770 16566 1179 0,'2'-5'272'15,"0"1"-83"-15,3-6 37 16,1 6-17-16,-6 1-53 15,2 3-54-15,1 0-41 16,-3 3-31-16,0-3-10 16,0 0-20-16,3 14-23 0,1 8 14 15,-1 14 9-15,3 26 9 16,-2 14 2-16,-4 13-4 16,0-7 10-1,0 2-16-15,0-12 0 0,0-14 5 16,0-10-6-16,2-22-36 15,-2-11-27-15,0-11-13 16,0-4-8-16,0-4-2 16,-2-14 4-16,0-12-79 15,-7-21-115-15,-3-15-6 16,-35-144-266-16</inkml:trace>
  <inkml:trace contextRef="#ctx0" brushRef="#br0" timeOffset="52638.97">17839 16473 796 0,'14'-6'249'0,"3"-11"-100"16,10-2 7-16,2-1-23 15,2 1-34-15,-8 5-16 16,1 6-23-16,-8 7-17 16,-6 1-16-16,1 1-1 15,-6 12 8-15,0 8-19 16,-5 16-9-16,-7 7 0 15,-7 6 5-15,-5 1-1 16,-8 0 1-16,-4-2 1 16,-5-4 4-16,-4 0-15 15,2-13-1-15,2-3-46 16,10-10-92-16,5-9-119 0,2-28-198 16</inkml:trace>
  <inkml:trace contextRef="#ctx0" brushRef="#br0" timeOffset="52913.5">17787 16798 831 0,'0'0'255'16,"3"0"-148"-16,2 6 17 0,6 10 20 15,9 6 20 1,11 5-38-16,12 6-36 0,16 6-26 15,6-7 8-15,7-1-19 16,-3-4-8-16,-9-13-23 16,-14-2-21-16,-17-7 1 15,-11-5-1-15,-14 4 22 16,-4-8-23-16,-1 4-18 16,-6 0-89-16,-3 0-136 15,-34-10-257-15</inkml:trace>
  <inkml:trace contextRef="#ctx0" brushRef="#br0" timeOffset="53296.92">18385 16325 735 0,'0'-9'887'15,"2"0"-696"-15,3-5-40 16,4 2 35-16,0 7-81 16,3-1-28-16,-2 6-31 15,-5 0-26-15,-1 6 2 16,2 6 10-16,1 11-4 16,5 12 7-16,1 16-8 15,-5 7-12-15,2 4-3 16,-1-4-2-16,-5-9 4 0,0-17 8 15,4-11-8 1,-2-16 5-16,1-5 50 0,5-9 60 16,15-8 32-16,18-15-74 15,10-17-50-15,7-13-25 16,-12 8-12-16,-5 4-3 16,-7 11-54-16,-9 15-85 15,-7 7-143-15,-4 17-89 16,15 19-293-16</inkml:trace>
  <inkml:trace contextRef="#ctx0" brushRef="#br0" timeOffset="54601.24">16533 17656 1438 0,'-2'-11'317'15,"-1"4"-143"-15,-1-7 69 16,2 6-56-16,2 2-59 16,-2 6-61-16,2 2-52 15,-2 2-15-15,-8 18-48 16,-3 26 45-16,-22 82 3 15,-8 53 26-15,21-13-25 16,6-58 5-16,16-63-5 16,-2-17-1-16,2-6-17 15,0 13-8-15,2-16 4 0,0-13 9 16,5-12 12-16,0-24 27 16,4-26-9-16,18-87-10 15,1-67-2-15,0-13-6 16,-13 94-2-16,-7 76 2 15,-4 13 18-15,3 10 18 16,5-28-3-16,-1 23-1 16,-5 14 2-16,-2 10-11 15,-2 7-23-15,5 2-24 16,11 11-6-16,9 9 30 16,4 10 14-16,7 12-14 15,-4 17-2-15,-1 12 1 16,-6 11 1-16,-8 6-29 0,-1 3-43 15,-11-12-21-15,-3-14-36 16,-4-9-45-16,-4-21-85 16,-9-20-233-16,-62-57-466 15</inkml:trace>
  <inkml:trace contextRef="#ctx0" brushRef="#br0" timeOffset="54775.33">16568 17985 1510 0,'-3'-4'522'16,"2"4"-387"-16,-1 0 10 0,2 0-97 15,3 0-48-15,4 4-127 16,12 2-118-16,12 2 53 16,16 1-103-16,109 3-383 15</inkml:trace>
  <inkml:trace contextRef="#ctx0" brushRef="#br0" timeOffset="55256.68">17278 18057 1081 0,'-8'-5'471'15,"5"-2"-252"-15,-2 2-19 16,0-4-53-16,3 9-68 16,0 0-56-16,0 0-23 15,-2 9-29-15,-6 3 29 16,-5 7 6-16,-3 3-5 15,0 9-1-15,9 1 0 16,4-5-10-16,5 12-8 16,5-8 4-16,2 6 4 15,8-7 9-15,1-2-1 16,4-10-5-16,0-1 7 16,1-5 3-16,-11-6 7 0,-3-5 1 15,-7-1-11-15,-2 4 11 16,-1 0-11-16,-1-4-1 15,-10 10-6-15,-1 2 7 16,-5 6 19-16,-5 5-19 16,8-6-50-16,1 1-73 15,9-7-106-15,1-4-95 16,6-7-145-16,8-41-340 16</inkml:trace>
  <inkml:trace contextRef="#ctx0" brushRef="#br0" timeOffset="55864.43">17393 18151 555 0,'9'-18'346'15,"-4"9"-175"-15,6-17 2 16,0 3 40-16,-2 13-50 16,0 2-46-16,-3 0-25 15,-4 4-10-15,1 8-29 16,-3-1-8-16,-3 2-15 15,6 3 4-15,-2 6-13 16,3 14-10-16,-2 9 2 16,0 10-7-16,-2 2 9 15,0-8-15-15,0-4-3 16,4-15-51-16,1-10-13 0,1-12 34 16,6-4-5-16,2-19 38 15,7-4 0-15,2-13 8 16,-8-9 1-16,1 3 3 15,-5 12 10-15,-7 12 13 16,-3 8 1-16,-1 14-14 16,-1 0-22-16,1 5-18 15,0 7-17-15,1 11 11 16,2 7 8-16,5 9-10 16,-2-10 10-16,1 2-31 15,-1-7-2-15,-1-8 2 16,1-14 14-16,2 2-3 15,3-10 24-15,9-10 12 16,4-7 6-16,3-5 3 0,7-2-9 16,-5-2 10-16,-8 0 50 15,-3 6 47-15,-11 14 5 16,-7-2 7-16,0 14-26 16,0 4-55-16,-2 1-38 15,2 0-29-15,2 2-11 16,-1 12 22-16,4 3 7 15,1 9-14-15,0-4-7 16,-1 4-44-16,3-8-53 16,1-5-65-16,0-5-71 15,3-7-68-15,45-39-588 16</inkml:trace>
  <inkml:trace contextRef="#ctx0" brushRef="#br0" timeOffset="56736.51">18094 18115 312 0,'-3'-8'868'0,"3"4"-603"15,0-14-68-15,-3 8-4 16,3 1-65-16,0 8-56 16,-2 1-29-16,0 1-43 15,2 4-4-15,-3-1-29 16,-5 10 9-16,0 7 24 16,-4 10 15-16,-1 10-14 15,-3 0 13-15,7 3-14 16,1-7-18-16,1-1-29 15,7-14-29-15,0-8-5 0,9-12 24 16,2-11 32-16,2-12 25 16,7-5 6-16,-4-6 8 15,1 2-4-15,-5 1 14 16,-3 12-7-16,-5 8-8 16,0 8-3-16,-2-1-6 15,-2 2-7-15,8 3-8 16,-6 6 6-16,2 5-14 15,3 7 14-15,-1 2 2 16,3 3 7-16,3 1 0 16,-4 6-11-16,4-8-8 15,-3-6-13-15,-3-11 2 16,3-2 18-16,-2-12 12 0,4-12 8 16,2-8 6-1,5-10-13-15,0-18 16 0,-2-8-16 16,0-11 7-16,-2-16-8 15,5-13 0-15,-8 0 11 16,-3 12 34-16,-3 18 42 16,-5 24 3-16,-3 22-21 15,3 16-14-15,0 6-17 16,0 4-38-16,0 8-25 16,0 5 1-16,3 20 18 15,0 11 6-15,-3 9 2 16,2 14-1-16,4 0-1 15,-3 5 1-15,0 4-1 16,2 0 0-16,-3-6-10 16,-2-16 9-16,0-9 0 0,3-21-11 15,-1-16-9-15,3-8-3 16,4-4-3-16,8-19 26 16,3-13 0-16,7-10 0 15,-4-24 1-15,1-7 0 16,-2-16-8-16,3-1-2 15,2 1 9-15,-9 17 1 16,-6 22 44-16,-3 31 32 16,-9 14 20-16,-2 5 5 15,-2 4-56-15,1 4-45 16,3-2-5-16,-4 14-16 16,-4 16 21-16,-6 19 30 0,-3 19-19 15,3 10 1-15,5 9-3 16,5 1-8-16,4-6 6 15,2-17-7-15,4-13-32 16,5-23-40-16,7-17-93 16,11-23-51-16,9-14-114 15,76-98-676-15</inkml:trace>
  <inkml:trace contextRef="#ctx0" brushRef="#br0" timeOffset="57152.61">19018 17749 1001 0,'2'0'379'0,"1"0"-223"16,1 0-73-16,8-5-13 0,7 5-42 15,6-8-28-15,6 4-1 16,2-2-1-16,3 3 2 16,-9-2 0-16,0-2 0 15,-9 4-50-15,-8 3-68 16,-7 3-47-16,-10 9-42 16,-30 37-105-16</inkml:trace>
  <inkml:trace contextRef="#ctx0" brushRef="#br0" timeOffset="57275.28">19172 17991 1025 0,'9'-4'336'15,"2"-2"-37"-15,11-6-88 0,9-7-88 16,8 2-123-16,3-5-21 16,-2-1-181-16,61-35-318 15</inkml:trace>
  <inkml:trace contextRef="#ctx0" brushRef="#br0" timeOffset="58077.27">19678 17244 1062 0,'0'-3'257'16,"3"-1"-64"-16,-1-2-14 0,4 6-64 15,-1 0-56 1,-2 0-20-16,7 10-29 0,0 2 17 16,9 12 39-16,-6 15-28 15,-2 10 10-15,-3 9-18 16,-6 14-11-16,-4 3-7 15,-4-7-1-15,1-2 2 16,2-12-12-16,1-14 1 16,2-11-2-16,2-17-15 15,-2-9-5-15,2-3 20 16,-1-8 16-16,7-10 7 16,5-8-16-16,4-15-6 15,5-4-1-15,8-3-9 16,9-2-9-16,3 2 16 15,0 2-4-15,-1 1 5 0,-8 5 1 16,-10 14 7-16,-11 8 7 16,-9 9 22-16,-6 9 22 15,-1 0-25-15,0 5-33 16,-4 3-24-16,-2-1 3 16,-6 12 21-16,-6 5 16 15,-3 6-16-15,1 2 2 16,-4 5-2-16,7 2 7 15,1-4 4-15,6-7-5 16,7-1-5-16,9-10 13 16,8-3-1-16,9-2-2 15,6 3 16-15,13-6 24 0,9 3-23 16,-3-2-19-16,-3 5-8 16,-10-8-1-16,-9 7 0 15,-8-9-45-15,-8-2-34 16,-4 1-37-16,0 1-34 15,-4-4-70-15,-2-2-113 16,-25-34-289-16</inkml:trace>
  <inkml:trace contextRef="#ctx0" brushRef="#br0" timeOffset="58296.9">20256 17481 1281 0,'-6'-3'553'0,"5"-2"-355"0,-2-1-3 16,6 6-47-16,-2-3-92 15,5 3-56-15,-4 3-33 16,0-3-92-16,2 6-38 16,-1 2-22-16,-3 1-34 15,0 0-67-15,-7 21-192 16</inkml:trace>
  <inkml:trace contextRef="#ctx0" brushRef="#br0" timeOffset="59032.08">20563 17227 1041 0,'2'0'448'0,"1"0"-269"16,-1 0-17-16,2 0-30 16,0 4-53-16,2 0-32 15,1 10-34-15,5 7 31 16,0 11-1-16,1 14 10 16,-11-3-14-16,-2 11-24 15,-7 0 9-15,-4 5-14 16,2-1-3-16,-3-6-6 15,1-9 4-15,3-5-5 16,1-11 0-16,3-8-1 0,4-12-4 16,0-7-8-16,0 0 13 15,0-7 20-15,-2-16-20 16,-2-9-18-16,-2-12-3 16,4-22-20-16,5-6-37 15,10-19-7-15,10 3 13 16,6 4 40-16,6 12 19 15,3 14 1-15,2 21 11 16,-2 5 1-16,-2 16 1 16,-11 10 24-16,-4 6-7 15,-9 6-1-15,-6 7 4 16,3 9 0-16,-5 10-20 0,-1 4 8 16,-3 8 9-16,-11-4 4 15,0 0 7-15,-7-4-22 16,-5 0 2-16,2-6 11 15,-6-7 14-15,7-6 4 16,9-7-13-16,6-2-8 16,5-4-16-16,0-2-1 15,2-2 0-15,3 5 1 16,3 3-1-16,5 5 0 16,8 10 1-16,10-1 20 15,4 0 6-15,6 4-1 16,0-6 7-16,2 1-15 15,-5-2-2-15,-10-11-10 16,-11 0-4-16,-11-2-2 16,-4-6 1-16,-4 3-1 0,2-3 7 15,-2-3-7-15,-2 3-16 16,-1 0-22-16,-1 0-62 16,-9 0-94-16,1-6-188 15,-62-24-283-15</inkml:trace>
  <inkml:trace contextRef="#ctx0" brushRef="#br0" timeOffset="59422.44">21122 16866 331 0,'0'-10'1215'0,"2"10"-986"16,4-12-59-16,-3 10 29 15,2 2-94-15,2 0-37 16,4 6-41-16,5-2 28 16,-1 10-11-16,1-2 5 15,2 5 5-15,-7 6-12 16,2 5-4-16,1 13 5 16,-6 6-10-16,-2 3 9 15,-6-1-9-15,0-9 12 16,0-13 6-16,0-8-3 15,3-15 8-15,-1-4 28 16,4-4 33-16,9-6 10 16,18-20-13-16,25-12-61 15,13-16-35-15,12-9-11 0,-9 9-7 16,-12 6-16-16,-18 16-65 16,-15 14-27-16,-13 12-75 15,-11 6-114-15,-14 16-190 16,-34 46-276-16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0-11-06T10:55:41.721"/>
    </inkml:context>
    <inkml:brush xml:id="br0">
      <inkml:brushProperty name="width" value="0.05292" units="cm"/>
      <inkml:brushProperty name="height" value="0.05292" units="cm"/>
      <inkml:brushProperty name="color" value="#FF0000"/>
    </inkml:brush>
  </inkml:definitions>
  <inkml:trace contextRef="#ctx0" brushRef="#br0">10164 8758 966 0,'4'-11'133'0,"1"-3"37"16,2-12-29-16,1 4 1 15,-1 1-46-15,3 7-24 0,-6 4-12 16,-3 6-13-16,2 3-10 15,-3 1-20-15,0 0-9 16,-3 1-8-16,2 1-17 16,-1 5-16-16,-8 5 32 15,3 13-6-15,-3 12 7 16,-2 9 9-16,-6 3 0 16,3 2-4-16,2-1-5 15,-3-1-1-15,7-3-35 16,2-10 4-16,5-13 10 15,0-7-7-15,2-11-1 16,0-8 30-16,2-9-1 16,0-12-2-16,1-14-81 0,-1-6-66 15,2-6 30 1,1-2-31-16,1-4-40 0,4 1-35 16,-4 2 74-16,1 4 83 15,2 12 69-15,-2 9 41 16,-1 8 64-16,3 9-5 15,-5 5-19-15,-4 4-25 16,0 2-35-16,-2 0-21 16,2 0 0-16,0 5-10 15,2 0-1-15,3 4 10 16,4 6 1-16,9 7 0 16,16 7 23-16,10 7 0 15,16 4-10-15,-2 0-2 16,-3 2-5-16,-6-7-6 15,-18 2-8-15,-17-3-19 0,-24 2 27 16,-19-2 9-16,-27 3 68 16,-12-7 19-16,-9-5 1 15,-2-4-8-15,8-9 19 16,11 0-54-16,11-4-12 16,9-4-23-16,9 2-7 15,10-2-12-15,4-1-15 16,8-3-51-16,4 5-68 15,3-3-47-15,2 0-53 16,9-11-227-16</inkml:trace>
  <inkml:trace contextRef="#ctx0" brushRef="#br0" timeOffset="911.72">10371 8538 352 0,'2'0'153'0,"-2"2"-85"0,3 1-19 16,-3-1 7-16,2 3-5 15,0-3 21-15,-2-2 4 16,0 0-2-16,0 0 8 16,2-2 13-16,-2-2-13 15,3 1-4-15,-1-4-21 16,1-3-39-16,-2-5-18 15,4 3 1-15,-1 3-1 16,-3 5 0-16,3 3-1 16,-2 1-9-16,-2 0 10 15,0 0-11-15,0 1-7 16,-2 1-4-16,2 2-4 16,0 1 11-16,0 0-3 0,0-1 2 15,-4-4 10-15,4 2 5 16,0-2 1-16,0 0 4 15,0-2-2-15,0 2 20 16,0 0 34-16,4-2-14 16,-4 0-26-16,2 2 7 15,-2-3-23-15,0 3 11 16,0 0-10-16,0 0-1 16,0 3-6-16,0-3-1 15,-2 0-23-15,-2 0 7 16,1 0-20-16,3 2-11 15,-2-2 40-15,0 0 14 0,4 0 0 16,-2 0 24-16,2 0-6 16,5-2 38-16,2-6 19 15,4 0-26-15,0-6-34 16,7 2-9-16,1 0-5 16,-1 4-1-16,0 1-7 15,1 7-4-15,-5 6 2 16,0 3-3-16,-3 7-3 15,-3 6 5-15,-5 6-7 16,-5 3-1-16,-1 0-1 16,-6-3 2-16,3-5 11 15,-3-10 6-15,3-3 12 16,8-10 33-16,0-3 126 0,10-16 47 16,6-13-122-1,16-14-57-15,13-7-17 0,9-3-22 16,-5 10 10-16,-6 7-4 15,-11 13-6-15,-19 14-30 16,-6 5-72-16,-11 14-151 16,-5 12 10-16,-5 13-44 15,-39 73-220-15</inkml:trace>
  <inkml:trace contextRef="#ctx0" brushRef="#br0" timeOffset="1499.05">11002 8689 884 0,'0'-3'180'15,"-2"2"25"-15,2-6-16 16,-2 7-48-16,0 0-75 16,0 3-34-16,0-2-32 15,-4 3-5-15,-5 8 1 16,-13 12 4-16,-12 10 6 16,-8 9 7-16,-10 7 11 15,-6 12-9-15,-12 10-1 16,-5 9 10-16,-4 5-11 15,2 4 4-15,11-11-8 16,8-10-8-16,16-13 12 0,12-14-7 16,12-13 5-16,9-12-5 15,8-10 3-15,3-5 28 16,5-4 40-16,-2-2 4 16,1-2-26-16,2-6-14 15,2-2-41-15,0-6-21 16,-2-1-89-16,1 3-112 15,3 5-96-15,36-36-280 16</inkml:trace>
  <inkml:trace contextRef="#ctx0" brushRef="#br0" timeOffset="2545.54">10988 9036 768 0,'0'-2'245'0,"0"0"-80"15,0-1 1-15,0 3-49 16,0 0-79-16,0 3-38 16,0 3-22-16,-5 2 1 15,-3 11 12-15,-7 13 1 0,-3 4 8 16,-1 8 0-16,-2 7 15 15,-1 2-7-15,1 0-7 16,4-2 0-16,-1-11 7 16,5-5-7-16,1-9 6 15,4-6-7-15,3-13 1 16,2-5 23-16,3-4 42 16,3 0 39-16,-1-6 3 15,-2-10-62-15,3-7-32 16,1-12-13-16,0-8 8 15,3-3-9-15,7-6-12 16,6 0-12-16,4 0-3 16,7 1 15-16,2 13 6 15,4 6-5-15,-6 10 5 16,0 10-6-16,-2 4 2 0,-2 7 1 16,4 3 3-16,-2 3 4 15,-5 6 1-15,-4 0-16 16,-4 5 4-16,-11 2-13 15,-3 3-2-15,-9-1-2 16,-7 1-23-16,-8 2 53 16,-9-1 3-16,-5-1 12 15,-4 0-13-15,3-1 7 16,2-4-8-16,7 0 5 16,10-6-10-16,7-3 11 15,3 2-5-15,8-5 4 16,0-2 0-16,3 0 4 15,-1 0-2-15,3 0-8 0,0 0 7 16,-1 5-7-16,3-2 0 16,9 9 7-16,2 2-5 15,12 6 19-15,0 1-8 16,0 2-1-16,-3-2-11 16,-9-2 5-16,-7-4 0 15,0-1-6-15,-7-4 0 16,2 1 0-16,-2-3 0 15,0 0 14-15,-2 1-14 16,1-4 1-16,-3 2-2 16,0-5-26-16,0 1-66 15,-3 2-43-15,-1-1-70 0,-23-15-16 16</inkml:trace>
  <inkml:trace contextRef="#ctx0" brushRef="#br0" timeOffset="3063.92">11310 8863 658 0,'0'-3'141'0,"0"3"-29"0,0 0-5 16,-2 0-26-16,4 0-14 15,-2 0 7-15,2-5 26 16,0 1-7-16,0-7-39 16,3-1-19-16,-1-1-8 15,3-1 4-15,-2 6-16 16,-1 4-15-16,5-3-6 15,0 7-10-15,2 7 14 16,7-2-4-16,-3 8 0 16,1 5-7-16,0 6-2 15,-10 4 7-15,-1-2 0 16,-3 3 8-16,-2-8 0 16,0-9 0-16,3-4 11 0,-1-2-3 15,2-7 71-15,7-10 64 16,11-7-47-16,10-10-59 15,10-7-16 1,0-4-13-16,-4 7-7 0,-11 8 0 16,-7 8-1-16,-11 11-12 15,-5 2-77-15,-2 6-112 16,-2 4-112-16,-2 9 10 16,-24 34-170-16</inkml:trace>
  <inkml:trace contextRef="#ctx0" brushRef="#br0" timeOffset="3538.88">11833 9082 840 0,'0'0'211'16,"3"-2"-77"-16,-1 2 35 15,1 0-53-15,3 0-65 16,5-2-24-16,5 2-11 16,13-5-4-16,9 1-3 15,4 0 0-15,5 3-9 16,-3-2 1-16,-6-1 7 15,-11 3-8-15,-9-2-18 16,-9 3-6-16,-7 0-60 16,-4 0-46-16,-7 4-89 0,-4 0-23 15,-41 15-52-15</inkml:trace>
  <inkml:trace contextRef="#ctx0" brushRef="#br0" timeOffset="3762.81">11845 9244 565 0,'2'0'138'0,"-2"0"-64"16,9-2 83-16,0 2-19 16,11-7-54-16,12 2-42 15,11-1-13-15,9-3 16 0,3 2 3 16,0 2-14-1,-9-2-22-15,-1 5-12 0,-3 2-67 16,-4 2-149-16,36-4-532 16</inkml:trace>
  <inkml:trace contextRef="#ctx0" brushRef="#br0" timeOffset="4543.76">12828 8978 682 0,'0'-5'177'16,"0"3"-9"-16,2-2-21 15,0 1-27-15,0-4-12 16,3-3-4-16,2 2-35 0,0-4-6 15,3 3-38-15,6-6 1 16,-3 3-20-16,3 4 0 16,0-1-6-16,-5 7-1 15,-2 2-19-15,-3 2-5 16,5 7 4-16,1 3-21 16,-4 11 0-16,-1 3-20 15,-5 1 13-15,-4-1 10 16,0-1 21-16,-3-6 6 15,-1-7 12-15,4-5 5 16,0-6-4-16,2-1-1 16,2-1 10-16,0 1-10 15,4-4-25-15,1 1 18 0,3 0-2 16,-7-1-3-16,2 1-5 16,4 6 4-16,1 2 7 15,5 4 6-15,3 0 2 16,-1 7 4-16,4 0-12 15,-9 1 5-15,0-2-8 16,-5 4 0-16,-9-2-30 16,-10 0 27-16,-5 0 12 15,-6 4 16-15,-4-3-2 16,-6-6 11-16,-1 0 46 16,-1-6-8-16,-9-4 4 15,3-4-2-15,-3-2-32 0,1 0-6 16,10-4-18-16,12 4 3 15,10 1-6 1,9 1-6-16,4 2 21 0,3 0-21 16,-1-3-51-16,4 1-86 15,7-5-52-15,56 0-163 16</inkml:trace>
  <inkml:trace contextRef="#ctx0" brushRef="#br0" timeOffset="4966.96">13845 8756 899 0,'-5'-7'207'15,"2"2"18"-15,0-6-79 16,0 4-40-16,-6 3-73 16,-2 3-33-16,-9 1 0 15,2 1-8-15,-5 3 8 16,4 3 0-16,-4 7 0 16,-1-3-1-16,-8 8-6 15,-3 3 7-15,-5 4 7 16,-1 9 5-16,4 4-11 15,3 6 0-15,10 6 7 0,11 4-8 16,11-4 9-16,12-2-9 16,11-5 16-16,5-6 14 15,10-6-13-15,0-8 7 16,-1-7-5-16,-6-8-19 16,0-4-37-16,-8-5-149 15,-4 0-116-15,-3-35-538 16</inkml:trace>
  <inkml:trace contextRef="#ctx0" brushRef="#br0" timeOffset="5339.32">14015 8997 899 0,'0'-2'180'0,"0"2"8"16,-1-2-19-16,1 1-64 16,-5 1-105-16,3 1-10 15,-2 1-14-15,0 9 0 16,-6 0 23-16,-1 10 1 0,-5 2 0 15,5 3 0-15,3 2 1 16,0 2 0-16,6-3-1 16,2-5 0-16,5-6-3 15,4-2 3-15,6-6 0 16,10-5 34-16,6-3-22 16,-2 0-12-16,-1-5-45 15,-4-3-108-15,-18-42-202 16</inkml:trace>
  <inkml:trace contextRef="#ctx0" brushRef="#br0" timeOffset="5600.9796">14292 8678 737 0,'2'-5'268'16,"-2"-4"-73"-16,2-3-18 15,-4 7-67-15,0-2-55 16,0 7-55-16,4 5-22 16,-4-1-58-16,2 4-17 15,-2 8 10-15,-5 4-6 16,2 6-60-16,0 32-101 15</inkml:trace>
  <inkml:trace contextRef="#ctx0" brushRef="#br0" timeOffset="6398.33">14529 8821 885 0,'2'-5'200'15,"-2"4"-40"-15,2-3-37 16,0 0-34-16,0 2-25 16,-2-1-16-16,0 3-18 15,2 0-7-15,-2 0 1 16,0 3-11-16,4-1-11 16,-4-2-2-16,0 4 0 15,2 4-26-15,-2 1 5 0,0 12 6 16,2 2 2-16,0-2 13 15,2-1 6-15,0-1-4 16,5-7 5-16,-4-7 11 16,2 1 27-16,0-8 44 15,8-4 37-15,9-2-42 16,5-6-26-16,5-4-11 16,-1-3-22-16,0-5-23 15,0 3 4-15,-12 5-5 16,-3 1-1-16,-9 12 0 15,-5 1-8-15,-2 4-79 16,-2 4-146-16,-2 6-83 16,-4 6 20-16,-18 24-428 0</inkml:trace>
  <inkml:trace contextRef="#ctx0" brushRef="#br0" timeOffset="6864.63">14629 9232 679 0,'2'-2'166'16,"1"0"-29"-16,1 0 11 15,1-2-17-15,1 2-40 16,1 0-17-16,7-1-50 0,12 0-14 16,8 1-9-1,12 4 1-15,6-2 10 0,-3 3 0 16,-5-3-3-16,-4 0-8 16,-9-3-1-16,-8 3-56 15,-3-2-55-15,-7 0-30 16,-7-3-98-16,-16-26-587 15</inkml:trace>
  <inkml:trace contextRef="#ctx0" brushRef="#br0" timeOffset="7137.13">14863 9053 945 0,'2'-2'240'0,"0"1"10"16,3-3-43-16,-3 1-84 0,1 3-39 15,-3 0-30 1,0 3-30-16,0-3-24 16,-3 4-4-16,3-4-16 0,-2 3-5 15,-3 8-1-15,3 7 25 16,-6 4 1-16,0 5 1 16,2 6 0-16,-3 6 8 15,0-2-9-15,-2-1-1 16,4-5-46-16,-2 2-25 15,5-8-43-15,2-8-103 16,4-5-106-16,42-9-231 16</inkml:trace>
  <inkml:trace contextRef="#ctx0" brushRef="#br0" timeOffset="7688.79">15160 8990 630 0,'0'0'237'0,"2"0"-87"16,2-2 24-16,3-1-35 15,4 1-91-15,5-2-9 0,0-2 30 16,1 2-4-16,-1 2 4 16,-5-1-3-16,1 0-24 15,-6 1-11-15,3 0 10 16,-6 2 2-16,2 0-8 16,-5-2-7-16,0 2 7 15,-2 0-7-15,-1 0-13 16,2 2-15-16,-1-2-12 15,-1 2 0-15,-1-2-9 16,2 6 1-16,0 2 20 16,-2 9 9-16,0 3-8 15,2 4 8-15,0 2-8 16,2 1 7-16,0 1-8 0,0 2 0 16,2-3-1-1,-2-3-6-15,0 0-8 0,-2-4-8 16,-4 1-29-16,-3 0-23 15,-5-3 37-15,-1 1 37 16,-3-8 1-16,-2 1 18 16,0-1-9-16,2-4-9 15,5 0-23-15,4-4-63 16,2-1-101-16,-2-2-58 16,-11-24-76-16</inkml:trace>
  <inkml:trace contextRef="#ctx0" brushRef="#br0" timeOffset="7936.78">15396 8686 817 0,'-7'0'87'0,"0"0"-64"15,-1 9-23-15,-8 3-99 16,1 44-65-16</inkml:trace>
  <inkml:trace contextRef="#ctx0" brushRef="#br0" timeOffset="8304.32">15575 8807 619 0,'2'0'281'0,"-2"0"-196"15,6 7-37-15,1 0-16 16,1 3-4-16,2 6-14 0,-3 2-7 16,1 0 7-16,-4-2-5 15,-1-2 19-15,-2-4 7 16,3-6 13-16,-4 1 27 16,2-5 52-16,0-5 19 15,5 1 20-15,6-6-35 16,7-4-89-16,11-6-20 15,5-4-8-15,1 4-14 16,2-1 1-16,-8 1-1 16,-16 8 0-16,-3 11-24 15,-12 1-103-15,-2 10-193 16,-8 10 46-16,-27 46-86 16</inkml:trace>
  <inkml:trace contextRef="#ctx0" brushRef="#br0" timeOffset="8683.03">15478 9268 632 0,'0'0'210'16,"2"0"-53"-16,1 0 47 0,2-2 2 15,-2 0-52-15,9-1-64 16,4-2-46-16,5-2-29 16,14 2-6-16,9 1-9 15,9-4 7-15,3 2-6 16,-1 2 1-16,-3 0-1 15,-15-2 1-15,-7 4 4 16,-12 2-6-16,-14-2 0 16,-6 2-45-16,0 0-75 15,-7-2-94-15,-5-1-103 16,-52-26-474-16</inkml:trace>
  <inkml:trace contextRef="#ctx0" brushRef="#br0" timeOffset="8989.02">15683 9041 959 0,'3'-5'226'0,"1"3"10"15,3-7-4-15,0 3-61 16,-1 2-43-16,-4 4-29 16,1 0-29-16,-3 0-29 15,0 2-38-15,0-2-3 16,0 2-14-16,-3 4-10 15,6 3-3-15,-1 7 17 16,0 2 9-16,0 11 0 16,0 2-1-16,-2 5 2 15,-2 3 0-15,0 7 1 16,0-2 11-16,-3-7-12 0,3 1-2 16,-4-7-17-16,4-7-28 15,2-8-47-15,0-9-37 16,2-3-4-16,4 1-99 15,30-28-7-15</inkml:trace>
  <inkml:trace contextRef="#ctx0" brushRef="#br0" timeOffset="9521.23">16230 9036 775 0,'0'-2'215'16,"0"2"-44"-16,2 0 16 16,-2 0-61-16,0 0-51 15,0 2-48-15,-2-2-27 16,-1 3-16-16,-1 8-7 15,-2 3 16-15,-6 7-1 16,5 4 2-16,1 1 6 16,-2 2 0-16,4 2 13 15,2-2 1-15,0-3-4 16,2-4-4-16,4-7 3 16,0 0-1-16,4-5-7 15,3-2 5-15,7-3 22 16,7-1 8-16,0-3-10 0,4-3-13 15,-8-6-13 1,-5 2-25-16,-5-3-78 0,-32-31-155 16</inkml:trace>
  <inkml:trace contextRef="#ctx0" brushRef="#br0" timeOffset="9844.12">16159 8536 985 0,'0'0'195'16,"2"0"-45"-16,0 2 26 15,-4-2-100-15,2 2-76 16,-2 3-46-16,-1 7-29 16,-1 5 15-16,-3 10-32 15,-27 80-388 1</inkml:trace>
  <inkml:trace contextRef="#ctx0" brushRef="#br0" timeOffset="10594.82">16330 9075 339 0,'3'0'542'0,"-3"-2"-354"15,4 2-5-15,5-4-24 16,-1 0-65-16,12 3-61 15,12-2-15-15,5-1-3 16,5 3 17-16,-2-4 38 16,-10 0 22-16,-9-2 1 0,-15 4 21 15,-3 1-5-15,-4 0-38 16,-1-1-38-16,2 3-18 16,-2 0-5-16,4 0-9 15,-2 0-1-15,0 0 0 16,0 3 0-16,-2-3-7 15,0 0-5-15,2 0-8 16,-2 2-4-16,-2-2-1 16,4 4 2-16,-4 1 10 15,0 5 12-15,0 5 1 16,-5 4 0-16,1 8 1 16,2-1 0-16,0 6-1 0,-3-1 6 15,1 1-4 1,-2 3-1-16,1-5 0 0,-1-2 0 15,0 2 0-15,-1-10-1 16,-1 1 0-16,6-7-2 16,-5-6 2-16,0-3 1 15,1 0-1-15,0-4 0 16,-4-1-17-16,-6-1-38 16,0-4-49-16,-3 0-68 15,0-2-68-15,0-5-53 16,-10-42-388-16</inkml:trace>
  <inkml:trace contextRef="#ctx0" brushRef="#br0" timeOffset="10822.91">16565 8743 812 0,'3'0'327'16,"-1"0"-153"-16,0 0 3 16,-2 0-56-16,0 0-121 15,-4 4-21-15,0 2-186 16,0 8 41-16,-5 1 20 16,1 43-82-16</inkml:trace>
  <inkml:trace contextRef="#ctx0" brushRef="#br0" timeOffset="11204.03">16774 8661 920 0,'2'0'195'0,"0"0"-28"0,0 0 28 15,2 0-143-15,-3 3 7 16,8 8-58-16,8 10 22 16,12 12 5-16,12 13 28 15,3 7-16-15,-6 8-23 16,-14 3-17-16,-19 2 0 15,-22 12 9-15,-17 1 16 16,-17-1 4-16,-5-4-7 16,-9-5 19-16,2-11-22 15,8-14-7-15,8-6-3 16,7-11 3-16,7-10-12 16,6-5-6-16,-2 0-172 15,-74-7-304-15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51437-842D-40F3-BDAF-1E10737FFBD5}"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C0AFF-C104-4A01-BB4A-8E8AE337E322}" type="slidenum">
              <a:rPr lang="en-US" smtClean="0"/>
              <a:t>‹#›</a:t>
            </a:fld>
            <a:endParaRPr lang="en-US"/>
          </a:p>
        </p:txBody>
      </p:sp>
    </p:spTree>
    <p:extLst>
      <p:ext uri="{BB962C8B-B14F-4D97-AF65-F5344CB8AC3E}">
        <p14:creationId xmlns:p14="http://schemas.microsoft.com/office/powerpoint/2010/main" val="337179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ts.bldrdoc.gov/fs-1037/dir-033/_4851.htm"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www.sciencedirect.com/topics/engineering/signal-bandwidth" TargetMode="External"/><Relationship Id="rId4" Type="http://schemas.openxmlformats.org/officeDocument/2006/relationships/hyperlink" Target="https://www.its.bldrdoc.gov/fs-1037/dir-022/_3265.ht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ts.bldrdoc.gov/fs-1037/dir-016/_2351.htm" TargetMode="External"/><Relationship Id="rId7" Type="http://schemas.openxmlformats.org/officeDocument/2006/relationships/hyperlink" Target="http://armyordnance.tpub.com/OD1002/Induction-22.htm"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its.bldrdoc.gov/fs-1037/dir-019/_2791.htm" TargetMode="External"/><Relationship Id="rId5" Type="http://schemas.openxmlformats.org/officeDocument/2006/relationships/hyperlink" Target="https://www.its.bldrdoc.gov/fs-1037/dir-007/_0917.htm" TargetMode="External"/><Relationship Id="rId4" Type="http://schemas.openxmlformats.org/officeDocument/2006/relationships/hyperlink" Target="https://www.its.bldrdoc.gov/fs-1037/dir-038/_5556.ht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ellular_network"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en.wikipedia.org/wiki/Network_switching_subsyste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Cellular_network"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en.wikipedia.org/wiki/Network_switching_subsyste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Bi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5</a:t>
            </a:fld>
            <a:endParaRPr lang="en-US"/>
          </a:p>
        </p:txBody>
      </p:sp>
    </p:spTree>
    <p:extLst>
      <p:ext uri="{BB962C8B-B14F-4D97-AF65-F5344CB8AC3E}">
        <p14:creationId xmlns:p14="http://schemas.microsoft.com/office/powerpoint/2010/main" val="1777207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Each OFDM subcarrier is 312.5 </a:t>
            </a:r>
            <a:r>
              <a:rPr lang="en-US" sz="1200" b="0" i="0" kern="1200" dirty="0" err="1">
                <a:solidFill>
                  <a:schemeClr val="tx1"/>
                </a:solidFill>
                <a:effectLst/>
                <a:latin typeface="Times New Roman" pitchFamily="18" charset="0"/>
                <a:ea typeface="+mn-ea"/>
                <a:cs typeface="+mn-cs"/>
              </a:rPr>
              <a:t>KHz</a:t>
            </a:r>
            <a:r>
              <a:rPr lang="en-US" sz="1200" b="0" i="0" kern="1200" dirty="0">
                <a:solidFill>
                  <a:schemeClr val="tx1"/>
                </a:solidFill>
                <a:effectLst/>
                <a:latin typeface="Times New Roman" pitchFamily="18" charset="0"/>
                <a:ea typeface="+mn-ea"/>
                <a:cs typeface="+mn-cs"/>
              </a:rPr>
              <a:t>, Subcarrier spacing is equal to the reciprocal of the symbol time. As a result of the longer symbol time, the subcarrier size and spacing decreases from 312.5 </a:t>
            </a:r>
            <a:r>
              <a:rPr lang="en-US" sz="1200" b="0" i="0" kern="1200" dirty="0" err="1">
                <a:solidFill>
                  <a:schemeClr val="tx1"/>
                </a:solidFill>
                <a:effectLst/>
                <a:latin typeface="Times New Roman" pitchFamily="18" charset="0"/>
                <a:ea typeface="+mn-ea"/>
                <a:cs typeface="+mn-cs"/>
              </a:rPr>
              <a:t>KHz</a:t>
            </a:r>
            <a:r>
              <a:rPr lang="en-US" sz="1200" b="0" i="0" kern="1200" dirty="0">
                <a:solidFill>
                  <a:schemeClr val="tx1"/>
                </a:solidFill>
                <a:effectLst/>
                <a:latin typeface="Times New Roman" pitchFamily="18" charset="0"/>
                <a:ea typeface="+mn-ea"/>
                <a:cs typeface="+mn-cs"/>
              </a:rPr>
              <a:t> to 78.125 KHz. The narrow subcarrier spacing allows better equalization and therefore enhanced channel robustness. Because of the 78.125 </a:t>
            </a:r>
            <a:r>
              <a:rPr lang="en-US" sz="1200" b="0" i="0" kern="1200" dirty="0" err="1">
                <a:solidFill>
                  <a:schemeClr val="tx1"/>
                </a:solidFill>
                <a:effectLst/>
                <a:latin typeface="Times New Roman" pitchFamily="18" charset="0"/>
                <a:ea typeface="+mn-ea"/>
                <a:cs typeface="+mn-cs"/>
              </a:rPr>
              <a:t>KHz</a:t>
            </a:r>
            <a:r>
              <a:rPr lang="en-US" sz="1200" b="0" i="0" kern="1200" dirty="0">
                <a:solidFill>
                  <a:schemeClr val="tx1"/>
                </a:solidFill>
                <a:effectLst/>
                <a:latin typeface="Times New Roman" pitchFamily="18" charset="0"/>
                <a:ea typeface="+mn-ea"/>
                <a:cs typeface="+mn-cs"/>
              </a:rPr>
              <a:t> spacing, an OFDMA 20 MHz channel consists of a total of 256 subcarriers </a:t>
            </a:r>
          </a:p>
          <a:p>
            <a:r>
              <a:rPr lang="en-US" sz="1200" b="0" i="0" kern="1200" dirty="0">
                <a:solidFill>
                  <a:schemeClr val="tx1"/>
                </a:solidFill>
                <a:effectLst/>
                <a:latin typeface="Times New Roman" pitchFamily="18" charset="0"/>
                <a:ea typeface="+mn-ea"/>
                <a:cs typeface="+mn-cs"/>
              </a:rPr>
              <a:t>The guard interval, containing cyclic prefix may be shortened from 0.8</a:t>
            </a:r>
            <a:r>
              <a:rPr lang="en-US" sz="1200" b="0" i="1" kern="1200" dirty="0">
                <a:solidFill>
                  <a:schemeClr val="tx1"/>
                </a:solidFill>
                <a:effectLst/>
                <a:latin typeface="Times New Roman" pitchFamily="18" charset="0"/>
                <a:ea typeface="+mn-ea"/>
                <a:cs typeface="+mn-cs"/>
              </a:rPr>
              <a:t>μ</a:t>
            </a:r>
            <a:r>
              <a:rPr lang="en-US" sz="1200" b="0" i="0" kern="1200" dirty="0">
                <a:solidFill>
                  <a:schemeClr val="tx1"/>
                </a:solidFill>
                <a:effectLst/>
                <a:latin typeface="Times New Roman" pitchFamily="18" charset="0"/>
                <a:ea typeface="+mn-ea"/>
                <a:cs typeface="+mn-cs"/>
              </a:rPr>
              <a:t>s to 0.4</a:t>
            </a:r>
            <a:r>
              <a:rPr lang="en-US" sz="1200" b="0" i="1" kern="1200" dirty="0">
                <a:solidFill>
                  <a:schemeClr val="tx1"/>
                </a:solidFill>
                <a:effectLst/>
                <a:latin typeface="Times New Roman" pitchFamily="18" charset="0"/>
                <a:ea typeface="+mn-ea"/>
                <a:cs typeface="+mn-cs"/>
              </a:rPr>
              <a:t>μ</a:t>
            </a:r>
            <a:r>
              <a:rPr lang="en-US" sz="1200" b="0" i="0" kern="1200" dirty="0">
                <a:solidFill>
                  <a:schemeClr val="tx1"/>
                </a:solidFill>
                <a:effectLst/>
                <a:latin typeface="Times New Roman" pitchFamily="18" charset="0"/>
                <a:ea typeface="+mn-ea"/>
                <a:cs typeface="+mn-cs"/>
              </a:rPr>
              <a:t>s, thus increasing actual data rate to 72.25Mbps, or 150Mbps in </a:t>
            </a:r>
            <a:r>
              <a:rPr lang="en-US" sz="1200" b="0" i="0" kern="1200" dirty="0" smtClean="0">
                <a:solidFill>
                  <a:schemeClr val="tx1"/>
                </a:solidFill>
                <a:effectLst/>
                <a:latin typeface="Times New Roman" pitchFamily="18" charset="0"/>
                <a:ea typeface="+mn-ea"/>
                <a:cs typeface="+mn-cs"/>
              </a:rPr>
              <a:t>40MHz</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simplest meaning of orthogonal is “at right angles”. A broader definition is that things are independent from each other, or separable.</a:t>
            </a:r>
          </a:p>
          <a:p>
            <a:r>
              <a:rPr lang="en-US" sz="1200" kern="1200" dirty="0" smtClean="0">
                <a:solidFill>
                  <a:schemeClr val="tx1"/>
                </a:solidFill>
                <a:effectLst/>
                <a:latin typeface="+mn-lt"/>
                <a:ea typeface="+mn-ea"/>
                <a:cs typeface="+mn-cs"/>
              </a:rPr>
              <a:t>How is this separation done? Using a Fourier Transform, usually in the form of an FFT (Fast…). This allows us to have a number of very tightly spaced carriers, but we still can recover the modulation from each carrier. The limit on how tight the carriers can be spaced is the rate of modulation; if the modulation is 15 kHz, the carrier spacing has to be 15 kHz (note that it’s not “at least 15 kHz”, it’s </a:t>
            </a:r>
            <a:r>
              <a:rPr lang="en-US" sz="1200" i="1" kern="1200" dirty="0" smtClean="0">
                <a:solidFill>
                  <a:schemeClr val="tx1"/>
                </a:solidFill>
                <a:effectLst/>
                <a:latin typeface="+mn-lt"/>
                <a:ea typeface="+mn-ea"/>
                <a:cs typeface="+mn-cs"/>
              </a:rPr>
              <a:t>exactly</a:t>
            </a:r>
            <a:r>
              <a:rPr lang="en-US" sz="1200" kern="1200" dirty="0" smtClean="0">
                <a:solidFill>
                  <a:schemeClr val="tx1"/>
                </a:solidFill>
                <a:effectLst/>
                <a:latin typeface="+mn-lt"/>
                <a:ea typeface="+mn-ea"/>
                <a:cs typeface="+mn-cs"/>
              </a:rPr>
              <a:t> 15 kHz).</a:t>
            </a:r>
          </a:p>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33</a:t>
            </a:fld>
            <a:endParaRPr lang="en-US"/>
          </a:p>
        </p:txBody>
      </p:sp>
    </p:spTree>
    <p:extLst>
      <p:ext uri="{BB962C8B-B14F-4D97-AF65-F5344CB8AC3E}">
        <p14:creationId xmlns:p14="http://schemas.microsoft.com/office/powerpoint/2010/main" val="160540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34</a:t>
            </a:fld>
            <a:endParaRPr lang="en-US"/>
          </a:p>
        </p:txBody>
      </p:sp>
    </p:spTree>
    <p:extLst>
      <p:ext uri="{BB962C8B-B14F-4D97-AF65-F5344CB8AC3E}">
        <p14:creationId xmlns:p14="http://schemas.microsoft.com/office/powerpoint/2010/main" val="411665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Times New Roman" pitchFamily="18" charset="0"/>
                <a:ea typeface="+mn-ea"/>
                <a:cs typeface="+mn-cs"/>
              </a:rPr>
              <a:t> </a:t>
            </a:r>
            <a:r>
              <a:rPr lang="en-US" sz="1200" b="0" i="1" kern="1200" dirty="0" smtClean="0">
                <a:solidFill>
                  <a:schemeClr val="tx1"/>
                </a:solidFill>
                <a:effectLst/>
                <a:latin typeface="Times New Roman" pitchFamily="18" charset="0"/>
                <a:ea typeface="+mn-ea"/>
                <a:cs typeface="+mn-cs"/>
              </a:rPr>
              <a:t>"dispersion"</a:t>
            </a:r>
            <a:r>
              <a:rPr lang="en-US" sz="1200" b="0" i="0" kern="1200" dirty="0" smtClean="0">
                <a:solidFill>
                  <a:schemeClr val="tx1"/>
                </a:solidFill>
                <a:effectLst/>
                <a:latin typeface="Times New Roman" pitchFamily="18" charset="0"/>
                <a:ea typeface="+mn-ea"/>
                <a:cs typeface="+mn-cs"/>
              </a:rPr>
              <a:t> is used to describe any process by which an electromagnetic </a:t>
            </a:r>
            <a:r>
              <a:rPr lang="en-US" b="0" i="0" dirty="0" smtClean="0">
                <a:effectLst/>
                <a:latin typeface="Times New Roman" panose="02020603050405020304" pitchFamily="18" charset="0"/>
                <a:hlinkClick r:id="rId3"/>
              </a:rPr>
              <a:t>signal</a:t>
            </a:r>
            <a:r>
              <a:rPr lang="en-US" sz="1200" b="0" i="0" kern="1200" dirty="0" smtClean="0">
                <a:solidFill>
                  <a:schemeClr val="tx1"/>
                </a:solidFill>
                <a:effectLst/>
                <a:latin typeface="Times New Roman" pitchFamily="18" charset="0"/>
                <a:ea typeface="+mn-ea"/>
                <a:cs typeface="+mn-cs"/>
              </a:rPr>
              <a:t> propagating in a physical </a:t>
            </a:r>
            <a:r>
              <a:rPr lang="en-US" b="0" i="0" dirty="0" smtClean="0">
                <a:effectLst/>
                <a:latin typeface="Times New Roman" panose="02020603050405020304" pitchFamily="18" charset="0"/>
                <a:hlinkClick r:id="rId4"/>
              </a:rPr>
              <a:t>medium</a:t>
            </a:r>
            <a:r>
              <a:rPr lang="en-US" sz="1200" b="0" i="0" kern="1200" dirty="0" smtClean="0">
                <a:solidFill>
                  <a:schemeClr val="tx1"/>
                </a:solidFill>
                <a:effectLst/>
                <a:latin typeface="Times New Roman" pitchFamily="18" charset="0"/>
                <a:ea typeface="+mn-ea"/>
                <a:cs typeface="+mn-cs"/>
              </a:rPr>
              <a:t> is degraded because the various wave components (</a:t>
            </a:r>
            <a:r>
              <a:rPr lang="en-US" sz="1200" b="0" i="1" kern="1200" dirty="0" smtClean="0">
                <a:solidFill>
                  <a:schemeClr val="tx1"/>
                </a:solidFill>
                <a:effectLst/>
                <a:latin typeface="Times New Roman" pitchFamily="18" charset="0"/>
                <a:ea typeface="+mn-ea"/>
                <a:cs typeface="+mn-cs"/>
              </a:rPr>
              <a:t>i.e.,</a:t>
            </a:r>
            <a:r>
              <a:rPr lang="en-US" sz="1200" b="0" i="0" kern="1200" dirty="0" smtClean="0">
                <a:solidFill>
                  <a:schemeClr val="tx1"/>
                </a:solidFill>
                <a:effectLst/>
                <a:latin typeface="Times New Roman" pitchFamily="18" charset="0"/>
                <a:ea typeface="+mn-ea"/>
                <a:cs typeface="+mn-cs"/>
              </a:rPr>
              <a:t> frequencies) of the signal have different propagation velocities within the physical medium</a:t>
            </a:r>
          </a:p>
          <a:p>
            <a:pPr algn="just"/>
            <a:r>
              <a:rPr lang="en-US" sz="1200" b="0" i="0" kern="1200" dirty="0" smtClean="0">
                <a:solidFill>
                  <a:schemeClr val="tx1"/>
                </a:solidFill>
                <a:effectLst/>
                <a:latin typeface="Times New Roman" pitchFamily="18" charset="0"/>
                <a:ea typeface="+mn-ea"/>
                <a:cs typeface="+mn-cs"/>
              </a:rPr>
              <a:t>The concepts of delay spread that causes channel dispersion </a:t>
            </a:r>
          </a:p>
          <a:p>
            <a:pPr algn="just"/>
            <a:r>
              <a:rPr lang="en-US" sz="1200" b="0" i="0" kern="1200" dirty="0" smtClean="0">
                <a:solidFill>
                  <a:schemeClr val="tx1"/>
                </a:solidFill>
                <a:effectLst/>
                <a:latin typeface="Times New Roman" pitchFamily="18" charset="0"/>
                <a:ea typeface="+mn-ea"/>
                <a:cs typeface="+mn-cs"/>
              </a:rPr>
              <a:t>Delay </a:t>
            </a:r>
            <a:r>
              <a:rPr lang="en-US" sz="1200" b="0" i="0" kern="1200" dirty="0">
                <a:solidFill>
                  <a:schemeClr val="tx1"/>
                </a:solidFill>
                <a:effectLst/>
                <a:latin typeface="Times New Roman" pitchFamily="18" charset="0"/>
                <a:ea typeface="+mn-ea"/>
                <a:cs typeface="+mn-cs"/>
              </a:rPr>
              <a:t>spread </a:t>
            </a:r>
            <a:r>
              <a:rPr lang="en-US" sz="1200" b="0" i="1" kern="1200" dirty="0" err="1">
                <a:solidFill>
                  <a:schemeClr val="tx1"/>
                </a:solidFill>
                <a:effectLst/>
                <a:latin typeface="Times New Roman" pitchFamily="18" charset="0"/>
                <a:ea typeface="+mn-ea"/>
                <a:cs typeface="+mn-cs"/>
              </a:rPr>
              <a:t>σ</a:t>
            </a:r>
            <a:r>
              <a:rPr lang="en-US" sz="1200" b="0" i="1" kern="1200" baseline="-25000" dirty="0" err="1">
                <a:solidFill>
                  <a:schemeClr val="tx1"/>
                </a:solidFill>
                <a:effectLst/>
                <a:latin typeface="Times New Roman" pitchFamily="18" charset="0"/>
                <a:ea typeface="+mn-ea"/>
                <a:cs typeface="+mn-cs"/>
              </a:rPr>
              <a:t>τ</a:t>
            </a:r>
            <a:r>
              <a:rPr lang="en-US" sz="1200" b="0" i="0" kern="1200" dirty="0">
                <a:solidFill>
                  <a:schemeClr val="tx1"/>
                </a:solidFill>
                <a:effectLst/>
                <a:latin typeface="Times New Roman" pitchFamily="18" charset="0"/>
                <a:ea typeface="+mn-ea"/>
                <a:cs typeface="+mn-cs"/>
              </a:rPr>
              <a:t> and coherent bandwidth </a:t>
            </a:r>
            <a:r>
              <a:rPr lang="en-US" sz="1200" b="0" i="1" kern="1200" dirty="0" err="1">
                <a:solidFill>
                  <a:schemeClr val="tx1"/>
                </a:solidFill>
                <a:effectLst/>
                <a:latin typeface="Times New Roman" pitchFamily="18" charset="0"/>
                <a:ea typeface="+mn-ea"/>
                <a:cs typeface="+mn-cs"/>
              </a:rPr>
              <a:t>B</a:t>
            </a:r>
            <a:r>
              <a:rPr lang="en-US" sz="1200" b="0" i="1" kern="1200" baseline="-25000" dirty="0" err="1">
                <a:solidFill>
                  <a:schemeClr val="tx1"/>
                </a:solidFill>
                <a:effectLst/>
                <a:latin typeface="Times New Roman" pitchFamily="18" charset="0"/>
                <a:ea typeface="+mn-ea"/>
                <a:cs typeface="+mn-cs"/>
              </a:rPr>
              <a:t>c</a:t>
            </a:r>
            <a:r>
              <a:rPr lang="en-US" sz="1200" b="0" i="0" kern="1200" dirty="0">
                <a:solidFill>
                  <a:schemeClr val="tx1"/>
                </a:solidFill>
                <a:effectLst/>
                <a:latin typeface="Times New Roman" pitchFamily="18" charset="0"/>
                <a:ea typeface="+mn-ea"/>
                <a:cs typeface="+mn-cs"/>
              </a:rPr>
              <a:t> are parameters that describe the time dispersion nature of the mobile channel, and their values with respect to the transmitted </a:t>
            </a:r>
            <a:r>
              <a:rPr lang="en-US" sz="1200" b="0" i="0" u="none" strike="noStrike" kern="1200" dirty="0">
                <a:solidFill>
                  <a:schemeClr val="tx1"/>
                </a:solidFill>
                <a:effectLst/>
                <a:latin typeface="Times New Roman" pitchFamily="18" charset="0"/>
                <a:ea typeface="+mn-ea"/>
                <a:cs typeface="+mn-cs"/>
                <a:hlinkClick r:id="rId5" tooltip="Learn more about Signal Bandwidth from ScienceDirect's AI-generated Topic Pages"/>
              </a:rPr>
              <a:t>signal bandwidth</a:t>
            </a:r>
            <a:r>
              <a:rPr lang="en-US" sz="1200" b="0" i="0" kern="1200" dirty="0">
                <a:solidFill>
                  <a:schemeClr val="tx1"/>
                </a:solidFill>
                <a:effectLst/>
                <a:latin typeface="Times New Roman" pitchFamily="18" charset="0"/>
                <a:ea typeface="+mn-ea"/>
                <a:cs typeface="+mn-cs"/>
              </a:rPr>
              <a:t> </a:t>
            </a:r>
            <a:r>
              <a:rPr lang="en-US" sz="1200" b="0" i="1" kern="1200" dirty="0">
                <a:solidFill>
                  <a:schemeClr val="tx1"/>
                </a:solidFill>
                <a:effectLst/>
                <a:latin typeface="Times New Roman" pitchFamily="18" charset="0"/>
                <a:ea typeface="+mn-ea"/>
                <a:cs typeface="+mn-cs"/>
              </a:rPr>
              <a:t>B</a:t>
            </a:r>
            <a:r>
              <a:rPr lang="en-US" sz="1200" b="0" i="1" kern="1200" baseline="-25000" dirty="0">
                <a:solidFill>
                  <a:schemeClr val="tx1"/>
                </a:solidFill>
                <a:effectLst/>
                <a:latin typeface="Times New Roman" pitchFamily="18" charset="0"/>
                <a:ea typeface="+mn-ea"/>
                <a:cs typeface="+mn-cs"/>
              </a:rPr>
              <a:t>s</a:t>
            </a:r>
            <a:r>
              <a:rPr lang="en-US" sz="1200" b="0" i="0" kern="1200" dirty="0">
                <a:solidFill>
                  <a:schemeClr val="tx1"/>
                </a:solidFill>
                <a:effectLst/>
                <a:latin typeface="Times New Roman" pitchFamily="18" charset="0"/>
                <a:ea typeface="+mn-ea"/>
                <a:cs typeface="+mn-cs"/>
              </a:rPr>
              <a:t> and the symbol duration </a:t>
            </a:r>
            <a:r>
              <a:rPr lang="en-US" sz="1200" b="0" i="1" kern="1200" dirty="0">
                <a:solidFill>
                  <a:schemeClr val="tx1"/>
                </a:solidFill>
                <a:effectLst/>
                <a:latin typeface="Times New Roman" pitchFamily="18" charset="0"/>
                <a:ea typeface="+mn-ea"/>
                <a:cs typeface="+mn-cs"/>
              </a:rPr>
              <a:t>T</a:t>
            </a:r>
            <a:r>
              <a:rPr lang="en-US" sz="1200" b="0" i="1" kern="1200" baseline="-25000" dirty="0">
                <a:solidFill>
                  <a:schemeClr val="tx1"/>
                </a:solidFill>
                <a:effectLst/>
                <a:latin typeface="Times New Roman" pitchFamily="18" charset="0"/>
                <a:ea typeface="+mn-ea"/>
                <a:cs typeface="+mn-cs"/>
              </a:rPr>
              <a:t>s</a:t>
            </a:r>
            <a:r>
              <a:rPr lang="en-US" sz="1200" b="0" i="0" kern="1200" dirty="0">
                <a:solidFill>
                  <a:schemeClr val="tx1"/>
                </a:solidFill>
                <a:effectLst/>
                <a:latin typeface="Times New Roman" pitchFamily="18" charset="0"/>
                <a:ea typeface="+mn-ea"/>
                <a:cs typeface="+mn-cs"/>
              </a:rPr>
              <a:t> can help determine if the channel is experiencing flat fading or frequency-selective fading.</a:t>
            </a:r>
            <a:endParaRPr lang="en-US" sz="1200" dirty="0"/>
          </a:p>
          <a:p>
            <a:pPr algn="just"/>
            <a:r>
              <a:rPr lang="en-US" sz="1200" dirty="0"/>
              <a:t>In OFDM, Orthogonal subcarriers allow their spectrums to overlap which achieves the high spectral efficiency. As long as the subcarriers preserve their </a:t>
            </a:r>
            <a:r>
              <a:rPr lang="en-US" sz="1200" dirty="0" err="1"/>
              <a:t>orthogonality</a:t>
            </a:r>
            <a:r>
              <a:rPr lang="en-US" sz="1200" dirty="0"/>
              <a:t>, adjacent subcarriers do not interfere with each other.</a:t>
            </a:r>
          </a:p>
          <a:p>
            <a:pPr algn="just"/>
            <a:r>
              <a:rPr lang="en-US" sz="1200" dirty="0"/>
              <a:t>The key idea of OFDM is that a single user would make use of all orthogonal subcarrier in divided frequency bands. </a:t>
            </a:r>
          </a:p>
          <a:p>
            <a:pPr algn="just"/>
            <a:r>
              <a:rPr lang="en-US" sz="1200" dirty="0"/>
              <a:t>Therefore, the data rate can be increased significantly. </a:t>
            </a:r>
          </a:p>
          <a:p>
            <a:pPr algn="just"/>
            <a:r>
              <a:rPr lang="en-US" sz="1200" dirty="0"/>
              <a:t>Since the bandwidth is divided into several narrower </a:t>
            </a:r>
            <a:r>
              <a:rPr lang="en-US" sz="1200" dirty="0" err="1"/>
              <a:t>subchannels</a:t>
            </a:r>
            <a:r>
              <a:rPr lang="en-US" sz="1200" dirty="0"/>
              <a:t>, each </a:t>
            </a:r>
            <a:r>
              <a:rPr lang="en-US" sz="1200" dirty="0" err="1"/>
              <a:t>subchannel</a:t>
            </a:r>
            <a:r>
              <a:rPr lang="en-US" sz="1200" dirty="0"/>
              <a:t> requires a longer symbol period. Therefore OFDM systems can overcome the </a:t>
            </a:r>
            <a:r>
              <a:rPr lang="en-US" sz="1200" dirty="0" err="1"/>
              <a:t>intersymbol</a:t>
            </a:r>
            <a:r>
              <a:rPr lang="en-US" sz="1200" dirty="0"/>
              <a:t> interference (ISI) problem. </a:t>
            </a:r>
          </a:p>
          <a:p>
            <a:pPr algn="just"/>
            <a:r>
              <a:rPr lang="en-US" sz="1200" dirty="0"/>
              <a:t>As a consequence, the OFDM system can result in lower bit error rates but higher data rates than conventional communication systems</a:t>
            </a:r>
          </a:p>
          <a:p>
            <a:pPr algn="just"/>
            <a:r>
              <a:rPr lang="en-US" sz="1200" b="0" i="0" kern="1200" dirty="0">
                <a:solidFill>
                  <a:schemeClr val="tx1"/>
                </a:solidFill>
                <a:effectLst/>
                <a:latin typeface="Times New Roman" pitchFamily="18" charset="0"/>
                <a:ea typeface="+mn-ea"/>
                <a:cs typeface="+mn-cs"/>
              </a:rPr>
              <a:t>An equalizer allows the sound in specified frequency bands to be amplified or reduced, in order to adjust the quality and character of the sound. </a:t>
            </a: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36</a:t>
            </a:fld>
            <a:endParaRPr lang="en-US"/>
          </a:p>
        </p:txBody>
      </p:sp>
    </p:spTree>
    <p:extLst>
      <p:ext uri="{BB962C8B-B14F-4D97-AF65-F5344CB8AC3E}">
        <p14:creationId xmlns:p14="http://schemas.microsoft.com/office/powerpoint/2010/main" val="856443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single-tone interference:</a:t>
            </a:r>
            <a:r>
              <a:rPr lang="en-US" sz="1200" b="0" i="0" kern="1200" dirty="0">
                <a:solidFill>
                  <a:schemeClr val="tx1"/>
                </a:solidFill>
                <a:effectLst/>
                <a:latin typeface="Times New Roman" pitchFamily="18" charset="0"/>
                <a:ea typeface="+mn-ea"/>
                <a:cs typeface="+mn-cs"/>
              </a:rPr>
              <a:t> An undesired discrete </a:t>
            </a:r>
            <a:r>
              <a:rPr lang="en-US" b="0" i="0" dirty="0">
                <a:effectLst/>
                <a:latin typeface="Times New Roman" panose="02020603050405020304" pitchFamily="18" charset="0"/>
                <a:hlinkClick r:id="rId3"/>
              </a:rPr>
              <a:t>frequency</a:t>
            </a:r>
            <a:r>
              <a:rPr lang="en-US" sz="1200" b="0" i="0" kern="1200" dirty="0">
                <a:solidFill>
                  <a:schemeClr val="tx1"/>
                </a:solidFill>
                <a:effectLst/>
                <a:latin typeface="Times New Roman" pitchFamily="18" charset="0"/>
                <a:ea typeface="+mn-ea"/>
                <a:cs typeface="+mn-cs"/>
              </a:rPr>
              <a:t> appearing in a </a:t>
            </a:r>
            <a:r>
              <a:rPr lang="en-US" b="0" i="0" dirty="0">
                <a:effectLst/>
                <a:latin typeface="Times New Roman" panose="02020603050405020304" pitchFamily="18" charset="0"/>
                <a:hlinkClick r:id="rId4"/>
              </a:rPr>
              <a:t>transmission</a:t>
            </a:r>
            <a:r>
              <a:rPr lang="en-US" sz="1200" b="0" i="0" kern="1200" dirty="0">
                <a:solidFill>
                  <a:schemeClr val="tx1"/>
                </a:solidFill>
                <a:effectLst/>
                <a:latin typeface="Times New Roman" pitchFamily="18" charset="0"/>
                <a:ea typeface="+mn-ea"/>
                <a:cs typeface="+mn-cs"/>
              </a:rPr>
              <a:t> </a:t>
            </a:r>
            <a:r>
              <a:rPr lang="en-US" b="0" i="0" dirty="0">
                <a:effectLst/>
                <a:latin typeface="Times New Roman" panose="02020603050405020304" pitchFamily="18" charset="0"/>
                <a:hlinkClick r:id="rId5"/>
              </a:rPr>
              <a:t>channel</a:t>
            </a:r>
            <a:r>
              <a:rPr lang="en-US" sz="1200" b="0" i="0" kern="1200" dirty="0">
                <a:solidFill>
                  <a:schemeClr val="tx1"/>
                </a:solidFill>
                <a:effectLst/>
                <a:latin typeface="Times New Roman" pitchFamily="18" charset="0"/>
                <a:ea typeface="+mn-ea"/>
                <a:cs typeface="+mn-cs"/>
              </a:rPr>
              <a:t>. </a:t>
            </a:r>
          </a:p>
          <a:p>
            <a:r>
              <a:rPr lang="en-US" sz="1200" b="0" i="0" kern="1200" dirty="0">
                <a:solidFill>
                  <a:schemeClr val="tx1"/>
                </a:solidFill>
                <a:effectLst/>
                <a:latin typeface="Times New Roman" pitchFamily="18" charset="0"/>
                <a:ea typeface="+mn-ea"/>
                <a:cs typeface="+mn-cs"/>
              </a:rPr>
              <a:t>The single-tone </a:t>
            </a:r>
            <a:r>
              <a:rPr lang="en-US" b="0" i="0" dirty="0">
                <a:effectLst/>
                <a:latin typeface="Times New Roman" panose="02020603050405020304" pitchFamily="18" charset="0"/>
                <a:hlinkClick r:id="rId6"/>
              </a:rPr>
              <a:t>interference</a:t>
            </a:r>
            <a:r>
              <a:rPr lang="en-US" sz="1200" b="0" i="0" kern="1200" dirty="0">
                <a:solidFill>
                  <a:schemeClr val="tx1"/>
                </a:solidFill>
                <a:effectLst/>
                <a:latin typeface="Times New Roman" pitchFamily="18" charset="0"/>
                <a:ea typeface="+mn-ea"/>
                <a:cs typeface="+mn-cs"/>
              </a:rPr>
              <a:t> frequency is the frequency that appears in the channel regardless of the nature of the source.</a:t>
            </a:r>
          </a:p>
          <a:p>
            <a:r>
              <a:rPr lang="en-US" sz="1200" b="0" i="0" kern="1200" dirty="0">
                <a:solidFill>
                  <a:schemeClr val="tx1"/>
                </a:solidFill>
                <a:effectLst/>
                <a:latin typeface="Times New Roman" pitchFamily="18" charset="0"/>
                <a:ea typeface="+mn-ea"/>
                <a:cs typeface="+mn-cs"/>
              </a:rPr>
              <a:t>channel is caused by signaling tone in its own channel or in an adjacent</a:t>
            </a:r>
          </a:p>
          <a:p>
            <a:r>
              <a:rPr lang="en-US" sz="1200" b="0" i="0" kern="1200" dirty="0">
                <a:solidFill>
                  <a:schemeClr val="tx1"/>
                </a:solidFill>
                <a:effectLst/>
                <a:latin typeface="Times New Roman" pitchFamily="18" charset="0"/>
                <a:ea typeface="+mn-ea"/>
                <a:cs typeface="+mn-cs"/>
              </a:rPr>
              <a:t>channel, or both; or from such sources as carrier leak, crosstalk, and</a:t>
            </a:r>
          </a:p>
          <a:p>
            <a:r>
              <a:rPr lang="en-US" sz="1200" b="0" i="0" u="none" strike="noStrike" kern="1200" dirty="0">
                <a:solidFill>
                  <a:schemeClr val="tx1"/>
                </a:solidFill>
                <a:effectLst/>
                <a:latin typeface="Times New Roman" pitchFamily="18" charset="0"/>
                <a:ea typeface="+mn-ea"/>
                <a:cs typeface="+mn-cs"/>
                <a:hlinkClick r:id="rId7"/>
              </a:rPr>
              <a:t>induction</a:t>
            </a:r>
            <a:r>
              <a:rPr lang="en-US" sz="1200" b="0" i="0" kern="1200" dirty="0">
                <a:solidFill>
                  <a:schemeClr val="tx1"/>
                </a:solidFill>
                <a:effectLst/>
                <a:latin typeface="Times New Roman" pitchFamily="18" charset="0"/>
                <a:ea typeface="+mn-ea"/>
                <a:cs typeface="+mn-cs"/>
              </a:rPr>
              <a:t> from power lines</a:t>
            </a:r>
          </a:p>
          <a:p>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37</a:t>
            </a:fld>
            <a:endParaRPr lang="en-US"/>
          </a:p>
        </p:txBody>
      </p:sp>
    </p:spTree>
    <p:extLst>
      <p:ext uri="{BB962C8B-B14F-4D97-AF65-F5344CB8AC3E}">
        <p14:creationId xmlns:p14="http://schemas.microsoft.com/office/powerpoint/2010/main" val="1818005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Times New Roman" pitchFamily="18" charset="0"/>
                <a:ea typeface="+mn-ea"/>
                <a:cs typeface="+mn-cs"/>
              </a:rPr>
              <a:t>The </a:t>
            </a:r>
            <a:r>
              <a:rPr lang="en-US" sz="1200" b="1" i="0" kern="1200" dirty="0">
                <a:solidFill>
                  <a:schemeClr val="tx1"/>
                </a:solidFill>
                <a:effectLst/>
                <a:latin typeface="Times New Roman" pitchFamily="18" charset="0"/>
                <a:ea typeface="+mn-ea"/>
                <a:cs typeface="+mn-cs"/>
              </a:rPr>
              <a:t>Doppler effect</a:t>
            </a:r>
            <a:r>
              <a:rPr lang="en-US" sz="1200" b="0" i="0" kern="1200" dirty="0">
                <a:solidFill>
                  <a:schemeClr val="tx1"/>
                </a:solidFill>
                <a:effectLst/>
                <a:latin typeface="Times New Roman" pitchFamily="18" charset="0"/>
                <a:ea typeface="+mn-ea"/>
                <a:cs typeface="+mn-cs"/>
              </a:rPr>
              <a:t> (or the </a:t>
            </a:r>
            <a:r>
              <a:rPr lang="en-US" sz="1200" b="1" i="0" kern="1200" dirty="0">
                <a:solidFill>
                  <a:schemeClr val="tx1"/>
                </a:solidFill>
                <a:effectLst/>
                <a:latin typeface="Times New Roman" pitchFamily="18" charset="0"/>
                <a:ea typeface="+mn-ea"/>
                <a:cs typeface="+mn-cs"/>
              </a:rPr>
              <a:t>Doppler shift</a:t>
            </a:r>
            <a:r>
              <a:rPr lang="en-US" sz="1200" b="0" i="0" kern="1200" dirty="0">
                <a:solidFill>
                  <a:schemeClr val="tx1"/>
                </a:solidFill>
                <a:effectLst/>
                <a:latin typeface="Times New Roman" pitchFamily="18" charset="0"/>
                <a:ea typeface="+mn-ea"/>
                <a:cs typeface="+mn-cs"/>
              </a:rPr>
              <a:t>) is the change in frequency or wavelength of a wave for an observer who is moving relative to the wave source. It is named after the Austrian physicist </a:t>
            </a:r>
            <a:r>
              <a:rPr lang="en-US" sz="1200" b="0" i="0" kern="1200" dirty="0" err="1">
                <a:solidFill>
                  <a:schemeClr val="tx1"/>
                </a:solidFill>
                <a:effectLst/>
                <a:latin typeface="Times New Roman" pitchFamily="18" charset="0"/>
                <a:ea typeface="+mn-ea"/>
                <a:cs typeface="+mn-cs"/>
              </a:rPr>
              <a:t>Christian</a:t>
            </a:r>
            <a:r>
              <a:rPr lang="en-US" sz="1200" b="1" i="0" kern="1200" dirty="0" err="1">
                <a:solidFill>
                  <a:schemeClr val="tx1"/>
                </a:solidFill>
                <a:effectLst/>
                <a:latin typeface="Times New Roman" pitchFamily="18" charset="0"/>
                <a:ea typeface="+mn-ea"/>
                <a:cs typeface="+mn-cs"/>
              </a:rPr>
              <a:t>Doppler</a:t>
            </a:r>
            <a:r>
              <a:rPr lang="en-US" sz="1200" b="0" i="0" kern="1200" dirty="0">
                <a:solidFill>
                  <a:schemeClr val="tx1"/>
                </a:solidFill>
                <a:effectLst/>
                <a:latin typeface="Times New Roman" pitchFamily="18" charset="0"/>
                <a:ea typeface="+mn-ea"/>
                <a:cs typeface="+mn-cs"/>
              </a:rPr>
              <a:t>, who described the phenomenon in 1842.</a:t>
            </a:r>
          </a:p>
          <a:p>
            <a:pPr marL="171450" indent="-171450">
              <a:buFont typeface="Arial" panose="020B0604020202020204" pitchFamily="34" charset="0"/>
              <a:buChar char="•"/>
            </a:pPr>
            <a:r>
              <a:rPr lang="en-US" sz="1200" b="0" i="0" kern="1200" dirty="0">
                <a:solidFill>
                  <a:schemeClr val="tx1"/>
                </a:solidFill>
                <a:effectLst/>
                <a:latin typeface="Times New Roman" pitchFamily="18" charset="0"/>
                <a:ea typeface="+mn-ea"/>
                <a:cs typeface="+mn-cs"/>
              </a:rPr>
              <a:t>Use of </a:t>
            </a:r>
            <a:r>
              <a:rPr lang="en-US" sz="1200" b="1" i="0" kern="1200" dirty="0">
                <a:solidFill>
                  <a:schemeClr val="tx1"/>
                </a:solidFill>
                <a:effectLst/>
                <a:latin typeface="Times New Roman" pitchFamily="18" charset="0"/>
                <a:ea typeface="+mn-ea"/>
                <a:cs typeface="+mn-cs"/>
              </a:rPr>
              <a:t>cyclic prefix</a:t>
            </a:r>
            <a:r>
              <a:rPr lang="en-US" sz="1200" b="0" i="0" kern="1200" dirty="0">
                <a:solidFill>
                  <a:schemeClr val="tx1"/>
                </a:solidFill>
                <a:effectLst/>
                <a:latin typeface="Times New Roman" pitchFamily="18" charset="0"/>
                <a:ea typeface="+mn-ea"/>
                <a:cs typeface="+mn-cs"/>
              </a:rPr>
              <a:t> is a key element of enabling the OFDM signal to operate reliably. The </a:t>
            </a:r>
            <a:r>
              <a:rPr lang="en-US" sz="1200" b="1" i="0" kern="1200" dirty="0">
                <a:solidFill>
                  <a:schemeClr val="tx1"/>
                </a:solidFill>
                <a:effectLst/>
                <a:latin typeface="Times New Roman" pitchFamily="18" charset="0"/>
                <a:ea typeface="+mn-ea"/>
                <a:cs typeface="+mn-cs"/>
              </a:rPr>
              <a:t>cyclic prefix </a:t>
            </a:r>
            <a:r>
              <a:rPr lang="en-US" sz="1200" b="0" i="0" kern="1200" dirty="0">
                <a:solidFill>
                  <a:schemeClr val="tx1"/>
                </a:solidFill>
                <a:effectLst/>
                <a:latin typeface="Times New Roman" pitchFamily="18" charset="0"/>
                <a:ea typeface="+mn-ea"/>
                <a:cs typeface="+mn-cs"/>
              </a:rPr>
              <a:t>acts as a buffer region or guard interval to protect the OFDM signals from </a:t>
            </a:r>
            <a:r>
              <a:rPr lang="en-US" sz="1200" b="0" i="0" kern="1200" dirty="0" err="1">
                <a:solidFill>
                  <a:schemeClr val="tx1"/>
                </a:solidFill>
                <a:effectLst/>
                <a:latin typeface="Times New Roman" pitchFamily="18" charset="0"/>
                <a:ea typeface="+mn-ea"/>
                <a:cs typeface="+mn-cs"/>
              </a:rPr>
              <a:t>intersymbol</a:t>
            </a:r>
            <a:r>
              <a:rPr lang="en-US" sz="1200" b="0" i="0" kern="1200" dirty="0">
                <a:solidFill>
                  <a:schemeClr val="tx1"/>
                </a:solidFill>
                <a:effectLst/>
                <a:latin typeface="Times New Roman" pitchFamily="18" charset="0"/>
                <a:ea typeface="+mn-ea"/>
                <a:cs typeface="+mn-cs"/>
              </a:rPr>
              <a:t> interference.</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38</a:t>
            </a:fld>
            <a:endParaRPr lang="en-US"/>
          </a:p>
        </p:txBody>
      </p:sp>
    </p:spTree>
    <p:extLst>
      <p:ext uri="{BB962C8B-B14F-4D97-AF65-F5344CB8AC3E}">
        <p14:creationId xmlns:p14="http://schemas.microsoft.com/office/powerpoint/2010/main" val="942549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Examples are digital broadcasting systems such as DAB( Digital Audio Broadcasting) and DVB(Digital Video Broadcasting).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HiperLAN2 is the all new high performance radio technology, specifically suited for operating in LAN environments. HiperLAN2 is a technology being developed within the European Telecommunications </a:t>
            </a:r>
            <a:r>
              <a:rPr lang="en-US" sz="1200" dirty="0" err="1"/>
              <a:t>Standardisation</a:t>
            </a:r>
            <a:r>
              <a:rPr lang="en-US" sz="1200" dirty="0"/>
              <a:t> Institute (ETSI).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sz="1200" b="1" i="0" kern="1200" dirty="0">
                <a:solidFill>
                  <a:schemeClr val="tx1"/>
                </a:solidFill>
                <a:effectLst/>
                <a:latin typeface="Times New Roman" pitchFamily="18" charset="0"/>
                <a:ea typeface="+mn-ea"/>
                <a:cs typeface="+mn-cs"/>
              </a:rPr>
              <a:t>Equalization</a:t>
            </a:r>
            <a:r>
              <a:rPr lang="en-US" sz="1200" b="0" i="0" kern="1200" dirty="0">
                <a:solidFill>
                  <a:schemeClr val="tx1"/>
                </a:solidFill>
                <a:effectLst/>
                <a:latin typeface="Times New Roman" pitchFamily="18" charset="0"/>
                <a:ea typeface="+mn-ea"/>
                <a:cs typeface="+mn-cs"/>
              </a:rPr>
              <a:t>  is the process of adjusting the balance between frequency components within an electronic signal. The most well known use of </a:t>
            </a:r>
            <a:r>
              <a:rPr lang="en-US" sz="1200" b="1" i="0" kern="1200" dirty="0">
                <a:solidFill>
                  <a:schemeClr val="tx1"/>
                </a:solidFill>
                <a:effectLst/>
                <a:latin typeface="Times New Roman" pitchFamily="18" charset="0"/>
                <a:ea typeface="+mn-ea"/>
                <a:cs typeface="+mn-cs"/>
              </a:rPr>
              <a:t>equalization</a:t>
            </a:r>
            <a:r>
              <a:rPr lang="en-US" sz="1200" b="0" i="0" kern="1200" dirty="0">
                <a:solidFill>
                  <a:schemeClr val="tx1"/>
                </a:solidFill>
                <a:effectLst/>
                <a:latin typeface="Times New Roman" pitchFamily="18" charset="0"/>
                <a:ea typeface="+mn-ea"/>
                <a:cs typeface="+mn-cs"/>
              </a:rPr>
              <a:t> is in sound recording and reproduction but there are many other applications in electronics and telecommunications.</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39</a:t>
            </a:fld>
            <a:endParaRPr lang="en-US"/>
          </a:p>
        </p:txBody>
      </p:sp>
    </p:spTree>
    <p:extLst>
      <p:ext uri="{BB962C8B-B14F-4D97-AF65-F5344CB8AC3E}">
        <p14:creationId xmlns:p14="http://schemas.microsoft.com/office/powerpoint/2010/main" val="1932087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40</a:t>
            </a:fld>
            <a:endParaRPr lang="en-US"/>
          </a:p>
        </p:txBody>
      </p:sp>
    </p:spTree>
    <p:extLst>
      <p:ext uri="{BB962C8B-B14F-4D97-AF65-F5344CB8AC3E}">
        <p14:creationId xmlns:p14="http://schemas.microsoft.com/office/powerpoint/2010/main" val="3821889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4B58046-6678-4993-A8D7-0C87995C9F9E}" type="slidenum">
              <a:rPr lang="en-US" smtClean="0"/>
              <a:pPr>
                <a:spcBef>
                  <a:spcPct val="0"/>
                </a:spcBef>
              </a:pPr>
              <a:t>49</a:t>
            </a:fld>
            <a:endParaRPr lang="en-US"/>
          </a:p>
        </p:txBody>
      </p:sp>
      <p:sp>
        <p:nvSpPr>
          <p:cNvPr id="20483" name="Rectangle 2"/>
          <p:cNvSpPr>
            <a:spLocks noGrp="1" noRot="1" noChangeAspect="1" noChangeArrowheads="1" noTextEdit="1"/>
          </p:cNvSpPr>
          <p:nvPr>
            <p:ph type="sldImg"/>
          </p:nvPr>
        </p:nvSpPr>
        <p:spPr>
          <a:xfrm>
            <a:off x="393700" y="692150"/>
            <a:ext cx="6072188" cy="3416300"/>
          </a:xfrm>
          <a:ln/>
        </p:spPr>
      </p:sp>
      <p:sp>
        <p:nvSpPr>
          <p:cNvPr id="204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070727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Passband - a frequency band within which signals are transmitted by a filter without attenuation.</a:t>
            </a:r>
            <a:endParaRPr lang="en-US" dirty="0"/>
          </a:p>
        </p:txBody>
      </p:sp>
      <p:sp>
        <p:nvSpPr>
          <p:cNvPr id="4" name="Slide Number Placeholder 3"/>
          <p:cNvSpPr>
            <a:spLocks noGrp="1"/>
          </p:cNvSpPr>
          <p:nvPr>
            <p:ph type="sldNum" sz="quarter" idx="5"/>
          </p:nvPr>
        </p:nvSpPr>
        <p:spPr/>
        <p:txBody>
          <a:bodyPr/>
          <a:lstStyle/>
          <a:p>
            <a:pPr>
              <a:defRPr/>
            </a:pPr>
            <a:fld id="{C8293F09-F824-4078-BEB8-D145F68EB592}" type="slidenum">
              <a:rPr lang="en-US" smtClean="0"/>
              <a:pPr>
                <a:defRPr/>
              </a:pPr>
              <a:t>58</a:t>
            </a:fld>
            <a:endParaRPr lang="en-US"/>
          </a:p>
        </p:txBody>
      </p:sp>
    </p:spTree>
    <p:extLst>
      <p:ext uri="{BB962C8B-B14F-4D97-AF65-F5344CB8AC3E}">
        <p14:creationId xmlns:p14="http://schemas.microsoft.com/office/powerpoint/2010/main" val="2670092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t>Fixed</a:t>
            </a:r>
            <a:r>
              <a:rPr lang="en-US" altLang="en-US" dirty="0"/>
              <a:t>: FCA, fixed channel allocation: manually assigned by the network operator. FCA can be extended into a DCA system by using a </a:t>
            </a:r>
            <a:r>
              <a:rPr lang="en-US" altLang="en-US" i="1" dirty="0"/>
              <a:t>borrowing strategy</a:t>
            </a:r>
            <a:r>
              <a:rPr lang="en-US" altLang="en-US" dirty="0"/>
              <a:t> in which a </a:t>
            </a:r>
            <a:r>
              <a:rPr lang="en-US" altLang="en-US" dirty="0">
                <a:hlinkClick r:id="rId3" tooltip="Cellular network"/>
              </a:rPr>
              <a:t>cell</a:t>
            </a:r>
            <a:r>
              <a:rPr lang="en-US" altLang="en-US" dirty="0"/>
              <a:t> can borrow channels from the neighboring cell which is supervised by </a:t>
            </a:r>
            <a:r>
              <a:rPr lang="en-US" altLang="en-US" dirty="0">
                <a:hlinkClick r:id="rId4" tooltip="Network switching subsystem"/>
              </a:rPr>
              <a:t>Mobile Switching Center</a:t>
            </a:r>
            <a:r>
              <a:rPr lang="en-US" altLang="en-US" dirty="0"/>
              <a:t> (MSC).</a:t>
            </a:r>
          </a:p>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67</a:t>
            </a:fld>
            <a:endParaRPr lang="en-US" altLang="en-US"/>
          </a:p>
        </p:txBody>
      </p:sp>
    </p:spTree>
    <p:extLst>
      <p:ext uri="{BB962C8B-B14F-4D97-AF65-F5344CB8AC3E}">
        <p14:creationId xmlns:p14="http://schemas.microsoft.com/office/powerpoint/2010/main" val="279416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4709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t>Fixed</a:t>
            </a:r>
            <a:r>
              <a:rPr lang="en-US" altLang="en-US" dirty="0"/>
              <a:t>: FCA, fixed channel allocation: manually assigned by the network operator. FCA can be extended into a DCA system by using a </a:t>
            </a:r>
            <a:r>
              <a:rPr lang="en-US" altLang="en-US" i="1" dirty="0"/>
              <a:t>borrowing strategy</a:t>
            </a:r>
            <a:r>
              <a:rPr lang="en-US" altLang="en-US" dirty="0"/>
              <a:t> in which a </a:t>
            </a:r>
            <a:r>
              <a:rPr lang="en-US" altLang="en-US" dirty="0">
                <a:hlinkClick r:id="rId3" tooltip="Cellular network"/>
              </a:rPr>
              <a:t>cell</a:t>
            </a:r>
            <a:r>
              <a:rPr lang="en-US" altLang="en-US" dirty="0"/>
              <a:t> can borrow channels from the neighboring cell which is supervised by </a:t>
            </a:r>
            <a:r>
              <a:rPr lang="en-US" altLang="en-US" dirty="0">
                <a:hlinkClick r:id="rId4" tooltip="Network switching subsystem"/>
              </a:rPr>
              <a:t>Mobile Switching Center</a:t>
            </a:r>
            <a:r>
              <a:rPr lang="en-US" altLang="en-US" dirty="0"/>
              <a:t> (MSC).</a:t>
            </a:r>
          </a:p>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68</a:t>
            </a:fld>
            <a:endParaRPr lang="en-US" altLang="en-US"/>
          </a:p>
        </p:txBody>
      </p:sp>
    </p:spTree>
    <p:extLst>
      <p:ext uri="{BB962C8B-B14F-4D97-AF65-F5344CB8AC3E}">
        <p14:creationId xmlns:p14="http://schemas.microsoft.com/office/powerpoint/2010/main" val="614940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xmlns="" id="{DF9E3312-8F43-4FB7-BD54-A687B26A9211}"/>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xmlns="" id="{8BDD3BF4-5181-4AC3-935F-9DDACF71C7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Wireless Communications</a:t>
            </a:r>
          </a:p>
          <a:p>
            <a:r>
              <a:rPr lang="en-US" altLang="en-US"/>
              <a:t>By Singal</a:t>
            </a:r>
          </a:p>
        </p:txBody>
      </p:sp>
      <p:sp>
        <p:nvSpPr>
          <p:cNvPr id="11268" name="Slide Number Placeholder 3">
            <a:extLst>
              <a:ext uri="{FF2B5EF4-FFF2-40B4-BE49-F238E27FC236}">
                <a16:creationId xmlns:a16="http://schemas.microsoft.com/office/drawing/2014/main" xmlns="" id="{E659F90C-9D57-49BB-86CF-2106D329D0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89575D-FAC8-4288-BD19-E356B15AA49D}" type="slidenum">
              <a:rPr lang="en-US" altLang="en-US" sz="1200"/>
              <a:pPr/>
              <a:t>69</a:t>
            </a:fld>
            <a:endParaRPr lang="en-US" altLang="en-US" sz="1200"/>
          </a:p>
        </p:txBody>
      </p:sp>
    </p:spTree>
    <p:extLst>
      <p:ext uri="{BB962C8B-B14F-4D97-AF65-F5344CB8AC3E}">
        <p14:creationId xmlns:p14="http://schemas.microsoft.com/office/powerpoint/2010/main" val="3489373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xmlns="" id="{E2333CD7-EBFA-42DB-8B70-897AFDD1A997}"/>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xmlns="" id="{9CE54362-4743-4202-A11B-CBED0B66C5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en-US"/>
              <a:t>proprietary -registered</a:t>
            </a:r>
            <a:endParaRPr lang="en-US" altLang="en-US"/>
          </a:p>
        </p:txBody>
      </p:sp>
      <p:sp>
        <p:nvSpPr>
          <p:cNvPr id="13316" name="Slide Number Placeholder 3">
            <a:extLst>
              <a:ext uri="{FF2B5EF4-FFF2-40B4-BE49-F238E27FC236}">
                <a16:creationId xmlns:a16="http://schemas.microsoft.com/office/drawing/2014/main" xmlns="" id="{8F4FD910-DF7B-4EC2-AFA6-931F0ABCA3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0A7F6A-4874-4E8D-B013-90C6B4A4C437}" type="slidenum">
              <a:rPr lang="en-US" altLang="en-US" sz="1200"/>
              <a:pPr/>
              <a:t>70</a:t>
            </a:fld>
            <a:endParaRPr lang="en-US" altLang="en-US" sz="1200"/>
          </a:p>
        </p:txBody>
      </p:sp>
    </p:spTree>
    <p:extLst>
      <p:ext uri="{BB962C8B-B14F-4D97-AF65-F5344CB8AC3E}">
        <p14:creationId xmlns:p14="http://schemas.microsoft.com/office/powerpoint/2010/main" val="2123338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xmlns="" id="{E2333CD7-EBFA-42DB-8B70-897AFDD1A997}"/>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xmlns="" id="{9CE54362-4743-4202-A11B-CBED0B66C5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en-US"/>
              <a:t>proprietary -registered</a:t>
            </a:r>
            <a:endParaRPr lang="en-US" altLang="en-US"/>
          </a:p>
        </p:txBody>
      </p:sp>
      <p:sp>
        <p:nvSpPr>
          <p:cNvPr id="13316" name="Slide Number Placeholder 3">
            <a:extLst>
              <a:ext uri="{FF2B5EF4-FFF2-40B4-BE49-F238E27FC236}">
                <a16:creationId xmlns:a16="http://schemas.microsoft.com/office/drawing/2014/main" xmlns="" id="{8F4FD910-DF7B-4EC2-AFA6-931F0ABCA3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0A7F6A-4874-4E8D-B013-90C6B4A4C437}" type="slidenum">
              <a:rPr lang="en-US" altLang="en-US" sz="1200"/>
              <a:pPr/>
              <a:t>71</a:t>
            </a:fld>
            <a:endParaRPr lang="en-US" altLang="en-US" sz="1200"/>
          </a:p>
        </p:txBody>
      </p:sp>
    </p:spTree>
    <p:extLst>
      <p:ext uri="{BB962C8B-B14F-4D97-AF65-F5344CB8AC3E}">
        <p14:creationId xmlns:p14="http://schemas.microsoft.com/office/powerpoint/2010/main" val="2630242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13524E1-4200-43E2-9945-F0A8510717BD}" type="slidenum">
              <a:rPr lang="en-US" altLang="en-US" smtClean="0"/>
              <a:pPr>
                <a:defRPr/>
              </a:pPr>
              <a:t>72</a:t>
            </a:fld>
            <a:endParaRPr lang="en-US" altLang="en-US"/>
          </a:p>
        </p:txBody>
      </p:sp>
    </p:spTree>
    <p:extLst>
      <p:ext uri="{BB962C8B-B14F-4D97-AF65-F5344CB8AC3E}">
        <p14:creationId xmlns:p14="http://schemas.microsoft.com/office/powerpoint/2010/main" val="144533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Gill Sans MT" panose="020B0502020104020203" pitchFamily="34" charset="0"/>
              </a:rPr>
              <a:t>The term </a:t>
            </a:r>
            <a:r>
              <a:rPr lang="en-US" sz="1200" b="1" dirty="0" smtClean="0">
                <a:latin typeface="Gill Sans MT" panose="020B0502020104020203" pitchFamily="34" charset="0"/>
              </a:rPr>
              <a:t>baud</a:t>
            </a:r>
            <a:r>
              <a:rPr lang="en-US" sz="1200" dirty="0" smtClean="0">
                <a:latin typeface="Gill Sans MT" panose="020B0502020104020203" pitchFamily="34" charset="0"/>
              </a:rPr>
              <a:t> refers to the number of symbols per second, where one baud is one symbol per second. Data rate (or bit rate) and baud are closely related.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Gill Sans MT" panose="020B0502020104020203" pitchFamily="34" charset="0"/>
            </a:endParaRPr>
          </a:p>
          <a:p>
            <a:endParaRPr lang="en-US" dirty="0"/>
          </a:p>
        </p:txBody>
      </p:sp>
    </p:spTree>
    <p:extLst>
      <p:ext uri="{BB962C8B-B14F-4D97-AF65-F5344CB8AC3E}">
        <p14:creationId xmlns:p14="http://schemas.microsoft.com/office/powerpoint/2010/main" val="313953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768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4695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the state of the carrier is called a symbol, and it’s defined as having a specific phase, magnitude, and frequency. symbol rate is the pulse rate in pulses per second. Each symbol can represent or convey one or several </a:t>
            </a:r>
            <a:r>
              <a:rPr lang="en-US" sz="1200" b="0" i="0" u="none" strike="noStrike" kern="1200" dirty="0">
                <a:solidFill>
                  <a:schemeClr val="tx1"/>
                </a:solidFill>
                <a:effectLst/>
                <a:latin typeface="Times New Roman" pitchFamily="18" charset="0"/>
                <a:ea typeface="+mn-ea"/>
                <a:cs typeface="+mn-cs"/>
                <a:hlinkClick r:id="rId3" tooltip="Bit"/>
              </a:rPr>
              <a:t>bits</a:t>
            </a:r>
            <a:r>
              <a:rPr lang="en-US" sz="1200" b="0" i="0" kern="1200" dirty="0">
                <a:solidFill>
                  <a:schemeClr val="tx1"/>
                </a:solidFill>
                <a:effectLst/>
                <a:latin typeface="Times New Roman" pitchFamily="18" charset="0"/>
                <a:ea typeface="+mn-ea"/>
                <a:cs typeface="+mn-cs"/>
              </a:rPr>
              <a:t> of data.</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11</a:t>
            </a:fld>
            <a:endParaRPr lang="en-US"/>
          </a:p>
        </p:txBody>
      </p:sp>
    </p:spTree>
    <p:extLst>
      <p:ext uri="{BB962C8B-B14F-4D97-AF65-F5344CB8AC3E}">
        <p14:creationId xmlns:p14="http://schemas.microsoft.com/office/powerpoint/2010/main" val="60135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869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mn-ea"/>
                <a:cs typeface="+mn-cs"/>
              </a:rPr>
              <a:t>Some modulation methods are more immune to noise than others. Amplitude modulation methods like ASK/OOK and QAM are far more susceptible to noise so they have a higher BER for a given modulation. Phase and frequency modulation (BPSK, FSK, etc.) fare better in a noisy environment so they require less signal power for a given noise level </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24</a:t>
            </a:fld>
            <a:endParaRPr lang="en-US"/>
          </a:p>
        </p:txBody>
      </p:sp>
    </p:spTree>
    <p:extLst>
      <p:ext uri="{BB962C8B-B14F-4D97-AF65-F5344CB8AC3E}">
        <p14:creationId xmlns:p14="http://schemas.microsoft.com/office/powerpoint/2010/main" val="50639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In telecommunications and computer networks, multiplexing is a method by which multiple analog or digital signals are combined into one signal over a shared medium.</a:t>
            </a:r>
            <a:endParaRPr lang="en-US" dirty="0"/>
          </a:p>
        </p:txBody>
      </p:sp>
      <p:sp>
        <p:nvSpPr>
          <p:cNvPr id="4" name="Slide Number Placeholder 3"/>
          <p:cNvSpPr>
            <a:spLocks noGrp="1"/>
          </p:cNvSpPr>
          <p:nvPr>
            <p:ph type="sldNum" sz="quarter" idx="10"/>
          </p:nvPr>
        </p:nvSpPr>
        <p:spPr/>
        <p:txBody>
          <a:bodyPr/>
          <a:lstStyle/>
          <a:p>
            <a:pPr>
              <a:defRPr/>
            </a:pPr>
            <a:fld id="{C8293F09-F824-4078-BEB8-D145F68EB592}" type="slidenum">
              <a:rPr lang="en-US" smtClean="0"/>
              <a:pPr>
                <a:defRPr/>
              </a:pPr>
              <a:t>32</a:t>
            </a:fld>
            <a:endParaRPr lang="en-US"/>
          </a:p>
        </p:txBody>
      </p:sp>
    </p:spTree>
    <p:extLst>
      <p:ext uri="{BB962C8B-B14F-4D97-AF65-F5344CB8AC3E}">
        <p14:creationId xmlns:p14="http://schemas.microsoft.com/office/powerpoint/2010/main" val="320055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443FC9-0EDA-442D-82A7-4DCFA0167D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3361335C-6FFF-4D13-BF92-F0A7C6F3D5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95F1F87-17FE-4EE1-9E9E-85E5AEB7A3BB}"/>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5" name="Footer Placeholder 4">
            <a:extLst>
              <a:ext uri="{FF2B5EF4-FFF2-40B4-BE49-F238E27FC236}">
                <a16:creationId xmlns="" xmlns:a16="http://schemas.microsoft.com/office/drawing/2014/main" id="{E69B0E3C-D0BA-4C18-8736-147FC41E8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23330B6-1409-4DD7-9FEE-04CD12DFD25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84871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C7D310-5C5D-4768-8D8A-4ABB6BBB70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B6F8EAD-2D56-4681-9F4E-CFAF115B1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2085251-6381-4273-9F7F-7DE84E56C7DF}"/>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5" name="Footer Placeholder 4">
            <a:extLst>
              <a:ext uri="{FF2B5EF4-FFF2-40B4-BE49-F238E27FC236}">
                <a16:creationId xmlns="" xmlns:a16="http://schemas.microsoft.com/office/drawing/2014/main" id="{6C2CE25A-D425-4027-B1F5-1650B115D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2AAA0F9-61AF-406B-BA0F-497EEACE5379}"/>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38610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54663CF-10B8-4D9A-98BB-1D813D3897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A691DD2-9957-4B97-AAC5-1D3027FDA0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912A7E9-B929-463A-B9CB-5E8CA90AF6DF}"/>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5" name="Footer Placeholder 4">
            <a:extLst>
              <a:ext uri="{FF2B5EF4-FFF2-40B4-BE49-F238E27FC236}">
                <a16:creationId xmlns="" xmlns:a16="http://schemas.microsoft.com/office/drawing/2014/main" id="{A1B71267-010E-45B0-BDA1-5A3617B5E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63CC9EB-D2A5-45BF-A096-8FFE3F59E205}"/>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83358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889644D-C9F4-45D8-9436-F15691B06083}" type="slidenum">
              <a:rPr lang="en-US"/>
              <a:pPr>
                <a:defRPr/>
              </a:pPr>
              <a:t>‹#›</a:t>
            </a:fld>
            <a:endParaRPr lang="en-US"/>
          </a:p>
        </p:txBody>
      </p:sp>
    </p:spTree>
    <p:extLst>
      <p:ext uri="{BB962C8B-B14F-4D97-AF65-F5344CB8AC3E}">
        <p14:creationId xmlns:p14="http://schemas.microsoft.com/office/powerpoint/2010/main" val="4030000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C2D1CEED-4BE9-4C2D-AB80-5D0385C8FBBA}" type="slidenum">
              <a:rPr lang="en-US"/>
              <a:pPr>
                <a:defRPr/>
              </a:pPr>
              <a:t>‹#›</a:t>
            </a:fld>
            <a:endParaRPr lang="en-US"/>
          </a:p>
        </p:txBody>
      </p:sp>
    </p:spTree>
    <p:extLst>
      <p:ext uri="{BB962C8B-B14F-4D97-AF65-F5344CB8AC3E}">
        <p14:creationId xmlns:p14="http://schemas.microsoft.com/office/powerpoint/2010/main" val="13996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E2172C-65BE-4D9A-A396-AE10D8123448}"/>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 xmlns:a16="http://schemas.microsoft.com/office/drawing/2014/main" id="{11505607-C9CF-4A0E-BC6B-2CD4E18EE3EC}"/>
              </a:ext>
            </a:extLst>
          </p:cNvPr>
          <p:cNvSpPr>
            <a:spLocks noGrp="1"/>
          </p:cNvSpPr>
          <p:nvPr>
            <p:ph idx="1"/>
          </p:nvPr>
        </p:nvSpPr>
        <p:spPr/>
        <p:txBody>
          <a:bodyPr>
            <a:normAutofit/>
          </a:bodyPr>
          <a:lstStyle>
            <a:lvl1pPr marL="228600" indent="-228600">
              <a:buFont typeface="Wingdings" panose="05000000000000000000" pitchFamily="2" charset="2"/>
              <a:buChar char="ü"/>
              <a:defRPr sz="2200">
                <a:latin typeface="Gill Sans MT" panose="020B0502020104020203" pitchFamily="34" charset="0"/>
              </a:defRPr>
            </a:lvl1pPr>
            <a:lvl2pPr marL="685800" indent="-228600">
              <a:buFont typeface="Gill Sans MT" panose="020B0502020104020203" pitchFamily="34" charset="0"/>
              <a:buChar char="—"/>
              <a:defRPr sz="2200">
                <a:latin typeface="Gill Sans MT" panose="020B0502020104020203" pitchFamily="34" charset="0"/>
              </a:defRPr>
            </a:lvl2pPr>
            <a:lvl3pPr>
              <a:defRPr sz="2200">
                <a:latin typeface="Gill Sans MT" panose="020B0502020104020203" pitchFamily="34" charset="0"/>
              </a:defRPr>
            </a:lvl3pPr>
            <a:lvl4pPr>
              <a:defRPr sz="2200">
                <a:latin typeface="Gill Sans MT" panose="020B0502020104020203" pitchFamily="34" charset="0"/>
              </a:defRPr>
            </a:lvl4pPr>
            <a:lvl5pPr>
              <a:defRPr sz="22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C8E3F22-5736-465C-BC80-5D0146073DC9}"/>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5" name="Footer Placeholder 4">
            <a:extLst>
              <a:ext uri="{FF2B5EF4-FFF2-40B4-BE49-F238E27FC236}">
                <a16:creationId xmlns="" xmlns:a16="http://schemas.microsoft.com/office/drawing/2014/main" id="{3E4D3B69-F24F-44B4-BE1B-AACA5DBC9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36F6D17-34B4-415F-B451-1EE516457C91}"/>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8306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73CA93-7E97-4481-8BAB-1ADD3E5470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89CBD19-D97C-4AB3-9A7E-DB82EACAC6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32E3611-8A83-4CD7-9394-66379B94AE97}"/>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5" name="Footer Placeholder 4">
            <a:extLst>
              <a:ext uri="{FF2B5EF4-FFF2-40B4-BE49-F238E27FC236}">
                <a16:creationId xmlns="" xmlns:a16="http://schemas.microsoft.com/office/drawing/2014/main" id="{47A44C8A-F4DB-4730-A76C-87D4A77AF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9ECA79-662A-4676-9E1B-88B29F2229DF}"/>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41984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9FF9D1-2F2B-4FFC-8460-712C2807F68D}"/>
              </a:ext>
            </a:extLst>
          </p:cNvPr>
          <p:cNvSpPr>
            <a:spLocks noGrp="1"/>
          </p:cNvSpPr>
          <p:nvPr>
            <p:ph type="title" hasCustomPrompt="1"/>
          </p:nvPr>
        </p:nvSpPr>
        <p:spPr/>
        <p:txBody>
          <a:bodyPr/>
          <a:lstStyle>
            <a:lvl1pPr>
              <a:defRPr b="1">
                <a:latin typeface="Gill Sans MT" panose="020B0502020104020203" pitchFamily="34" charset="0"/>
              </a:defRPr>
            </a:lvl1pPr>
          </a:lstStyle>
          <a:p>
            <a:r>
              <a:rPr lang="en-US" dirty="0" smtClean="0"/>
              <a:t>CLICK TO EDIT MASTER TITLE STYLE</a:t>
            </a:r>
            <a:endParaRPr lang="en-US" dirty="0"/>
          </a:p>
        </p:txBody>
      </p:sp>
      <p:sp>
        <p:nvSpPr>
          <p:cNvPr id="3" name="Content Placeholder 2">
            <a:extLst>
              <a:ext uri="{FF2B5EF4-FFF2-40B4-BE49-F238E27FC236}">
                <a16:creationId xmlns="" xmlns:a16="http://schemas.microsoft.com/office/drawing/2014/main" id="{D677D02E-3EE0-449F-8C1A-0ADD8978B142}"/>
              </a:ext>
            </a:extLst>
          </p:cNvPr>
          <p:cNvSpPr>
            <a:spLocks noGrp="1"/>
          </p:cNvSpPr>
          <p:nvPr>
            <p:ph sz="half" idx="1"/>
          </p:nvPr>
        </p:nvSpPr>
        <p:spPr>
          <a:xfrm>
            <a:off x="838200" y="1825625"/>
            <a:ext cx="5181600" cy="4351338"/>
          </a:xfrm>
        </p:spPr>
        <p:txBody>
          <a:bodyPr>
            <a:normAutofit/>
          </a:bodyPr>
          <a:lstStyle>
            <a:lvl1pPr marL="228600" indent="-228600">
              <a:buFont typeface="Wingdings" panose="05000000000000000000" pitchFamily="2" charset="2"/>
              <a:buChar char="ü"/>
              <a:defRPr sz="2400">
                <a:latin typeface="Gill Sans MT" panose="020B0502020104020203" pitchFamily="34" charset="0"/>
              </a:defRPr>
            </a:lvl1pPr>
            <a:lvl2pPr marL="685800" indent="-228600">
              <a:buFont typeface="Calibri" panose="020F0502020204030204" pitchFamily="34" charset="0"/>
              <a:buChar cha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75632D4E-2BCF-4779-8225-60CB9DBD8B86}"/>
              </a:ext>
            </a:extLst>
          </p:cNvPr>
          <p:cNvSpPr>
            <a:spLocks noGrp="1"/>
          </p:cNvSpPr>
          <p:nvPr>
            <p:ph sz="half" idx="2"/>
          </p:nvPr>
        </p:nvSpPr>
        <p:spPr>
          <a:xfrm>
            <a:off x="6172200" y="1825625"/>
            <a:ext cx="5181600" cy="4351338"/>
          </a:xfrm>
        </p:spPr>
        <p:txBody>
          <a:bodyPr>
            <a:normAutofit/>
          </a:bodyPr>
          <a:lstStyle>
            <a:lvl1pPr>
              <a:defRPr sz="2400">
                <a:latin typeface="Gill Sans MT" panose="020B0502020104020203" pitchFamily="34" charset="0"/>
              </a:defRPr>
            </a:lvl1pPr>
            <a:lvl2pPr>
              <a:defRPr sz="2400">
                <a:latin typeface="Gill Sans MT" panose="020B0502020104020203" pitchFamily="34" charset="0"/>
              </a:defRPr>
            </a:lvl2pPr>
            <a:lvl3pPr>
              <a:defRPr sz="2400">
                <a:latin typeface="Gill Sans MT" panose="020B0502020104020203" pitchFamily="34" charset="0"/>
              </a:defRPr>
            </a:lvl3pPr>
            <a:lvl4pPr>
              <a:defRPr sz="2400">
                <a:latin typeface="Gill Sans MT" panose="020B0502020104020203" pitchFamily="34" charset="0"/>
              </a:defRPr>
            </a:lvl4pPr>
            <a:lvl5pPr>
              <a:defRPr sz="2400">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04B202ED-4477-4DE7-9899-2EC8C445B19D}"/>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6" name="Footer Placeholder 5">
            <a:extLst>
              <a:ext uri="{FF2B5EF4-FFF2-40B4-BE49-F238E27FC236}">
                <a16:creationId xmlns="" xmlns:a16="http://schemas.microsoft.com/office/drawing/2014/main" id="{A926A77F-93A6-4C2E-B6F9-94CEC766E6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CBFF072-86D8-43AE-B885-3D70FE03CB97}"/>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764773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9D43A9-6647-4353-AAFF-F216DFCCB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3B1608C-300C-4CBE-AE71-E025C1F4D3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AB7AC77C-2399-42B0-ABA9-D6EB3592D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A61B677-7C59-4EC1-8AA1-0303C1511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4308507B-3193-4556-84B9-8028616A6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9F1E94E-627F-47E7-A87F-0F79D4CF9E43}"/>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8" name="Footer Placeholder 7">
            <a:extLst>
              <a:ext uri="{FF2B5EF4-FFF2-40B4-BE49-F238E27FC236}">
                <a16:creationId xmlns="" xmlns:a16="http://schemas.microsoft.com/office/drawing/2014/main" id="{4C03B3D4-485D-48DE-81A3-0ADE9FC5A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A24A8A03-03FB-429B-8B5F-F33568563E9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155687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5D74F3-9B9B-418D-8B96-93E76FB2A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4BFE004-20DE-454E-B351-EDE76257E690}"/>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4" name="Footer Placeholder 3">
            <a:extLst>
              <a:ext uri="{FF2B5EF4-FFF2-40B4-BE49-F238E27FC236}">
                <a16:creationId xmlns="" xmlns:a16="http://schemas.microsoft.com/office/drawing/2014/main" id="{043EBDC3-9D4D-43DF-A7FA-3508E3B3E8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9C81495-7D60-41C7-B414-0EBC476C86ED}"/>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210788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5E9AE50-6F15-4A04-8010-F8FAEA59D50F}"/>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3" name="Footer Placeholder 2">
            <a:extLst>
              <a:ext uri="{FF2B5EF4-FFF2-40B4-BE49-F238E27FC236}">
                <a16:creationId xmlns="" xmlns:a16="http://schemas.microsoft.com/office/drawing/2014/main" id="{36986817-3F11-41EE-9715-44BFEF7DE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08251FBE-76B8-493E-A48D-8652A1091B36}"/>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80926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ADB12-E0C3-4DA3-9751-77E0E56171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AF5DB29-48AE-4D71-9C83-A478E03A7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16DE88F-1641-402F-8CDB-18E3C11C5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D168BEA-9EA8-4777-B4BD-321F80CDC2D3}"/>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6" name="Footer Placeholder 5">
            <a:extLst>
              <a:ext uri="{FF2B5EF4-FFF2-40B4-BE49-F238E27FC236}">
                <a16:creationId xmlns="" xmlns:a16="http://schemas.microsoft.com/office/drawing/2014/main" id="{A98A9EEB-FD9D-4AB3-933A-44B52432C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B9E6BD3-584F-4FD6-9413-93C62EBDC7B3}"/>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870835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5B053A-F7E4-4E23-9D7A-9158FE88D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6F13C181-0A4C-44AF-B6AB-8F83B892C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6D6ADEB-4AFC-4260-BE4D-0D5B2C3DC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B78F42A-FA53-4D91-9F7B-E46F1435FF1D}"/>
              </a:ext>
            </a:extLst>
          </p:cNvPr>
          <p:cNvSpPr>
            <a:spLocks noGrp="1"/>
          </p:cNvSpPr>
          <p:nvPr>
            <p:ph type="dt" sz="half" idx="10"/>
          </p:nvPr>
        </p:nvSpPr>
        <p:spPr/>
        <p:txBody>
          <a:bodyPr/>
          <a:lstStyle/>
          <a:p>
            <a:fld id="{423212EF-8D8E-42B3-943A-561354719818}" type="datetimeFigureOut">
              <a:rPr lang="en-US" smtClean="0"/>
              <a:t>8/11/2023</a:t>
            </a:fld>
            <a:endParaRPr lang="en-US"/>
          </a:p>
        </p:txBody>
      </p:sp>
      <p:sp>
        <p:nvSpPr>
          <p:cNvPr id="6" name="Footer Placeholder 5">
            <a:extLst>
              <a:ext uri="{FF2B5EF4-FFF2-40B4-BE49-F238E27FC236}">
                <a16:creationId xmlns="" xmlns:a16="http://schemas.microsoft.com/office/drawing/2014/main" id="{6722AFE1-3427-4142-AD45-62F5CAFC2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E94DC44-F518-4989-BB58-6CAA01A0541E}"/>
              </a:ext>
            </a:extLst>
          </p:cNvPr>
          <p:cNvSpPr>
            <a:spLocks noGrp="1"/>
          </p:cNvSpPr>
          <p:nvPr>
            <p:ph type="sldNum" sz="quarter" idx="12"/>
          </p:nvPr>
        </p:nvSpPr>
        <p:spPr/>
        <p:txBody>
          <a:bodyPr/>
          <a:lstStyle/>
          <a:p>
            <a:fld id="{130F3C1C-EF3E-4AC8-AFF2-FE29A3CCBE90}" type="slidenum">
              <a:rPr lang="en-US" smtClean="0"/>
              <a:t>‹#›</a:t>
            </a:fld>
            <a:endParaRPr lang="en-US"/>
          </a:p>
        </p:txBody>
      </p:sp>
    </p:spTree>
    <p:extLst>
      <p:ext uri="{BB962C8B-B14F-4D97-AF65-F5344CB8AC3E}">
        <p14:creationId xmlns:p14="http://schemas.microsoft.com/office/powerpoint/2010/main" val="326749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695D8B6-227E-4F42-8261-68624FB30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D1D2A2E-9711-4284-B438-6013A8AEFC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3A2B516-A04E-45C3-9DB6-AAA5BD4D6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212EF-8D8E-42B3-943A-561354719818}" type="datetimeFigureOut">
              <a:rPr lang="en-US" smtClean="0"/>
              <a:t>8/11/2023</a:t>
            </a:fld>
            <a:endParaRPr lang="en-US"/>
          </a:p>
        </p:txBody>
      </p:sp>
      <p:sp>
        <p:nvSpPr>
          <p:cNvPr id="5" name="Footer Placeholder 4">
            <a:extLst>
              <a:ext uri="{FF2B5EF4-FFF2-40B4-BE49-F238E27FC236}">
                <a16:creationId xmlns="" xmlns:a16="http://schemas.microsoft.com/office/drawing/2014/main" id="{71B14698-6174-4A0F-A934-DF151C1879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5A332920-1A56-46B4-9D7F-576CD364F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0F3C1C-EF3E-4AC8-AFF2-FE29A3CCBE90}" type="slidenum">
              <a:rPr lang="en-US" smtClean="0"/>
              <a:t>‹#›</a:t>
            </a:fld>
            <a:endParaRPr lang="en-US"/>
          </a:p>
        </p:txBody>
      </p:sp>
    </p:spTree>
    <p:extLst>
      <p:ext uri="{BB962C8B-B14F-4D97-AF65-F5344CB8AC3E}">
        <p14:creationId xmlns:p14="http://schemas.microsoft.com/office/powerpoint/2010/main" val="838914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3" Type="http://schemas.openxmlformats.org/officeDocument/2006/relationships/image" Target="../media/image37.wmf"/><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notesSlide" Target="../notesSlides/notesSlide16.xml"/><Relationship Id="rId21" Type="http://schemas.openxmlformats.org/officeDocument/2006/relationships/image" Target="../media/image41.wmf"/><Relationship Id="rId7" Type="http://schemas.openxmlformats.org/officeDocument/2006/relationships/image" Target="../media/image34.wmf"/><Relationship Id="rId12" Type="http://schemas.openxmlformats.org/officeDocument/2006/relationships/oleObject" Target="../embeddings/oleObject5.bin"/><Relationship Id="rId17" Type="http://schemas.openxmlformats.org/officeDocument/2006/relationships/image" Target="../media/image39.wmf"/><Relationship Id="rId25" Type="http://schemas.openxmlformats.org/officeDocument/2006/relationships/image" Target="../media/image43.wmf"/><Relationship Id="rId33" Type="http://schemas.openxmlformats.org/officeDocument/2006/relationships/image" Target="../media/image46.wmf"/><Relationship Id="rId2" Type="http://schemas.openxmlformats.org/officeDocument/2006/relationships/slideLayout" Target="../slideLayouts/slideLayout12.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6.wmf"/><Relationship Id="rId24" Type="http://schemas.openxmlformats.org/officeDocument/2006/relationships/oleObject" Target="../embeddings/oleObject11.bin"/><Relationship Id="rId32" Type="http://schemas.openxmlformats.org/officeDocument/2006/relationships/oleObject" Target="../embeddings/oleObject16.bin"/><Relationship Id="rId5" Type="http://schemas.openxmlformats.org/officeDocument/2006/relationships/image" Target="../media/image33.wmf"/><Relationship Id="rId15" Type="http://schemas.openxmlformats.org/officeDocument/2006/relationships/image" Target="../media/image38.wmf"/><Relationship Id="rId23" Type="http://schemas.openxmlformats.org/officeDocument/2006/relationships/image" Target="../media/image42.wmf"/><Relationship Id="rId28" Type="http://schemas.openxmlformats.org/officeDocument/2006/relationships/oleObject" Target="../embeddings/oleObject13.bin"/><Relationship Id="rId10" Type="http://schemas.openxmlformats.org/officeDocument/2006/relationships/oleObject" Target="../embeddings/oleObject4.bin"/><Relationship Id="rId19" Type="http://schemas.openxmlformats.org/officeDocument/2006/relationships/image" Target="../media/image40.wmf"/><Relationship Id="rId31" Type="http://schemas.openxmlformats.org/officeDocument/2006/relationships/image" Target="../media/image45.wmf"/><Relationship Id="rId4" Type="http://schemas.openxmlformats.org/officeDocument/2006/relationships/oleObject" Target="../embeddings/oleObject1.bin"/><Relationship Id="rId9" Type="http://schemas.openxmlformats.org/officeDocument/2006/relationships/image" Target="../media/image35.w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44.wmf"/><Relationship Id="rId30" Type="http://schemas.openxmlformats.org/officeDocument/2006/relationships/oleObject" Target="../embeddings/oleObject15.bin"/><Relationship Id="rId8"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13.xml"/><Relationship Id="rId5" Type="http://schemas.microsoft.com/office/2007/relationships/hdphoto" Target="../media/hdphoto7.wdp"/><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7.wmf"/><Relationship Id="rId5" Type="http://schemas.openxmlformats.org/officeDocument/2006/relationships/oleObject" Target="../embeddings/oleObject18.bin"/><Relationship Id="rId4" Type="http://schemas.openxmlformats.org/officeDocument/2006/relationships/image" Target="../media/image56.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9.wmf"/><Relationship Id="rId5" Type="http://schemas.openxmlformats.org/officeDocument/2006/relationships/oleObject" Target="../embeddings/oleObject20.bin"/><Relationship Id="rId4" Type="http://schemas.openxmlformats.org/officeDocument/2006/relationships/image" Target="../media/image58.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61.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8.wmf"/><Relationship Id="rId5" Type="http://schemas.openxmlformats.org/officeDocument/2006/relationships/oleObject" Target="../embeddings/oleObject24.bin"/><Relationship Id="rId4" Type="http://schemas.openxmlformats.org/officeDocument/2006/relationships/image" Target="../media/image6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3.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http://upload.wikimedia.org/wikipedia/en/0/0a/JU-logo.p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customXml" Target="../ink/ink2.xml"/><Relationship Id="rId4" Type="http://schemas.openxmlformats.org/officeDocument/2006/relationships/image" Target="../media/image72.emf"/></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87.png"/><Relationship Id="rId5" Type="http://schemas.openxmlformats.org/officeDocument/2006/relationships/image" Target="../media/image85.wmf"/><Relationship Id="rId4" Type="http://schemas.openxmlformats.org/officeDocument/2006/relationships/oleObject" Target="../embeddings/oleObject26.bin"/></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923330"/>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a:p>
            <a:pPr algn="ctr"/>
            <a:endParaRPr lang="en-US" b="1" dirty="0">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1457872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bwMode="auto">
          <a:xfrm>
            <a:off x="2209800" y="3810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Binary</a:t>
            </a:r>
            <a:r>
              <a:rPr lang="en-US" b="1" dirty="0">
                <a:latin typeface="Gill Sans MT" panose="020B0502020104020203" pitchFamily="34" charset="0"/>
              </a:rPr>
              <a:t> </a:t>
            </a:r>
            <a:r>
              <a:rPr lang="en-US" b="1" dirty="0">
                <a:solidFill>
                  <a:schemeClr val="accent6">
                    <a:lumMod val="60000"/>
                    <a:lumOff val="40000"/>
                  </a:schemeClr>
                </a:solidFill>
                <a:latin typeface="Gill Sans MT" panose="020B0502020104020203" pitchFamily="34" charset="0"/>
              </a:rPr>
              <a:t>Phase Shift </a:t>
            </a:r>
            <a:r>
              <a:rPr lang="en-US" b="1" dirty="0" err="1">
                <a:solidFill>
                  <a:schemeClr val="accent6">
                    <a:lumMod val="60000"/>
                    <a:lumOff val="40000"/>
                  </a:schemeClr>
                </a:solidFill>
                <a:latin typeface="Gill Sans MT" panose="020B0502020104020203" pitchFamily="34" charset="0"/>
              </a:rPr>
              <a:t>Keyeing</a:t>
            </a:r>
            <a:endParaRPr lang="en-US" b="1" dirty="0">
              <a:solidFill>
                <a:schemeClr val="accent6">
                  <a:lumMod val="60000"/>
                  <a:lumOff val="40000"/>
                </a:schemeClr>
              </a:solidFill>
              <a:latin typeface="Gill Sans MT" panose="020B0502020104020203" pitchFamily="34" charset="0"/>
            </a:endParaRPr>
          </a:p>
        </p:txBody>
      </p:sp>
      <p:sp>
        <p:nvSpPr>
          <p:cNvPr id="3" name="Rectangle 2"/>
          <p:cNvSpPr/>
          <p:nvPr/>
        </p:nvSpPr>
        <p:spPr>
          <a:xfrm>
            <a:off x="449451" y="1715022"/>
            <a:ext cx="8383011" cy="1785104"/>
          </a:xfrm>
          <a:prstGeom prst="rect">
            <a:avLst/>
          </a:prstGeom>
        </p:spPr>
        <p:txBody>
          <a:bodyPr wrap="square">
            <a:spAutoFit/>
          </a:bodyPr>
          <a:lstStyle/>
          <a:p>
            <a:pPr marL="342900" indent="-342900" algn="just">
              <a:spcBef>
                <a:spcPct val="30000"/>
              </a:spcBef>
              <a:buFont typeface="Arial" panose="020B0604020202020204" pitchFamily="34" charset="0"/>
              <a:buChar char="•"/>
              <a:defRPr/>
            </a:pPr>
            <a:r>
              <a:rPr lang="en-US" sz="2200" b="1" dirty="0">
                <a:latin typeface="Gill Sans MT" panose="020B0502020104020203" pitchFamily="34" charset="0"/>
              </a:rPr>
              <a:t>Binary phase-shift keying BPSK </a:t>
            </a:r>
            <a:r>
              <a:rPr lang="en-US" sz="2200" dirty="0">
                <a:latin typeface="Gill Sans MT" panose="020B0502020104020203" pitchFamily="34" charset="0"/>
              </a:rPr>
              <a:t>is the simplest form of phase shift keying (PSK). It uses two phases which are separated by 180° . </a:t>
            </a:r>
            <a:r>
              <a:rPr lang="en-US" sz="2200" b="1" dirty="0">
                <a:latin typeface="Gill Sans MT" panose="020B0502020104020203" pitchFamily="34" charset="0"/>
              </a:rPr>
              <a:t>BPSK</a:t>
            </a:r>
            <a:r>
              <a:rPr lang="en-US" sz="2200" dirty="0">
                <a:latin typeface="Gill Sans MT" panose="020B0502020104020203" pitchFamily="34" charset="0"/>
              </a:rPr>
              <a:t> is able to transmit one bit per symbol. It only able to modulate at 1 bit/symbol and so is unsuitable for high data-rate applications.</a:t>
            </a:r>
          </a:p>
        </p:txBody>
      </p:sp>
      <p:pic>
        <p:nvPicPr>
          <p:cNvPr id="9" name="Picture 8"/>
          <p:cNvPicPr>
            <a:picLocks noChangeAspect="1"/>
          </p:cNvPicPr>
          <p:nvPr/>
        </p:nvPicPr>
        <p:blipFill>
          <a:blip r:embed="rId3"/>
          <a:stretch>
            <a:fillRect/>
          </a:stretch>
        </p:blipFill>
        <p:spPr>
          <a:xfrm>
            <a:off x="9385517" y="1357609"/>
            <a:ext cx="1863213" cy="2333539"/>
          </a:xfrm>
          <a:prstGeom prst="rect">
            <a:avLst/>
          </a:prstGeom>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135" y="3835885"/>
            <a:ext cx="8080375"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4"/>
          <p:cNvSpPr txBox="1">
            <a:spLocks noChangeArrowheads="1"/>
          </p:cNvSpPr>
          <p:nvPr/>
        </p:nvSpPr>
        <p:spPr bwMode="auto">
          <a:xfrm>
            <a:off x="3657600" y="6355000"/>
            <a:ext cx="3453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Implementation of BPSK</a:t>
            </a:r>
          </a:p>
        </p:txBody>
      </p:sp>
    </p:spTree>
    <p:extLst>
      <p:ext uri="{BB962C8B-B14F-4D97-AF65-F5344CB8AC3E}">
        <p14:creationId xmlns:p14="http://schemas.microsoft.com/office/powerpoint/2010/main" val="1385124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xmlns="" id="{8639B2F3-E734-439A-830E-840920564D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435E204-1248-4310-85F5-90C6A3C9BC3E}" type="slidenum">
              <a:rPr lang="en-US" altLang="en-US" sz="1400">
                <a:latin typeface="Gill Sans MT" panose="020B0502020104020203" pitchFamily="34" charset="0"/>
              </a:rPr>
              <a:pPr>
                <a:spcBef>
                  <a:spcPct val="0"/>
                </a:spcBef>
                <a:buFontTx/>
                <a:buNone/>
              </a:pPr>
              <a:t>100</a:t>
            </a:fld>
            <a:endParaRPr lang="en-US" altLang="en-US" sz="1400">
              <a:latin typeface="Gill Sans MT" panose="020B0502020104020203" pitchFamily="34" charset="0"/>
            </a:endParaRPr>
          </a:p>
        </p:txBody>
      </p:sp>
      <p:sp>
        <p:nvSpPr>
          <p:cNvPr id="61442" name="Rectangle 2">
            <a:extLst>
              <a:ext uri="{FF2B5EF4-FFF2-40B4-BE49-F238E27FC236}">
                <a16:creationId xmlns:a16="http://schemas.microsoft.com/office/drawing/2014/main" xmlns="" id="{A6D91996-9EA8-4B43-9D73-CA3A548CF312}"/>
              </a:ext>
            </a:extLst>
          </p:cNvPr>
          <p:cNvSpPr>
            <a:spLocks noGrp="1" noChangeArrowheads="1"/>
          </p:cNvSpPr>
          <p:nvPr>
            <p:ph type="title"/>
          </p:nvPr>
        </p:nvSpPr>
        <p:spPr>
          <a:xfrm>
            <a:off x="2286000" y="685800"/>
            <a:ext cx="3276600" cy="457200"/>
          </a:xfrm>
        </p:spPr>
        <p:txBody>
          <a:bodyPr>
            <a:normAutofit fontScale="90000"/>
          </a:bodyPr>
          <a:lstStyle/>
          <a:p>
            <a:pPr eaLnBrk="1" hangingPunct="1">
              <a:defRPr/>
            </a:pPr>
            <a:r>
              <a:rPr kumimoji="1" lang="en-US" sz="4000" dirty="0">
                <a:solidFill>
                  <a:srgbClr val="004CA5"/>
                </a:solidFill>
                <a:effectLst>
                  <a:outerShdw blurRad="38100" dist="38100" dir="2700000" algn="tl">
                    <a:srgbClr val="C0C0C0"/>
                  </a:outerShdw>
                </a:effectLst>
              </a:rPr>
              <a:t>Cell Splitting</a:t>
            </a:r>
          </a:p>
        </p:txBody>
      </p:sp>
      <p:grpSp>
        <p:nvGrpSpPr>
          <p:cNvPr id="39940" name="Group 167">
            <a:extLst>
              <a:ext uri="{FF2B5EF4-FFF2-40B4-BE49-F238E27FC236}">
                <a16:creationId xmlns:a16="http://schemas.microsoft.com/office/drawing/2014/main" xmlns="" id="{C2C679E6-A792-408A-A116-2BBC1F1CBB67}"/>
              </a:ext>
            </a:extLst>
          </p:cNvPr>
          <p:cNvGrpSpPr>
            <a:grpSpLocks/>
          </p:cNvGrpSpPr>
          <p:nvPr/>
        </p:nvGrpSpPr>
        <p:grpSpPr bwMode="auto">
          <a:xfrm>
            <a:off x="6248401" y="1447800"/>
            <a:ext cx="3254375" cy="3124200"/>
            <a:chOff x="3228" y="1113"/>
            <a:chExt cx="2050" cy="1968"/>
          </a:xfrm>
        </p:grpSpPr>
        <p:sp>
          <p:nvSpPr>
            <p:cNvPr id="61608" name="AutoShape 168">
              <a:extLst>
                <a:ext uri="{FF2B5EF4-FFF2-40B4-BE49-F238E27FC236}">
                  <a16:creationId xmlns:a16="http://schemas.microsoft.com/office/drawing/2014/main" xmlns="" id="{F47CAC77-E593-4A73-8FFD-2C03D141F750}"/>
                </a:ext>
              </a:extLst>
            </p:cNvPr>
            <p:cNvSpPr>
              <a:spLocks noChangeArrowheads="1"/>
            </p:cNvSpPr>
            <p:nvPr/>
          </p:nvSpPr>
          <p:spPr bwMode="auto">
            <a:xfrm>
              <a:off x="4381" y="1317"/>
              <a:ext cx="512" cy="394"/>
            </a:xfrm>
            <a:prstGeom prst="hexagon">
              <a:avLst>
                <a:gd name="adj" fmla="val 32487"/>
                <a:gd name="vf" fmla="val 115470"/>
              </a:avLst>
            </a:prstGeom>
            <a:no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09" name="AutoShape 169">
              <a:extLst>
                <a:ext uri="{FF2B5EF4-FFF2-40B4-BE49-F238E27FC236}">
                  <a16:creationId xmlns:a16="http://schemas.microsoft.com/office/drawing/2014/main" xmlns="" id="{068223E0-D0D1-4373-B559-5E24623903F1}"/>
                </a:ext>
              </a:extLst>
            </p:cNvPr>
            <p:cNvSpPr>
              <a:spLocks noChangeArrowheads="1"/>
            </p:cNvSpPr>
            <p:nvPr/>
          </p:nvSpPr>
          <p:spPr bwMode="auto">
            <a:xfrm>
              <a:off x="4764" y="1121"/>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0" name="AutoShape 170">
              <a:extLst>
                <a:ext uri="{FF2B5EF4-FFF2-40B4-BE49-F238E27FC236}">
                  <a16:creationId xmlns:a16="http://schemas.microsoft.com/office/drawing/2014/main" xmlns="" id="{2768804E-9E7E-476A-832F-1B68B3C94A47}"/>
                </a:ext>
              </a:extLst>
            </p:cNvPr>
            <p:cNvSpPr>
              <a:spLocks noChangeArrowheads="1"/>
            </p:cNvSpPr>
            <p:nvPr/>
          </p:nvSpPr>
          <p:spPr bwMode="auto">
            <a:xfrm>
              <a:off x="4003" y="1119"/>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1" name="AutoShape 171">
              <a:extLst>
                <a:ext uri="{FF2B5EF4-FFF2-40B4-BE49-F238E27FC236}">
                  <a16:creationId xmlns:a16="http://schemas.microsoft.com/office/drawing/2014/main" xmlns="" id="{83AE902D-890F-4908-82BC-B7182ADBBD8D}"/>
                </a:ext>
              </a:extLst>
            </p:cNvPr>
            <p:cNvSpPr>
              <a:spLocks noChangeArrowheads="1"/>
            </p:cNvSpPr>
            <p:nvPr/>
          </p:nvSpPr>
          <p:spPr bwMode="auto">
            <a:xfrm>
              <a:off x="3620" y="1317"/>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2" name="AutoShape 172">
              <a:extLst>
                <a:ext uri="{FF2B5EF4-FFF2-40B4-BE49-F238E27FC236}">
                  <a16:creationId xmlns:a16="http://schemas.microsoft.com/office/drawing/2014/main" xmlns="" id="{FFFAD755-DB0E-47AD-B49A-EEC547BE08A1}"/>
                </a:ext>
              </a:extLst>
            </p:cNvPr>
            <p:cNvSpPr>
              <a:spLocks noChangeArrowheads="1"/>
            </p:cNvSpPr>
            <p:nvPr/>
          </p:nvSpPr>
          <p:spPr bwMode="auto">
            <a:xfrm>
              <a:off x="3249" y="1113"/>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3" name="AutoShape 173">
              <a:extLst>
                <a:ext uri="{FF2B5EF4-FFF2-40B4-BE49-F238E27FC236}">
                  <a16:creationId xmlns:a16="http://schemas.microsoft.com/office/drawing/2014/main" xmlns="" id="{0E79D86E-0D0E-4C73-BD8D-3D1CFD1926D9}"/>
                </a:ext>
              </a:extLst>
            </p:cNvPr>
            <p:cNvSpPr>
              <a:spLocks noChangeArrowheads="1"/>
            </p:cNvSpPr>
            <p:nvPr/>
          </p:nvSpPr>
          <p:spPr bwMode="auto">
            <a:xfrm>
              <a:off x="4377" y="1706"/>
              <a:ext cx="511" cy="391"/>
            </a:xfrm>
            <a:prstGeom prst="hexagon">
              <a:avLst>
                <a:gd name="adj" fmla="val 3267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14" name="AutoShape 174">
              <a:extLst>
                <a:ext uri="{FF2B5EF4-FFF2-40B4-BE49-F238E27FC236}">
                  <a16:creationId xmlns:a16="http://schemas.microsoft.com/office/drawing/2014/main" xmlns="" id="{858D3E69-7081-4042-977C-5AEE80B63685}"/>
                </a:ext>
              </a:extLst>
            </p:cNvPr>
            <p:cNvSpPr>
              <a:spLocks noChangeArrowheads="1"/>
            </p:cNvSpPr>
            <p:nvPr/>
          </p:nvSpPr>
          <p:spPr bwMode="auto">
            <a:xfrm>
              <a:off x="4767" y="1510"/>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5" name="AutoShape 175">
              <a:extLst>
                <a:ext uri="{FF2B5EF4-FFF2-40B4-BE49-F238E27FC236}">
                  <a16:creationId xmlns:a16="http://schemas.microsoft.com/office/drawing/2014/main" xmlns="" id="{162987AA-9693-4A28-8610-A30435B043FD}"/>
                </a:ext>
              </a:extLst>
            </p:cNvPr>
            <p:cNvSpPr>
              <a:spLocks noChangeArrowheads="1"/>
            </p:cNvSpPr>
            <p:nvPr/>
          </p:nvSpPr>
          <p:spPr bwMode="auto">
            <a:xfrm>
              <a:off x="4000" y="1508"/>
              <a:ext cx="512" cy="393"/>
            </a:xfrm>
            <a:prstGeom prst="hexagon">
              <a:avLst>
                <a:gd name="adj" fmla="val 32570"/>
                <a:gd name="vf" fmla="val 115470"/>
              </a:avLst>
            </a:prstGeom>
            <a:solidFill>
              <a:srgbClr val="CCFFFF"/>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16" name="AutoShape 176">
              <a:extLst>
                <a:ext uri="{FF2B5EF4-FFF2-40B4-BE49-F238E27FC236}">
                  <a16:creationId xmlns:a16="http://schemas.microsoft.com/office/drawing/2014/main" xmlns="" id="{E508966B-787E-4B67-B133-2160492F568D}"/>
                </a:ext>
              </a:extLst>
            </p:cNvPr>
            <p:cNvSpPr>
              <a:spLocks noChangeArrowheads="1"/>
            </p:cNvSpPr>
            <p:nvPr/>
          </p:nvSpPr>
          <p:spPr bwMode="auto">
            <a:xfrm>
              <a:off x="3617" y="1706"/>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17" name="AutoShape 177">
              <a:extLst>
                <a:ext uri="{FF2B5EF4-FFF2-40B4-BE49-F238E27FC236}">
                  <a16:creationId xmlns:a16="http://schemas.microsoft.com/office/drawing/2014/main" xmlns="" id="{185769E0-DC78-4955-B53C-2F31F9D3B73E}"/>
                </a:ext>
              </a:extLst>
            </p:cNvPr>
            <p:cNvSpPr>
              <a:spLocks noChangeArrowheads="1"/>
            </p:cNvSpPr>
            <p:nvPr/>
          </p:nvSpPr>
          <p:spPr bwMode="auto">
            <a:xfrm>
              <a:off x="3245" y="1502"/>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18" name="AutoShape 178">
              <a:extLst>
                <a:ext uri="{FF2B5EF4-FFF2-40B4-BE49-F238E27FC236}">
                  <a16:creationId xmlns:a16="http://schemas.microsoft.com/office/drawing/2014/main" xmlns="" id="{9479E811-AFBE-4436-89EF-BC2D18ED8F7E}"/>
                </a:ext>
              </a:extLst>
            </p:cNvPr>
            <p:cNvSpPr>
              <a:spLocks noChangeArrowheads="1"/>
            </p:cNvSpPr>
            <p:nvPr/>
          </p:nvSpPr>
          <p:spPr bwMode="auto">
            <a:xfrm>
              <a:off x="4383" y="2094"/>
              <a:ext cx="511" cy="392"/>
            </a:xfrm>
            <a:prstGeom prst="hexagon">
              <a:avLst>
                <a:gd name="adj" fmla="val 32589"/>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19" name="AutoShape 179">
              <a:extLst>
                <a:ext uri="{FF2B5EF4-FFF2-40B4-BE49-F238E27FC236}">
                  <a16:creationId xmlns:a16="http://schemas.microsoft.com/office/drawing/2014/main" xmlns="" id="{80457534-CF0F-4AC5-BBF8-D778F0FA935B}"/>
                </a:ext>
              </a:extLst>
            </p:cNvPr>
            <p:cNvSpPr>
              <a:spLocks noChangeArrowheads="1"/>
            </p:cNvSpPr>
            <p:nvPr/>
          </p:nvSpPr>
          <p:spPr bwMode="auto">
            <a:xfrm>
              <a:off x="4765" y="1898"/>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0" name="AutoShape 180">
              <a:extLst>
                <a:ext uri="{FF2B5EF4-FFF2-40B4-BE49-F238E27FC236}">
                  <a16:creationId xmlns:a16="http://schemas.microsoft.com/office/drawing/2014/main" xmlns="" id="{0470B882-A959-403E-B1F6-C4A984BFB6F3}"/>
                </a:ext>
              </a:extLst>
            </p:cNvPr>
            <p:cNvSpPr>
              <a:spLocks noChangeArrowheads="1"/>
            </p:cNvSpPr>
            <p:nvPr/>
          </p:nvSpPr>
          <p:spPr bwMode="auto">
            <a:xfrm>
              <a:off x="3995" y="1897"/>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21" name="AutoShape 181">
              <a:extLst>
                <a:ext uri="{FF2B5EF4-FFF2-40B4-BE49-F238E27FC236}">
                  <a16:creationId xmlns:a16="http://schemas.microsoft.com/office/drawing/2014/main" xmlns="" id="{158AA3C4-1FC4-4140-BF9F-B859D73B94E9}"/>
                </a:ext>
              </a:extLst>
            </p:cNvPr>
            <p:cNvSpPr>
              <a:spLocks noChangeArrowheads="1"/>
            </p:cNvSpPr>
            <p:nvPr/>
          </p:nvSpPr>
          <p:spPr bwMode="auto">
            <a:xfrm>
              <a:off x="3612" y="2094"/>
              <a:ext cx="512" cy="392"/>
            </a:xfrm>
            <a:prstGeom prst="hexagon">
              <a:avLst>
                <a:gd name="adj" fmla="val 3265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22" name="AutoShape 182">
              <a:extLst>
                <a:ext uri="{FF2B5EF4-FFF2-40B4-BE49-F238E27FC236}">
                  <a16:creationId xmlns:a16="http://schemas.microsoft.com/office/drawing/2014/main" xmlns="" id="{0D27B24F-BC61-439A-9DFD-8635780AFFFA}"/>
                </a:ext>
              </a:extLst>
            </p:cNvPr>
            <p:cNvSpPr>
              <a:spLocks noChangeArrowheads="1"/>
            </p:cNvSpPr>
            <p:nvPr/>
          </p:nvSpPr>
          <p:spPr bwMode="auto">
            <a:xfrm>
              <a:off x="3242" y="1889"/>
              <a:ext cx="513" cy="392"/>
            </a:xfrm>
            <a:prstGeom prst="hexagon">
              <a:avLst>
                <a:gd name="adj" fmla="val 3271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3" name="AutoShape 183">
              <a:extLst>
                <a:ext uri="{FF2B5EF4-FFF2-40B4-BE49-F238E27FC236}">
                  <a16:creationId xmlns:a16="http://schemas.microsoft.com/office/drawing/2014/main" xmlns="" id="{83D9F90D-1891-4382-A663-7FA902A15B78}"/>
                </a:ext>
              </a:extLst>
            </p:cNvPr>
            <p:cNvSpPr>
              <a:spLocks noChangeArrowheads="1"/>
            </p:cNvSpPr>
            <p:nvPr/>
          </p:nvSpPr>
          <p:spPr bwMode="auto">
            <a:xfrm>
              <a:off x="4370" y="2488"/>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4" name="AutoShape 184">
              <a:extLst>
                <a:ext uri="{FF2B5EF4-FFF2-40B4-BE49-F238E27FC236}">
                  <a16:creationId xmlns:a16="http://schemas.microsoft.com/office/drawing/2014/main" xmlns="" id="{0DA5DF6A-DF73-4A97-8547-B7916F886A13}"/>
                </a:ext>
              </a:extLst>
            </p:cNvPr>
            <p:cNvSpPr>
              <a:spLocks noChangeArrowheads="1"/>
            </p:cNvSpPr>
            <p:nvPr/>
          </p:nvSpPr>
          <p:spPr bwMode="auto">
            <a:xfrm>
              <a:off x="3992" y="2286"/>
              <a:ext cx="512" cy="390"/>
            </a:xfrm>
            <a:prstGeom prst="hexagon">
              <a:avLst>
                <a:gd name="adj" fmla="val 32821"/>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61625" name="AutoShape 185">
              <a:extLst>
                <a:ext uri="{FF2B5EF4-FFF2-40B4-BE49-F238E27FC236}">
                  <a16:creationId xmlns:a16="http://schemas.microsoft.com/office/drawing/2014/main" xmlns="" id="{6BDD0CEB-6EE9-49A1-80C1-D1419EA132E9}"/>
                </a:ext>
              </a:extLst>
            </p:cNvPr>
            <p:cNvSpPr>
              <a:spLocks noChangeArrowheads="1"/>
            </p:cNvSpPr>
            <p:nvPr/>
          </p:nvSpPr>
          <p:spPr bwMode="auto">
            <a:xfrm>
              <a:off x="3609" y="2488"/>
              <a:ext cx="514" cy="394"/>
            </a:xfrm>
            <a:prstGeom prst="hexagon">
              <a:avLst>
                <a:gd name="adj" fmla="val 3261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6" name="AutoShape 186">
              <a:extLst>
                <a:ext uri="{FF2B5EF4-FFF2-40B4-BE49-F238E27FC236}">
                  <a16:creationId xmlns:a16="http://schemas.microsoft.com/office/drawing/2014/main" xmlns="" id="{9BCB85B8-AEC1-4A00-BA1C-EE108F8A1ECE}"/>
                </a:ext>
              </a:extLst>
            </p:cNvPr>
            <p:cNvSpPr>
              <a:spLocks noChangeArrowheads="1"/>
            </p:cNvSpPr>
            <p:nvPr/>
          </p:nvSpPr>
          <p:spPr bwMode="auto">
            <a:xfrm>
              <a:off x="3238" y="2277"/>
              <a:ext cx="513" cy="393"/>
            </a:xfrm>
            <a:prstGeom prst="hexagon">
              <a:avLst>
                <a:gd name="adj" fmla="val 3263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39985" name="Line 187">
              <a:extLst>
                <a:ext uri="{FF2B5EF4-FFF2-40B4-BE49-F238E27FC236}">
                  <a16:creationId xmlns:a16="http://schemas.microsoft.com/office/drawing/2014/main" xmlns="" id="{A668AD0C-3892-402C-B685-B68FD45D213A}"/>
                </a:ext>
              </a:extLst>
            </p:cNvPr>
            <p:cNvSpPr>
              <a:spLocks noChangeShapeType="1"/>
            </p:cNvSpPr>
            <p:nvPr/>
          </p:nvSpPr>
          <p:spPr bwMode="auto">
            <a:xfrm flipH="1" flipV="1">
              <a:off x="4103" y="2296"/>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61628" name="AutoShape 188">
              <a:extLst>
                <a:ext uri="{FF2B5EF4-FFF2-40B4-BE49-F238E27FC236}">
                  <a16:creationId xmlns:a16="http://schemas.microsoft.com/office/drawing/2014/main" xmlns="" id="{7B82D8C3-4DBF-46C7-A23A-D47B23AE5B0C}"/>
                </a:ext>
              </a:extLst>
            </p:cNvPr>
            <p:cNvSpPr>
              <a:spLocks noChangeArrowheads="1"/>
            </p:cNvSpPr>
            <p:nvPr/>
          </p:nvSpPr>
          <p:spPr bwMode="auto">
            <a:xfrm>
              <a:off x="4753" y="2689"/>
              <a:ext cx="511" cy="392"/>
            </a:xfrm>
            <a:prstGeom prst="hexagon">
              <a:avLst>
                <a:gd name="adj" fmla="val 32589"/>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29" name="AutoShape 189">
              <a:extLst>
                <a:ext uri="{FF2B5EF4-FFF2-40B4-BE49-F238E27FC236}">
                  <a16:creationId xmlns:a16="http://schemas.microsoft.com/office/drawing/2014/main" xmlns="" id="{685BBA9A-FEFB-457D-A8BF-D61321657A73}"/>
                </a:ext>
              </a:extLst>
            </p:cNvPr>
            <p:cNvSpPr>
              <a:spLocks noChangeArrowheads="1"/>
            </p:cNvSpPr>
            <p:nvPr/>
          </p:nvSpPr>
          <p:spPr bwMode="auto">
            <a:xfrm>
              <a:off x="3983" y="2682"/>
              <a:ext cx="511" cy="393"/>
            </a:xfrm>
            <a:prstGeom prst="hexagon">
              <a:avLst>
                <a:gd name="adj" fmla="val 3250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30" name="AutoShape 190">
              <a:extLst>
                <a:ext uri="{FF2B5EF4-FFF2-40B4-BE49-F238E27FC236}">
                  <a16:creationId xmlns:a16="http://schemas.microsoft.com/office/drawing/2014/main" xmlns="" id="{E122C142-5922-40EF-8B75-E194E01F3724}"/>
                </a:ext>
              </a:extLst>
            </p:cNvPr>
            <p:cNvSpPr>
              <a:spLocks noChangeArrowheads="1"/>
            </p:cNvSpPr>
            <p:nvPr/>
          </p:nvSpPr>
          <p:spPr bwMode="auto">
            <a:xfrm>
              <a:off x="3228" y="2663"/>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31" name="AutoShape 191">
              <a:extLst>
                <a:ext uri="{FF2B5EF4-FFF2-40B4-BE49-F238E27FC236}">
                  <a16:creationId xmlns:a16="http://schemas.microsoft.com/office/drawing/2014/main" xmlns="" id="{8C1A2B1C-8BEB-45B1-B378-41F888E25CDC}"/>
                </a:ext>
              </a:extLst>
            </p:cNvPr>
            <p:cNvSpPr>
              <a:spLocks noChangeArrowheads="1"/>
            </p:cNvSpPr>
            <p:nvPr/>
          </p:nvSpPr>
          <p:spPr bwMode="auto">
            <a:xfrm>
              <a:off x="4755" y="2299"/>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grpSp>
          <p:nvGrpSpPr>
            <p:cNvPr id="39990" name="Group 192">
              <a:extLst>
                <a:ext uri="{FF2B5EF4-FFF2-40B4-BE49-F238E27FC236}">
                  <a16:creationId xmlns:a16="http://schemas.microsoft.com/office/drawing/2014/main" xmlns="" id="{097AC08B-A0A4-4C38-983E-C7D1B7ED2ACD}"/>
                </a:ext>
              </a:extLst>
            </p:cNvPr>
            <p:cNvGrpSpPr>
              <a:grpSpLocks/>
            </p:cNvGrpSpPr>
            <p:nvPr/>
          </p:nvGrpSpPr>
          <p:grpSpPr bwMode="auto">
            <a:xfrm>
              <a:off x="3877" y="1752"/>
              <a:ext cx="719" cy="679"/>
              <a:chOff x="2271" y="3152"/>
              <a:chExt cx="1276" cy="1168"/>
            </a:xfrm>
          </p:grpSpPr>
          <p:sp>
            <p:nvSpPr>
              <p:cNvPr id="61633" name="AutoShape 193">
                <a:extLst>
                  <a:ext uri="{FF2B5EF4-FFF2-40B4-BE49-F238E27FC236}">
                    <a16:creationId xmlns:a16="http://schemas.microsoft.com/office/drawing/2014/main" xmlns="" id="{2CD8E8BE-B75C-43BE-972F-1E8E873DAA60}"/>
                  </a:ext>
                </a:extLst>
              </p:cNvPr>
              <p:cNvSpPr>
                <a:spLocks noChangeArrowheads="1"/>
              </p:cNvSpPr>
              <p:nvPr/>
            </p:nvSpPr>
            <p:spPr bwMode="auto">
              <a:xfrm>
                <a:off x="3036" y="3350"/>
                <a:ext cx="511" cy="390"/>
              </a:xfrm>
              <a:prstGeom prst="hexagon">
                <a:avLst>
                  <a:gd name="adj" fmla="val 32673"/>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34" name="AutoShape 194">
                <a:extLst>
                  <a:ext uri="{FF2B5EF4-FFF2-40B4-BE49-F238E27FC236}">
                    <a16:creationId xmlns:a16="http://schemas.microsoft.com/office/drawing/2014/main" xmlns="" id="{F38214E8-E1C7-4AEC-9F83-77461A5EAB99}"/>
                  </a:ext>
                </a:extLst>
              </p:cNvPr>
              <p:cNvSpPr>
                <a:spLocks noChangeArrowheads="1"/>
              </p:cNvSpPr>
              <p:nvPr/>
            </p:nvSpPr>
            <p:spPr bwMode="auto">
              <a:xfrm>
                <a:off x="2660" y="3152"/>
                <a:ext cx="511" cy="392"/>
              </a:xfrm>
              <a:prstGeom prst="hexagon">
                <a:avLst>
                  <a:gd name="adj" fmla="val 32570"/>
                  <a:gd name="vf" fmla="val 115470"/>
                </a:avLst>
              </a:prstGeom>
              <a:solidFill>
                <a:srgbClr val="99FF33"/>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35" name="AutoShape 195">
                <a:extLst>
                  <a:ext uri="{FF2B5EF4-FFF2-40B4-BE49-F238E27FC236}">
                    <a16:creationId xmlns:a16="http://schemas.microsoft.com/office/drawing/2014/main" xmlns="" id="{A0E7B5E8-ACFE-48A5-A8F6-9102215AF205}"/>
                  </a:ext>
                </a:extLst>
              </p:cNvPr>
              <p:cNvSpPr>
                <a:spLocks noChangeArrowheads="1"/>
              </p:cNvSpPr>
              <p:nvPr/>
            </p:nvSpPr>
            <p:spPr bwMode="auto">
              <a:xfrm>
                <a:off x="2276" y="3350"/>
                <a:ext cx="511" cy="390"/>
              </a:xfrm>
              <a:prstGeom prst="hexagon">
                <a:avLst>
                  <a:gd name="adj" fmla="val 3273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36" name="AutoShape 196">
                <a:extLst>
                  <a:ext uri="{FF2B5EF4-FFF2-40B4-BE49-F238E27FC236}">
                    <a16:creationId xmlns:a16="http://schemas.microsoft.com/office/drawing/2014/main" xmlns="" id="{11FB01E5-E7A9-4F76-83CB-75B805CA7EFE}"/>
                  </a:ext>
                </a:extLst>
              </p:cNvPr>
              <p:cNvSpPr>
                <a:spLocks noChangeArrowheads="1"/>
              </p:cNvSpPr>
              <p:nvPr/>
            </p:nvSpPr>
            <p:spPr bwMode="auto">
              <a:xfrm>
                <a:off x="3032" y="3739"/>
                <a:ext cx="511" cy="392"/>
              </a:xfrm>
              <a:prstGeom prst="hexagon">
                <a:avLst>
                  <a:gd name="adj" fmla="val 32589"/>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37" name="AutoShape 197">
                <a:extLst>
                  <a:ext uri="{FF2B5EF4-FFF2-40B4-BE49-F238E27FC236}">
                    <a16:creationId xmlns:a16="http://schemas.microsoft.com/office/drawing/2014/main" xmlns="" id="{2D9E80C2-6830-4215-9F16-05BCD578E829}"/>
                  </a:ext>
                </a:extLst>
              </p:cNvPr>
              <p:cNvSpPr>
                <a:spLocks noChangeArrowheads="1"/>
              </p:cNvSpPr>
              <p:nvPr/>
            </p:nvSpPr>
            <p:spPr bwMode="auto">
              <a:xfrm>
                <a:off x="2654" y="3541"/>
                <a:ext cx="511" cy="390"/>
              </a:xfrm>
              <a:prstGeom prst="hexagon">
                <a:avLst>
                  <a:gd name="adj" fmla="val 3273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38" name="AutoShape 198">
                <a:extLst>
                  <a:ext uri="{FF2B5EF4-FFF2-40B4-BE49-F238E27FC236}">
                    <a16:creationId xmlns:a16="http://schemas.microsoft.com/office/drawing/2014/main" xmlns="" id="{793F8EFA-E277-40FF-A850-074A8BFD596C}"/>
                  </a:ext>
                </a:extLst>
              </p:cNvPr>
              <p:cNvSpPr>
                <a:spLocks noChangeArrowheads="1"/>
              </p:cNvSpPr>
              <p:nvPr/>
            </p:nvSpPr>
            <p:spPr bwMode="auto">
              <a:xfrm>
                <a:off x="2271" y="3739"/>
                <a:ext cx="513" cy="392"/>
              </a:xfrm>
              <a:prstGeom prst="hexagon">
                <a:avLst>
                  <a:gd name="adj" fmla="val 32653"/>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39" name="AutoShape 199">
                <a:extLst>
                  <a:ext uri="{FF2B5EF4-FFF2-40B4-BE49-F238E27FC236}">
                    <a16:creationId xmlns:a16="http://schemas.microsoft.com/office/drawing/2014/main" xmlns="" id="{AA887645-7085-4A70-A17A-65D14D8433AB}"/>
                  </a:ext>
                </a:extLst>
              </p:cNvPr>
              <p:cNvSpPr>
                <a:spLocks noChangeArrowheads="1"/>
              </p:cNvSpPr>
              <p:nvPr/>
            </p:nvSpPr>
            <p:spPr bwMode="auto">
              <a:xfrm>
                <a:off x="2651" y="3930"/>
                <a:ext cx="513" cy="390"/>
              </a:xfrm>
              <a:prstGeom prst="hexagon">
                <a:avLst>
                  <a:gd name="adj" fmla="val 32821"/>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39998" name="Line 200">
                <a:extLst>
                  <a:ext uri="{FF2B5EF4-FFF2-40B4-BE49-F238E27FC236}">
                    <a16:creationId xmlns:a16="http://schemas.microsoft.com/office/drawing/2014/main" xmlns="" id="{95556273-C677-46D0-AC60-B5AD0AB2FC8D}"/>
                  </a:ext>
                </a:extLst>
              </p:cNvPr>
              <p:cNvSpPr>
                <a:spLocks noChangeShapeType="1"/>
              </p:cNvSpPr>
              <p:nvPr/>
            </p:nvSpPr>
            <p:spPr bwMode="auto">
              <a:xfrm flipH="1" flipV="1">
                <a:off x="2762" y="3940"/>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grpSp>
      </p:grpSp>
      <p:grpSp>
        <p:nvGrpSpPr>
          <p:cNvPr id="39941" name="Group 202">
            <a:extLst>
              <a:ext uri="{FF2B5EF4-FFF2-40B4-BE49-F238E27FC236}">
                <a16:creationId xmlns:a16="http://schemas.microsoft.com/office/drawing/2014/main" xmlns="" id="{1B7A4E0C-F561-49C6-A1BC-849380D1FE5C}"/>
              </a:ext>
            </a:extLst>
          </p:cNvPr>
          <p:cNvGrpSpPr>
            <a:grpSpLocks/>
          </p:cNvGrpSpPr>
          <p:nvPr/>
        </p:nvGrpSpPr>
        <p:grpSpPr bwMode="auto">
          <a:xfrm>
            <a:off x="2286000" y="1981201"/>
            <a:ext cx="3244850" cy="3108325"/>
            <a:chOff x="641" y="1117"/>
            <a:chExt cx="2044" cy="1958"/>
          </a:xfrm>
        </p:grpSpPr>
        <p:sp>
          <p:nvSpPr>
            <p:cNvPr id="61643" name="AutoShape 203">
              <a:extLst>
                <a:ext uri="{FF2B5EF4-FFF2-40B4-BE49-F238E27FC236}">
                  <a16:creationId xmlns:a16="http://schemas.microsoft.com/office/drawing/2014/main" xmlns="" id="{760AC5AF-29ED-4A64-B999-7A0765D43F13}"/>
                </a:ext>
              </a:extLst>
            </p:cNvPr>
            <p:cNvSpPr>
              <a:spLocks noChangeArrowheads="1"/>
            </p:cNvSpPr>
            <p:nvPr/>
          </p:nvSpPr>
          <p:spPr bwMode="auto">
            <a:xfrm>
              <a:off x="1792" y="1315"/>
              <a:ext cx="512" cy="394"/>
            </a:xfrm>
            <a:prstGeom prst="hexagon">
              <a:avLst>
                <a:gd name="adj" fmla="val 32487"/>
                <a:gd name="vf" fmla="val 115470"/>
              </a:avLst>
            </a:prstGeom>
            <a:no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4" name="AutoShape 204">
              <a:extLst>
                <a:ext uri="{FF2B5EF4-FFF2-40B4-BE49-F238E27FC236}">
                  <a16:creationId xmlns:a16="http://schemas.microsoft.com/office/drawing/2014/main" xmlns="" id="{3AA4A10F-CE9C-4822-9D6E-2610A601ADAF}"/>
                </a:ext>
              </a:extLst>
            </p:cNvPr>
            <p:cNvSpPr>
              <a:spLocks noChangeArrowheads="1"/>
            </p:cNvSpPr>
            <p:nvPr/>
          </p:nvSpPr>
          <p:spPr bwMode="auto">
            <a:xfrm>
              <a:off x="2173" y="1119"/>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5" name="AutoShape 205">
              <a:extLst>
                <a:ext uri="{FF2B5EF4-FFF2-40B4-BE49-F238E27FC236}">
                  <a16:creationId xmlns:a16="http://schemas.microsoft.com/office/drawing/2014/main" xmlns="" id="{7D14000B-903B-4CF4-B106-A0798FA29428}"/>
                </a:ext>
              </a:extLst>
            </p:cNvPr>
            <p:cNvSpPr>
              <a:spLocks noChangeArrowheads="1"/>
            </p:cNvSpPr>
            <p:nvPr/>
          </p:nvSpPr>
          <p:spPr bwMode="auto">
            <a:xfrm>
              <a:off x="1405" y="1117"/>
              <a:ext cx="512" cy="393"/>
            </a:xfrm>
            <a:prstGeom prst="hexagon">
              <a:avLst>
                <a:gd name="adj" fmla="val 32570"/>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6" name="AutoShape 206">
              <a:extLst>
                <a:ext uri="{FF2B5EF4-FFF2-40B4-BE49-F238E27FC236}">
                  <a16:creationId xmlns:a16="http://schemas.microsoft.com/office/drawing/2014/main" xmlns="" id="{C8F633C8-102D-4A61-BC34-F532767425BC}"/>
                </a:ext>
              </a:extLst>
            </p:cNvPr>
            <p:cNvSpPr>
              <a:spLocks noChangeArrowheads="1"/>
            </p:cNvSpPr>
            <p:nvPr/>
          </p:nvSpPr>
          <p:spPr bwMode="auto">
            <a:xfrm>
              <a:off x="1031" y="1322"/>
              <a:ext cx="512" cy="394"/>
            </a:xfrm>
            <a:prstGeom prst="hexagon">
              <a:avLst>
                <a:gd name="adj" fmla="val 32487"/>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7" name="AutoShape 207">
              <a:extLst>
                <a:ext uri="{FF2B5EF4-FFF2-40B4-BE49-F238E27FC236}">
                  <a16:creationId xmlns:a16="http://schemas.microsoft.com/office/drawing/2014/main" xmlns="" id="{120DBA50-4EBA-4DE8-A7B7-9685C7E4B325}"/>
                </a:ext>
              </a:extLst>
            </p:cNvPr>
            <p:cNvSpPr>
              <a:spLocks noChangeArrowheads="1"/>
            </p:cNvSpPr>
            <p:nvPr/>
          </p:nvSpPr>
          <p:spPr bwMode="auto">
            <a:xfrm>
              <a:off x="660" y="1118"/>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48" name="AutoShape 208">
              <a:extLst>
                <a:ext uri="{FF2B5EF4-FFF2-40B4-BE49-F238E27FC236}">
                  <a16:creationId xmlns:a16="http://schemas.microsoft.com/office/drawing/2014/main" xmlns="" id="{84431417-AD66-42DF-94AA-C2BF3C31F706}"/>
                </a:ext>
              </a:extLst>
            </p:cNvPr>
            <p:cNvSpPr>
              <a:spLocks noChangeArrowheads="1"/>
            </p:cNvSpPr>
            <p:nvPr/>
          </p:nvSpPr>
          <p:spPr bwMode="auto">
            <a:xfrm>
              <a:off x="1788" y="1704"/>
              <a:ext cx="511" cy="391"/>
            </a:xfrm>
            <a:prstGeom prst="hexagon">
              <a:avLst>
                <a:gd name="adj" fmla="val 3267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3</a:t>
              </a:r>
            </a:p>
          </p:txBody>
        </p:sp>
        <p:sp>
          <p:nvSpPr>
            <p:cNvPr id="61649" name="AutoShape 209">
              <a:extLst>
                <a:ext uri="{FF2B5EF4-FFF2-40B4-BE49-F238E27FC236}">
                  <a16:creationId xmlns:a16="http://schemas.microsoft.com/office/drawing/2014/main" xmlns="" id="{FC63A0E7-A4C6-4ECD-862D-D87765E5999C}"/>
                </a:ext>
              </a:extLst>
            </p:cNvPr>
            <p:cNvSpPr>
              <a:spLocks noChangeArrowheads="1"/>
            </p:cNvSpPr>
            <p:nvPr/>
          </p:nvSpPr>
          <p:spPr bwMode="auto">
            <a:xfrm>
              <a:off x="2171" y="1508"/>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0" name="AutoShape 210">
              <a:extLst>
                <a:ext uri="{FF2B5EF4-FFF2-40B4-BE49-F238E27FC236}">
                  <a16:creationId xmlns:a16="http://schemas.microsoft.com/office/drawing/2014/main" xmlns="" id="{A9E9C714-E1B5-4EB4-BA68-457193A82A6B}"/>
                </a:ext>
              </a:extLst>
            </p:cNvPr>
            <p:cNvSpPr>
              <a:spLocks noChangeArrowheads="1"/>
            </p:cNvSpPr>
            <p:nvPr/>
          </p:nvSpPr>
          <p:spPr bwMode="auto">
            <a:xfrm>
              <a:off x="1411" y="1513"/>
              <a:ext cx="512" cy="393"/>
            </a:xfrm>
            <a:prstGeom prst="hexagon">
              <a:avLst>
                <a:gd name="adj" fmla="val 32570"/>
                <a:gd name="vf" fmla="val 115470"/>
              </a:avLst>
            </a:prstGeom>
            <a:solidFill>
              <a:srgbClr val="CCFFFF"/>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2</a:t>
              </a:r>
            </a:p>
          </p:txBody>
        </p:sp>
        <p:sp>
          <p:nvSpPr>
            <p:cNvPr id="61651" name="AutoShape 211">
              <a:extLst>
                <a:ext uri="{FF2B5EF4-FFF2-40B4-BE49-F238E27FC236}">
                  <a16:creationId xmlns:a16="http://schemas.microsoft.com/office/drawing/2014/main" xmlns="" id="{A9D63323-DD04-4E21-B261-D2766FAF4AC2}"/>
                </a:ext>
              </a:extLst>
            </p:cNvPr>
            <p:cNvSpPr>
              <a:spLocks noChangeArrowheads="1"/>
            </p:cNvSpPr>
            <p:nvPr/>
          </p:nvSpPr>
          <p:spPr bwMode="auto">
            <a:xfrm>
              <a:off x="1028" y="1711"/>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1</a:t>
              </a:r>
            </a:p>
          </p:txBody>
        </p:sp>
        <p:sp>
          <p:nvSpPr>
            <p:cNvPr id="61652" name="AutoShape 212">
              <a:extLst>
                <a:ext uri="{FF2B5EF4-FFF2-40B4-BE49-F238E27FC236}">
                  <a16:creationId xmlns:a16="http://schemas.microsoft.com/office/drawing/2014/main" xmlns="" id="{85490453-A2D2-432F-96DA-9B837DDBD18C}"/>
                </a:ext>
              </a:extLst>
            </p:cNvPr>
            <p:cNvSpPr>
              <a:spLocks noChangeArrowheads="1"/>
            </p:cNvSpPr>
            <p:nvPr/>
          </p:nvSpPr>
          <p:spPr bwMode="auto">
            <a:xfrm>
              <a:off x="656" y="1507"/>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3" name="AutoShape 213">
              <a:extLst>
                <a:ext uri="{FF2B5EF4-FFF2-40B4-BE49-F238E27FC236}">
                  <a16:creationId xmlns:a16="http://schemas.microsoft.com/office/drawing/2014/main" xmlns="" id="{596ED17B-97BE-434B-9BDA-E11ED581E76F}"/>
                </a:ext>
              </a:extLst>
            </p:cNvPr>
            <p:cNvSpPr>
              <a:spLocks noChangeArrowheads="1"/>
            </p:cNvSpPr>
            <p:nvPr/>
          </p:nvSpPr>
          <p:spPr bwMode="auto">
            <a:xfrm>
              <a:off x="1785" y="2092"/>
              <a:ext cx="511" cy="392"/>
            </a:xfrm>
            <a:prstGeom prst="hexagon">
              <a:avLst>
                <a:gd name="adj" fmla="val 32589"/>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4</a:t>
              </a:r>
            </a:p>
          </p:txBody>
        </p:sp>
        <p:sp>
          <p:nvSpPr>
            <p:cNvPr id="61654" name="AutoShape 214">
              <a:extLst>
                <a:ext uri="{FF2B5EF4-FFF2-40B4-BE49-F238E27FC236}">
                  <a16:creationId xmlns:a16="http://schemas.microsoft.com/office/drawing/2014/main" xmlns="" id="{9C537888-4A65-41D1-A652-BAD36697CCDB}"/>
                </a:ext>
              </a:extLst>
            </p:cNvPr>
            <p:cNvSpPr>
              <a:spLocks noChangeArrowheads="1"/>
            </p:cNvSpPr>
            <p:nvPr/>
          </p:nvSpPr>
          <p:spPr bwMode="auto">
            <a:xfrm>
              <a:off x="2167" y="1896"/>
              <a:ext cx="512" cy="393"/>
            </a:xfrm>
            <a:prstGeom prst="hexagon">
              <a:avLst>
                <a:gd name="adj" fmla="val 3257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5" name="AutoShape 215">
              <a:extLst>
                <a:ext uri="{FF2B5EF4-FFF2-40B4-BE49-F238E27FC236}">
                  <a16:creationId xmlns:a16="http://schemas.microsoft.com/office/drawing/2014/main" xmlns="" id="{EF65C78C-788F-4BF8-BF0A-A9D1A9A2FB74}"/>
                </a:ext>
              </a:extLst>
            </p:cNvPr>
            <p:cNvSpPr>
              <a:spLocks noChangeArrowheads="1"/>
            </p:cNvSpPr>
            <p:nvPr/>
          </p:nvSpPr>
          <p:spPr bwMode="auto">
            <a:xfrm>
              <a:off x="1406" y="1902"/>
              <a:ext cx="512" cy="391"/>
            </a:xfrm>
            <a:prstGeom prst="hexagon">
              <a:avLst>
                <a:gd name="adj" fmla="val 32737"/>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7</a:t>
              </a:r>
            </a:p>
          </p:txBody>
        </p:sp>
        <p:sp>
          <p:nvSpPr>
            <p:cNvPr id="61656" name="AutoShape 216">
              <a:extLst>
                <a:ext uri="{FF2B5EF4-FFF2-40B4-BE49-F238E27FC236}">
                  <a16:creationId xmlns:a16="http://schemas.microsoft.com/office/drawing/2014/main" xmlns="" id="{10AC4515-A9BA-4A48-BE09-B5B2A1E46521}"/>
                </a:ext>
              </a:extLst>
            </p:cNvPr>
            <p:cNvSpPr>
              <a:spLocks noChangeArrowheads="1"/>
            </p:cNvSpPr>
            <p:nvPr/>
          </p:nvSpPr>
          <p:spPr bwMode="auto">
            <a:xfrm>
              <a:off x="1023" y="2099"/>
              <a:ext cx="512" cy="392"/>
            </a:xfrm>
            <a:prstGeom prst="hexagon">
              <a:avLst>
                <a:gd name="adj" fmla="val 32653"/>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6</a:t>
              </a:r>
            </a:p>
          </p:txBody>
        </p:sp>
        <p:sp>
          <p:nvSpPr>
            <p:cNvPr id="61657" name="AutoShape 217">
              <a:extLst>
                <a:ext uri="{FF2B5EF4-FFF2-40B4-BE49-F238E27FC236}">
                  <a16:creationId xmlns:a16="http://schemas.microsoft.com/office/drawing/2014/main" xmlns="" id="{B696F376-AF2C-47DB-8033-D043E59CF417}"/>
                </a:ext>
              </a:extLst>
            </p:cNvPr>
            <p:cNvSpPr>
              <a:spLocks noChangeArrowheads="1"/>
            </p:cNvSpPr>
            <p:nvPr/>
          </p:nvSpPr>
          <p:spPr bwMode="auto">
            <a:xfrm>
              <a:off x="653" y="1894"/>
              <a:ext cx="513" cy="392"/>
            </a:xfrm>
            <a:prstGeom prst="hexagon">
              <a:avLst>
                <a:gd name="adj" fmla="val 3271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8" name="AutoShape 218">
              <a:extLst>
                <a:ext uri="{FF2B5EF4-FFF2-40B4-BE49-F238E27FC236}">
                  <a16:creationId xmlns:a16="http://schemas.microsoft.com/office/drawing/2014/main" xmlns="" id="{7518FCC1-521E-43D7-9629-78E661423D7D}"/>
                </a:ext>
              </a:extLst>
            </p:cNvPr>
            <p:cNvSpPr>
              <a:spLocks noChangeArrowheads="1"/>
            </p:cNvSpPr>
            <p:nvPr/>
          </p:nvSpPr>
          <p:spPr bwMode="auto">
            <a:xfrm>
              <a:off x="1779" y="2486"/>
              <a:ext cx="512" cy="394"/>
            </a:xfrm>
            <a:prstGeom prst="hexagon">
              <a:avLst>
                <a:gd name="adj" fmla="val 32487"/>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59" name="AutoShape 219">
              <a:extLst>
                <a:ext uri="{FF2B5EF4-FFF2-40B4-BE49-F238E27FC236}">
                  <a16:creationId xmlns:a16="http://schemas.microsoft.com/office/drawing/2014/main" xmlns="" id="{81FD7FC9-6CF1-4512-A7FF-0BB0683DBFB9}"/>
                </a:ext>
              </a:extLst>
            </p:cNvPr>
            <p:cNvSpPr>
              <a:spLocks noChangeArrowheads="1"/>
            </p:cNvSpPr>
            <p:nvPr/>
          </p:nvSpPr>
          <p:spPr bwMode="auto">
            <a:xfrm>
              <a:off x="1403" y="2291"/>
              <a:ext cx="512" cy="390"/>
            </a:xfrm>
            <a:prstGeom prst="hexagon">
              <a:avLst>
                <a:gd name="adj" fmla="val 32821"/>
                <a:gd name="vf" fmla="val 115470"/>
              </a:avLst>
            </a:prstGeom>
            <a:solidFill>
              <a:srgbClr val="CCFF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5</a:t>
              </a:r>
            </a:p>
          </p:txBody>
        </p:sp>
        <p:sp>
          <p:nvSpPr>
            <p:cNvPr id="61660" name="AutoShape 220">
              <a:extLst>
                <a:ext uri="{FF2B5EF4-FFF2-40B4-BE49-F238E27FC236}">
                  <a16:creationId xmlns:a16="http://schemas.microsoft.com/office/drawing/2014/main" xmlns="" id="{43A66052-896B-4A75-8445-CE1BA4286ED6}"/>
                </a:ext>
              </a:extLst>
            </p:cNvPr>
            <p:cNvSpPr>
              <a:spLocks noChangeArrowheads="1"/>
            </p:cNvSpPr>
            <p:nvPr/>
          </p:nvSpPr>
          <p:spPr bwMode="auto">
            <a:xfrm>
              <a:off x="1020" y="2484"/>
              <a:ext cx="514" cy="394"/>
            </a:xfrm>
            <a:prstGeom prst="hexagon">
              <a:avLst>
                <a:gd name="adj" fmla="val 3261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1" name="AutoShape 221">
              <a:extLst>
                <a:ext uri="{FF2B5EF4-FFF2-40B4-BE49-F238E27FC236}">
                  <a16:creationId xmlns:a16="http://schemas.microsoft.com/office/drawing/2014/main" xmlns="" id="{907CD0F1-5609-4080-A0B0-5624E2EEFD08}"/>
                </a:ext>
              </a:extLst>
            </p:cNvPr>
            <p:cNvSpPr>
              <a:spLocks noChangeArrowheads="1"/>
            </p:cNvSpPr>
            <p:nvPr/>
          </p:nvSpPr>
          <p:spPr bwMode="auto">
            <a:xfrm>
              <a:off x="649" y="2282"/>
              <a:ext cx="513" cy="393"/>
            </a:xfrm>
            <a:prstGeom prst="hexagon">
              <a:avLst>
                <a:gd name="adj" fmla="val 3263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39961" name="Line 222">
              <a:extLst>
                <a:ext uri="{FF2B5EF4-FFF2-40B4-BE49-F238E27FC236}">
                  <a16:creationId xmlns:a16="http://schemas.microsoft.com/office/drawing/2014/main" xmlns="" id="{E64E21AC-2C76-4385-9B09-371B9BB06DDE}"/>
                </a:ext>
              </a:extLst>
            </p:cNvPr>
            <p:cNvSpPr>
              <a:spLocks noChangeShapeType="1"/>
            </p:cNvSpPr>
            <p:nvPr/>
          </p:nvSpPr>
          <p:spPr bwMode="auto">
            <a:xfrm flipH="1" flipV="1">
              <a:off x="1514" y="2301"/>
              <a:ext cx="15" cy="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61663" name="AutoShape 223">
              <a:extLst>
                <a:ext uri="{FF2B5EF4-FFF2-40B4-BE49-F238E27FC236}">
                  <a16:creationId xmlns:a16="http://schemas.microsoft.com/office/drawing/2014/main" xmlns="" id="{C27C622F-92C7-49A2-9E41-43BC6B989A91}"/>
                </a:ext>
              </a:extLst>
            </p:cNvPr>
            <p:cNvSpPr>
              <a:spLocks noChangeArrowheads="1"/>
            </p:cNvSpPr>
            <p:nvPr/>
          </p:nvSpPr>
          <p:spPr bwMode="auto">
            <a:xfrm>
              <a:off x="2169" y="2683"/>
              <a:ext cx="511" cy="392"/>
            </a:xfrm>
            <a:prstGeom prst="hexagon">
              <a:avLst>
                <a:gd name="adj" fmla="val 3258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4" name="AutoShape 224">
              <a:extLst>
                <a:ext uri="{FF2B5EF4-FFF2-40B4-BE49-F238E27FC236}">
                  <a16:creationId xmlns:a16="http://schemas.microsoft.com/office/drawing/2014/main" xmlns="" id="{52B5A08C-A42A-4E21-B774-1368FA2A2762}"/>
                </a:ext>
              </a:extLst>
            </p:cNvPr>
            <p:cNvSpPr>
              <a:spLocks noChangeArrowheads="1"/>
            </p:cNvSpPr>
            <p:nvPr/>
          </p:nvSpPr>
          <p:spPr bwMode="auto">
            <a:xfrm>
              <a:off x="1412" y="2681"/>
              <a:ext cx="511" cy="393"/>
            </a:xfrm>
            <a:prstGeom prst="hexagon">
              <a:avLst>
                <a:gd name="adj" fmla="val 3250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5" name="AutoShape 225">
              <a:extLst>
                <a:ext uri="{FF2B5EF4-FFF2-40B4-BE49-F238E27FC236}">
                  <a16:creationId xmlns:a16="http://schemas.microsoft.com/office/drawing/2014/main" xmlns="" id="{723CD0E2-CEB8-4B4F-9E1F-BCA507CCC339}"/>
                </a:ext>
              </a:extLst>
            </p:cNvPr>
            <p:cNvSpPr>
              <a:spLocks noChangeArrowheads="1"/>
            </p:cNvSpPr>
            <p:nvPr/>
          </p:nvSpPr>
          <p:spPr bwMode="auto">
            <a:xfrm>
              <a:off x="641" y="2675"/>
              <a:ext cx="513" cy="390"/>
            </a:xfrm>
            <a:prstGeom prst="hexagon">
              <a:avLst>
                <a:gd name="adj" fmla="val 32885"/>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61666" name="AutoShape 226">
              <a:extLst>
                <a:ext uri="{FF2B5EF4-FFF2-40B4-BE49-F238E27FC236}">
                  <a16:creationId xmlns:a16="http://schemas.microsoft.com/office/drawing/2014/main" xmlns="" id="{ED1E9484-7C29-4ACD-B4DC-2B7511A3A07D}"/>
                </a:ext>
              </a:extLst>
            </p:cNvPr>
            <p:cNvSpPr>
              <a:spLocks noChangeArrowheads="1"/>
            </p:cNvSpPr>
            <p:nvPr/>
          </p:nvSpPr>
          <p:spPr bwMode="auto">
            <a:xfrm>
              <a:off x="2171" y="2284"/>
              <a:ext cx="512" cy="392"/>
            </a:xfrm>
            <a:prstGeom prst="hexagon">
              <a:avLst>
                <a:gd name="adj" fmla="val 3265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grpSp>
    </p:spTree>
    <p:extLst>
      <p:ext uri="{BB962C8B-B14F-4D97-AF65-F5344CB8AC3E}">
        <p14:creationId xmlns:p14="http://schemas.microsoft.com/office/powerpoint/2010/main" val="185467585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a:extLst>
              <a:ext uri="{FF2B5EF4-FFF2-40B4-BE49-F238E27FC236}">
                <a16:creationId xmlns:a16="http://schemas.microsoft.com/office/drawing/2014/main" xmlns="" id="{34786F9C-9454-4804-9500-066223FC08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31E9BFF-BF44-46BE-8442-DD25FA61A41E}" type="slidenum">
              <a:rPr lang="en-US" altLang="en-US" sz="1400">
                <a:latin typeface="Gill Sans MT" panose="020B0502020104020203" pitchFamily="34" charset="0"/>
              </a:rPr>
              <a:pPr>
                <a:spcBef>
                  <a:spcPct val="0"/>
                </a:spcBef>
                <a:buFontTx/>
                <a:buNone/>
              </a:pPr>
              <a:t>101</a:t>
            </a:fld>
            <a:endParaRPr lang="en-US" altLang="en-US" sz="1400">
              <a:latin typeface="Gill Sans MT" panose="020B0502020104020203" pitchFamily="34" charset="0"/>
            </a:endParaRPr>
          </a:p>
        </p:txBody>
      </p:sp>
      <p:sp>
        <p:nvSpPr>
          <p:cNvPr id="40963" name="Rectangle 2">
            <a:extLst>
              <a:ext uri="{FF2B5EF4-FFF2-40B4-BE49-F238E27FC236}">
                <a16:creationId xmlns:a16="http://schemas.microsoft.com/office/drawing/2014/main" xmlns="" id="{FB7D19AB-A6C6-42AD-A65F-C8FD1DCE1F51}"/>
              </a:ext>
            </a:extLst>
          </p:cNvPr>
          <p:cNvSpPr>
            <a:spLocks noGrp="1" noChangeArrowheads="1"/>
          </p:cNvSpPr>
          <p:nvPr>
            <p:ph type="title"/>
          </p:nvPr>
        </p:nvSpPr>
        <p:spPr>
          <a:xfrm>
            <a:off x="3998914" y="434975"/>
            <a:ext cx="4038599" cy="609600"/>
          </a:xfrm>
          <a:solidFill>
            <a:srgbClr val="33CCCC"/>
          </a:solidFill>
        </p:spPr>
        <p:txBody>
          <a:bodyPr/>
          <a:lstStyle/>
          <a:p>
            <a:pPr eaLnBrk="1" hangingPunct="1"/>
            <a:r>
              <a:rPr lang="en-US" altLang="en-US" sz="3600" b="1" dirty="0">
                <a:latin typeface="Gill Sans MT" panose="020B0502020104020203" pitchFamily="34" charset="0"/>
              </a:rPr>
              <a:t>Cell Splitting</a:t>
            </a:r>
          </a:p>
        </p:txBody>
      </p:sp>
      <p:grpSp>
        <p:nvGrpSpPr>
          <p:cNvPr id="40964" name="Group 3">
            <a:extLst>
              <a:ext uri="{FF2B5EF4-FFF2-40B4-BE49-F238E27FC236}">
                <a16:creationId xmlns:a16="http://schemas.microsoft.com/office/drawing/2014/main" xmlns="" id="{5EEA6A7B-D032-42E8-8F90-4D9544FF28F8}"/>
              </a:ext>
            </a:extLst>
          </p:cNvPr>
          <p:cNvGrpSpPr>
            <a:grpSpLocks/>
          </p:cNvGrpSpPr>
          <p:nvPr/>
        </p:nvGrpSpPr>
        <p:grpSpPr bwMode="auto">
          <a:xfrm>
            <a:off x="1828800" y="1371600"/>
            <a:ext cx="7620000" cy="4648200"/>
            <a:chOff x="192" y="864"/>
            <a:chExt cx="4800" cy="2928"/>
          </a:xfrm>
        </p:grpSpPr>
        <p:grpSp>
          <p:nvGrpSpPr>
            <p:cNvPr id="40966" name="Group 4">
              <a:extLst>
                <a:ext uri="{FF2B5EF4-FFF2-40B4-BE49-F238E27FC236}">
                  <a16:creationId xmlns:a16="http://schemas.microsoft.com/office/drawing/2014/main" xmlns="" id="{6B76E70A-F89A-4F0D-BF72-F4C676066BC4}"/>
                </a:ext>
              </a:extLst>
            </p:cNvPr>
            <p:cNvGrpSpPr>
              <a:grpSpLocks/>
            </p:cNvGrpSpPr>
            <p:nvPr/>
          </p:nvGrpSpPr>
          <p:grpSpPr bwMode="auto">
            <a:xfrm>
              <a:off x="192" y="864"/>
              <a:ext cx="3168" cy="2928"/>
              <a:chOff x="192" y="864"/>
              <a:chExt cx="3168" cy="2928"/>
            </a:xfrm>
          </p:grpSpPr>
          <p:sp>
            <p:nvSpPr>
              <p:cNvPr id="41018" name="Line 5">
                <a:extLst>
                  <a:ext uri="{FF2B5EF4-FFF2-40B4-BE49-F238E27FC236}">
                    <a16:creationId xmlns:a16="http://schemas.microsoft.com/office/drawing/2014/main" xmlns="" id="{E06F9C7C-8542-4F6F-A560-B1F205949690}"/>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9" name="Line 6">
                <a:extLst>
                  <a:ext uri="{FF2B5EF4-FFF2-40B4-BE49-F238E27FC236}">
                    <a16:creationId xmlns:a16="http://schemas.microsoft.com/office/drawing/2014/main" xmlns="" id="{63562593-6B3F-4164-8DE2-201D101E6421}"/>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0" name="Line 7">
                <a:extLst>
                  <a:ext uri="{FF2B5EF4-FFF2-40B4-BE49-F238E27FC236}">
                    <a16:creationId xmlns:a16="http://schemas.microsoft.com/office/drawing/2014/main" xmlns="" id="{C051C8B9-034A-4C84-B22C-2986FAB0D07F}"/>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1" name="Line 8">
                <a:extLst>
                  <a:ext uri="{FF2B5EF4-FFF2-40B4-BE49-F238E27FC236}">
                    <a16:creationId xmlns:a16="http://schemas.microsoft.com/office/drawing/2014/main" xmlns="" id="{5CB64AF2-BCFB-4889-B909-4E126DA2B776}"/>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2" name="Line 9">
                <a:extLst>
                  <a:ext uri="{FF2B5EF4-FFF2-40B4-BE49-F238E27FC236}">
                    <a16:creationId xmlns:a16="http://schemas.microsoft.com/office/drawing/2014/main" xmlns="" id="{CB80D8ED-9389-4CE5-A6A6-8BE51015CA1A}"/>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3" name="Line 10">
                <a:extLst>
                  <a:ext uri="{FF2B5EF4-FFF2-40B4-BE49-F238E27FC236}">
                    <a16:creationId xmlns:a16="http://schemas.microsoft.com/office/drawing/2014/main" xmlns="" id="{D20E535A-FA48-478D-ACA1-627D8CDD24DB}"/>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4" name="Line 11">
                <a:extLst>
                  <a:ext uri="{FF2B5EF4-FFF2-40B4-BE49-F238E27FC236}">
                    <a16:creationId xmlns:a16="http://schemas.microsoft.com/office/drawing/2014/main" xmlns="" id="{EFDC34D5-9EDD-4439-9DBD-FB5C21780106}"/>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5" name="Line 12">
                <a:extLst>
                  <a:ext uri="{FF2B5EF4-FFF2-40B4-BE49-F238E27FC236}">
                    <a16:creationId xmlns:a16="http://schemas.microsoft.com/office/drawing/2014/main" xmlns="" id="{DB277A7F-61B4-4001-85E6-7E542B14F19B}"/>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6" name="Line 13">
                <a:extLst>
                  <a:ext uri="{FF2B5EF4-FFF2-40B4-BE49-F238E27FC236}">
                    <a16:creationId xmlns:a16="http://schemas.microsoft.com/office/drawing/2014/main" xmlns="" id="{B438C04E-1781-49AB-95DA-CA11F88220C8}"/>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7" name="Line 14">
                <a:extLst>
                  <a:ext uri="{FF2B5EF4-FFF2-40B4-BE49-F238E27FC236}">
                    <a16:creationId xmlns:a16="http://schemas.microsoft.com/office/drawing/2014/main" xmlns="" id="{F0DD66C6-F972-43AB-9BDA-9AB98093BB8E}"/>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8" name="Line 15">
                <a:extLst>
                  <a:ext uri="{FF2B5EF4-FFF2-40B4-BE49-F238E27FC236}">
                    <a16:creationId xmlns:a16="http://schemas.microsoft.com/office/drawing/2014/main" xmlns="" id="{DCD18C65-D2D7-4D24-8152-42094659E0E1}"/>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29" name="Line 16">
                <a:extLst>
                  <a:ext uri="{FF2B5EF4-FFF2-40B4-BE49-F238E27FC236}">
                    <a16:creationId xmlns:a16="http://schemas.microsoft.com/office/drawing/2014/main" xmlns="" id="{9BAFD756-E137-47F3-A990-B1C296A783CC}"/>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0" name="Line 17">
                <a:extLst>
                  <a:ext uri="{FF2B5EF4-FFF2-40B4-BE49-F238E27FC236}">
                    <a16:creationId xmlns:a16="http://schemas.microsoft.com/office/drawing/2014/main" xmlns="" id="{C339F564-6AF2-467D-9BDF-FA832ABAAB33}"/>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1" name="Line 18">
                <a:extLst>
                  <a:ext uri="{FF2B5EF4-FFF2-40B4-BE49-F238E27FC236}">
                    <a16:creationId xmlns:a16="http://schemas.microsoft.com/office/drawing/2014/main" xmlns="" id="{057156F1-BF9A-4164-940B-6B3A845DA081}"/>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2" name="Line 19">
                <a:extLst>
                  <a:ext uri="{FF2B5EF4-FFF2-40B4-BE49-F238E27FC236}">
                    <a16:creationId xmlns:a16="http://schemas.microsoft.com/office/drawing/2014/main" xmlns="" id="{0017AA2A-49A3-4EAA-9218-E2A493F1A675}"/>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3" name="Line 20">
                <a:extLst>
                  <a:ext uri="{FF2B5EF4-FFF2-40B4-BE49-F238E27FC236}">
                    <a16:creationId xmlns:a16="http://schemas.microsoft.com/office/drawing/2014/main" xmlns="" id="{70D1D8CF-81CB-4F58-900C-6B93C84C7D5C}"/>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4" name="Line 21">
                <a:extLst>
                  <a:ext uri="{FF2B5EF4-FFF2-40B4-BE49-F238E27FC236}">
                    <a16:creationId xmlns:a16="http://schemas.microsoft.com/office/drawing/2014/main" xmlns="" id="{CC0730C8-3F79-4C6D-A58E-26799A26D1C7}"/>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5" name="Line 22">
                <a:extLst>
                  <a:ext uri="{FF2B5EF4-FFF2-40B4-BE49-F238E27FC236}">
                    <a16:creationId xmlns:a16="http://schemas.microsoft.com/office/drawing/2014/main" xmlns="" id="{8AEC6BA1-B6AA-40B3-8A67-1C2FE349C1C4}"/>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6" name="Line 23">
                <a:extLst>
                  <a:ext uri="{FF2B5EF4-FFF2-40B4-BE49-F238E27FC236}">
                    <a16:creationId xmlns:a16="http://schemas.microsoft.com/office/drawing/2014/main" xmlns="" id="{23C57ECD-6414-4826-9D68-1A04496C856A}"/>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7" name="Line 24">
                <a:extLst>
                  <a:ext uri="{FF2B5EF4-FFF2-40B4-BE49-F238E27FC236}">
                    <a16:creationId xmlns:a16="http://schemas.microsoft.com/office/drawing/2014/main" xmlns="" id="{9591FC48-F3A5-4BC7-AB93-065C782933DF}"/>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8" name="Line 25">
                <a:extLst>
                  <a:ext uri="{FF2B5EF4-FFF2-40B4-BE49-F238E27FC236}">
                    <a16:creationId xmlns:a16="http://schemas.microsoft.com/office/drawing/2014/main" xmlns="" id="{352FB6DD-6B44-486B-8032-BB0C77253725}"/>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39" name="Line 26">
                <a:extLst>
                  <a:ext uri="{FF2B5EF4-FFF2-40B4-BE49-F238E27FC236}">
                    <a16:creationId xmlns:a16="http://schemas.microsoft.com/office/drawing/2014/main" xmlns="" id="{B9F05256-B1DB-4768-ACF7-2791E781CABD}"/>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0" name="Line 27">
                <a:extLst>
                  <a:ext uri="{FF2B5EF4-FFF2-40B4-BE49-F238E27FC236}">
                    <a16:creationId xmlns:a16="http://schemas.microsoft.com/office/drawing/2014/main" xmlns="" id="{AEFABEB8-8B97-46D5-BFFE-AC52AB23867D}"/>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1" name="Line 28">
                <a:extLst>
                  <a:ext uri="{FF2B5EF4-FFF2-40B4-BE49-F238E27FC236}">
                    <a16:creationId xmlns:a16="http://schemas.microsoft.com/office/drawing/2014/main" xmlns="" id="{E2E525A4-17AD-48E3-B189-F4D9D288D383}"/>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2" name="Line 29">
                <a:extLst>
                  <a:ext uri="{FF2B5EF4-FFF2-40B4-BE49-F238E27FC236}">
                    <a16:creationId xmlns:a16="http://schemas.microsoft.com/office/drawing/2014/main" xmlns="" id="{970CE225-6B5C-4A7D-9653-8AB59E028B5D}"/>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3" name="Line 30">
                <a:extLst>
                  <a:ext uri="{FF2B5EF4-FFF2-40B4-BE49-F238E27FC236}">
                    <a16:creationId xmlns:a16="http://schemas.microsoft.com/office/drawing/2014/main" xmlns="" id="{E993F013-18C6-4380-82CE-6405584ADFB5}"/>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4" name="Line 31">
                <a:extLst>
                  <a:ext uri="{FF2B5EF4-FFF2-40B4-BE49-F238E27FC236}">
                    <a16:creationId xmlns:a16="http://schemas.microsoft.com/office/drawing/2014/main" xmlns="" id="{1F342B7B-182B-4E64-97AC-08BA2F90B5E2}"/>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5" name="Line 32">
                <a:extLst>
                  <a:ext uri="{FF2B5EF4-FFF2-40B4-BE49-F238E27FC236}">
                    <a16:creationId xmlns:a16="http://schemas.microsoft.com/office/drawing/2014/main" xmlns="" id="{7C94F453-2D10-4790-87C0-3E48D1355905}"/>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6" name="Line 33">
                <a:extLst>
                  <a:ext uri="{FF2B5EF4-FFF2-40B4-BE49-F238E27FC236}">
                    <a16:creationId xmlns:a16="http://schemas.microsoft.com/office/drawing/2014/main" xmlns="" id="{23775D26-63C6-4169-B171-BB8D1CA862A2}"/>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7" name="Line 34">
                <a:extLst>
                  <a:ext uri="{FF2B5EF4-FFF2-40B4-BE49-F238E27FC236}">
                    <a16:creationId xmlns:a16="http://schemas.microsoft.com/office/drawing/2014/main" xmlns="" id="{546EC98F-1C83-4454-AF75-89DA65D99476}"/>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8" name="Line 35">
                <a:extLst>
                  <a:ext uri="{FF2B5EF4-FFF2-40B4-BE49-F238E27FC236}">
                    <a16:creationId xmlns:a16="http://schemas.microsoft.com/office/drawing/2014/main" xmlns="" id="{479EC9A1-8A2B-4EC8-BA3D-589A54713DC8}"/>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49" name="Line 36">
                <a:extLst>
                  <a:ext uri="{FF2B5EF4-FFF2-40B4-BE49-F238E27FC236}">
                    <a16:creationId xmlns:a16="http://schemas.microsoft.com/office/drawing/2014/main" xmlns="" id="{0457F78F-9A20-438B-845B-1531EB08E46C}"/>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0" name="Line 37">
                <a:extLst>
                  <a:ext uri="{FF2B5EF4-FFF2-40B4-BE49-F238E27FC236}">
                    <a16:creationId xmlns:a16="http://schemas.microsoft.com/office/drawing/2014/main" xmlns="" id="{DBA8BB8D-A51B-4A16-B06E-C6E81305A1B2}"/>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1" name="Line 38">
                <a:extLst>
                  <a:ext uri="{FF2B5EF4-FFF2-40B4-BE49-F238E27FC236}">
                    <a16:creationId xmlns:a16="http://schemas.microsoft.com/office/drawing/2014/main" xmlns="" id="{DD3255B3-4824-4B40-82A7-15E0F59CB4D7}"/>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2" name="Line 39">
                <a:extLst>
                  <a:ext uri="{FF2B5EF4-FFF2-40B4-BE49-F238E27FC236}">
                    <a16:creationId xmlns:a16="http://schemas.microsoft.com/office/drawing/2014/main" xmlns="" id="{055556C0-8C9E-4D34-A085-507D22F375E5}"/>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53" name="Line 40">
                <a:extLst>
                  <a:ext uri="{FF2B5EF4-FFF2-40B4-BE49-F238E27FC236}">
                    <a16:creationId xmlns:a16="http://schemas.microsoft.com/office/drawing/2014/main" xmlns="" id="{A3637240-9F25-4048-99B2-32B255517BBD}"/>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grpSp>
          <p:nvGrpSpPr>
            <p:cNvPr id="40967" name="Group 41">
              <a:extLst>
                <a:ext uri="{FF2B5EF4-FFF2-40B4-BE49-F238E27FC236}">
                  <a16:creationId xmlns:a16="http://schemas.microsoft.com/office/drawing/2014/main" xmlns="" id="{2CC832B7-437E-458F-B870-FA39F09ACEC9}"/>
                </a:ext>
              </a:extLst>
            </p:cNvPr>
            <p:cNvGrpSpPr>
              <a:grpSpLocks/>
            </p:cNvGrpSpPr>
            <p:nvPr/>
          </p:nvGrpSpPr>
          <p:grpSpPr bwMode="auto">
            <a:xfrm>
              <a:off x="1488" y="1920"/>
              <a:ext cx="1632" cy="1440"/>
              <a:chOff x="192" y="864"/>
              <a:chExt cx="3168" cy="2928"/>
            </a:xfrm>
          </p:grpSpPr>
          <p:sp>
            <p:nvSpPr>
              <p:cNvPr id="40982" name="Line 42">
                <a:extLst>
                  <a:ext uri="{FF2B5EF4-FFF2-40B4-BE49-F238E27FC236}">
                    <a16:creationId xmlns:a16="http://schemas.microsoft.com/office/drawing/2014/main" xmlns="" id="{8F1F1E6B-9D87-4BB6-8629-FA8B9805C2D4}"/>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3" name="Line 43">
                <a:extLst>
                  <a:ext uri="{FF2B5EF4-FFF2-40B4-BE49-F238E27FC236}">
                    <a16:creationId xmlns:a16="http://schemas.microsoft.com/office/drawing/2014/main" xmlns="" id="{04BC7327-DEFB-4E18-ABFB-CF39F600442C}"/>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4" name="Line 44">
                <a:extLst>
                  <a:ext uri="{FF2B5EF4-FFF2-40B4-BE49-F238E27FC236}">
                    <a16:creationId xmlns:a16="http://schemas.microsoft.com/office/drawing/2014/main" xmlns="" id="{4843C9B2-26DE-45C8-817C-05BEDE42A73C}"/>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5" name="Line 45">
                <a:extLst>
                  <a:ext uri="{FF2B5EF4-FFF2-40B4-BE49-F238E27FC236}">
                    <a16:creationId xmlns:a16="http://schemas.microsoft.com/office/drawing/2014/main" xmlns="" id="{D8856E5E-56CA-412B-80F5-E8565AB3F0D5}"/>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6" name="Line 46">
                <a:extLst>
                  <a:ext uri="{FF2B5EF4-FFF2-40B4-BE49-F238E27FC236}">
                    <a16:creationId xmlns:a16="http://schemas.microsoft.com/office/drawing/2014/main" xmlns="" id="{C7975B3A-467D-49CC-BE4D-E1D2D17DEE65}"/>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7" name="Line 47">
                <a:extLst>
                  <a:ext uri="{FF2B5EF4-FFF2-40B4-BE49-F238E27FC236}">
                    <a16:creationId xmlns:a16="http://schemas.microsoft.com/office/drawing/2014/main" xmlns="" id="{6841A67C-5B7B-450E-884F-2842F3BA9289}"/>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8" name="Line 48">
                <a:extLst>
                  <a:ext uri="{FF2B5EF4-FFF2-40B4-BE49-F238E27FC236}">
                    <a16:creationId xmlns:a16="http://schemas.microsoft.com/office/drawing/2014/main" xmlns="" id="{EFE97AD7-1AC9-4457-AAF7-A0BC282C1195}"/>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9" name="Line 49">
                <a:extLst>
                  <a:ext uri="{FF2B5EF4-FFF2-40B4-BE49-F238E27FC236}">
                    <a16:creationId xmlns:a16="http://schemas.microsoft.com/office/drawing/2014/main" xmlns="" id="{4123D68C-97B0-4D7D-9CBB-1A0FF1FAA2C4}"/>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0" name="Line 50">
                <a:extLst>
                  <a:ext uri="{FF2B5EF4-FFF2-40B4-BE49-F238E27FC236}">
                    <a16:creationId xmlns:a16="http://schemas.microsoft.com/office/drawing/2014/main" xmlns="" id="{9E9678DE-01E8-4927-B564-4D75F8FAAB3D}"/>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1" name="Line 51">
                <a:extLst>
                  <a:ext uri="{FF2B5EF4-FFF2-40B4-BE49-F238E27FC236}">
                    <a16:creationId xmlns:a16="http://schemas.microsoft.com/office/drawing/2014/main" xmlns="" id="{5914A4EB-9F2B-40B8-B622-157679532024}"/>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2" name="Line 52">
                <a:extLst>
                  <a:ext uri="{FF2B5EF4-FFF2-40B4-BE49-F238E27FC236}">
                    <a16:creationId xmlns:a16="http://schemas.microsoft.com/office/drawing/2014/main" xmlns="" id="{3F1A950B-201F-43BC-AAEA-5063A4B1C986}"/>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3" name="Line 53">
                <a:extLst>
                  <a:ext uri="{FF2B5EF4-FFF2-40B4-BE49-F238E27FC236}">
                    <a16:creationId xmlns:a16="http://schemas.microsoft.com/office/drawing/2014/main" xmlns="" id="{9976E914-72FD-4DD4-832F-F89755D020D8}"/>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4" name="Line 54">
                <a:extLst>
                  <a:ext uri="{FF2B5EF4-FFF2-40B4-BE49-F238E27FC236}">
                    <a16:creationId xmlns:a16="http://schemas.microsoft.com/office/drawing/2014/main" xmlns="" id="{B974A1EC-805D-4CAD-9669-8FE36BA2B40B}"/>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5" name="Line 55">
                <a:extLst>
                  <a:ext uri="{FF2B5EF4-FFF2-40B4-BE49-F238E27FC236}">
                    <a16:creationId xmlns:a16="http://schemas.microsoft.com/office/drawing/2014/main" xmlns="" id="{0C93043D-90FF-4FDD-8C64-F736B4013C42}"/>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6" name="Line 56">
                <a:extLst>
                  <a:ext uri="{FF2B5EF4-FFF2-40B4-BE49-F238E27FC236}">
                    <a16:creationId xmlns:a16="http://schemas.microsoft.com/office/drawing/2014/main" xmlns="" id="{4F1D1709-0C60-4335-B984-7D5C24BA2851}"/>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7" name="Line 57">
                <a:extLst>
                  <a:ext uri="{FF2B5EF4-FFF2-40B4-BE49-F238E27FC236}">
                    <a16:creationId xmlns:a16="http://schemas.microsoft.com/office/drawing/2014/main" xmlns="" id="{8875FD4B-EA3D-40EB-B68B-C96860743398}"/>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8" name="Line 58">
                <a:extLst>
                  <a:ext uri="{FF2B5EF4-FFF2-40B4-BE49-F238E27FC236}">
                    <a16:creationId xmlns:a16="http://schemas.microsoft.com/office/drawing/2014/main" xmlns="" id="{74048284-EB19-44E0-954E-8458A2183B6D}"/>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99" name="Line 59">
                <a:extLst>
                  <a:ext uri="{FF2B5EF4-FFF2-40B4-BE49-F238E27FC236}">
                    <a16:creationId xmlns:a16="http://schemas.microsoft.com/office/drawing/2014/main" xmlns="" id="{593BA55A-FC06-44D4-B2F4-6F76E79BF267}"/>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0" name="Line 60">
                <a:extLst>
                  <a:ext uri="{FF2B5EF4-FFF2-40B4-BE49-F238E27FC236}">
                    <a16:creationId xmlns:a16="http://schemas.microsoft.com/office/drawing/2014/main" xmlns="" id="{81DEE57F-CF7B-4C09-8067-268AD08658D8}"/>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1" name="Line 61">
                <a:extLst>
                  <a:ext uri="{FF2B5EF4-FFF2-40B4-BE49-F238E27FC236}">
                    <a16:creationId xmlns:a16="http://schemas.microsoft.com/office/drawing/2014/main" xmlns="" id="{6E682CB3-E9A3-46BC-A5C6-8503C765966A}"/>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2" name="Line 62">
                <a:extLst>
                  <a:ext uri="{FF2B5EF4-FFF2-40B4-BE49-F238E27FC236}">
                    <a16:creationId xmlns:a16="http://schemas.microsoft.com/office/drawing/2014/main" xmlns="" id="{C317E81E-B76B-4782-B1AD-3BD2EE33B67C}"/>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3" name="Line 63">
                <a:extLst>
                  <a:ext uri="{FF2B5EF4-FFF2-40B4-BE49-F238E27FC236}">
                    <a16:creationId xmlns:a16="http://schemas.microsoft.com/office/drawing/2014/main" xmlns="" id="{F5BF97A8-CC66-4E30-ACB0-2D773023495D}"/>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4" name="Line 64">
                <a:extLst>
                  <a:ext uri="{FF2B5EF4-FFF2-40B4-BE49-F238E27FC236}">
                    <a16:creationId xmlns:a16="http://schemas.microsoft.com/office/drawing/2014/main" xmlns="" id="{CF6AB238-FD16-4724-9584-B5F10F81B2A2}"/>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5" name="Line 65">
                <a:extLst>
                  <a:ext uri="{FF2B5EF4-FFF2-40B4-BE49-F238E27FC236}">
                    <a16:creationId xmlns:a16="http://schemas.microsoft.com/office/drawing/2014/main" xmlns="" id="{DDFC141A-AEA3-4661-B435-DAF1346E5BD7}"/>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6" name="Line 66">
                <a:extLst>
                  <a:ext uri="{FF2B5EF4-FFF2-40B4-BE49-F238E27FC236}">
                    <a16:creationId xmlns:a16="http://schemas.microsoft.com/office/drawing/2014/main" xmlns="" id="{CBF4E8ED-D222-42FD-AF23-52AE319A31E2}"/>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7" name="Line 67">
                <a:extLst>
                  <a:ext uri="{FF2B5EF4-FFF2-40B4-BE49-F238E27FC236}">
                    <a16:creationId xmlns:a16="http://schemas.microsoft.com/office/drawing/2014/main" xmlns="" id="{EB8BE767-83B9-4A9B-865D-90C87F57497A}"/>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8" name="Line 68">
                <a:extLst>
                  <a:ext uri="{FF2B5EF4-FFF2-40B4-BE49-F238E27FC236}">
                    <a16:creationId xmlns:a16="http://schemas.microsoft.com/office/drawing/2014/main" xmlns="" id="{61C105E0-36D7-4BBE-B879-9A69CD602920}"/>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09" name="Line 69">
                <a:extLst>
                  <a:ext uri="{FF2B5EF4-FFF2-40B4-BE49-F238E27FC236}">
                    <a16:creationId xmlns:a16="http://schemas.microsoft.com/office/drawing/2014/main" xmlns="" id="{57CCDA84-E400-428F-BB6E-45D58861844F}"/>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0" name="Line 70">
                <a:extLst>
                  <a:ext uri="{FF2B5EF4-FFF2-40B4-BE49-F238E27FC236}">
                    <a16:creationId xmlns:a16="http://schemas.microsoft.com/office/drawing/2014/main" xmlns="" id="{D722AC97-C565-4EE2-B740-EE46FCAB1556}"/>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1" name="Line 71">
                <a:extLst>
                  <a:ext uri="{FF2B5EF4-FFF2-40B4-BE49-F238E27FC236}">
                    <a16:creationId xmlns:a16="http://schemas.microsoft.com/office/drawing/2014/main" xmlns="" id="{9A8D81A6-FC50-4941-B231-BED444F65646}"/>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2" name="Line 72">
                <a:extLst>
                  <a:ext uri="{FF2B5EF4-FFF2-40B4-BE49-F238E27FC236}">
                    <a16:creationId xmlns:a16="http://schemas.microsoft.com/office/drawing/2014/main" xmlns="" id="{480D39EB-67B1-4929-B9CC-A1A33DA63D3C}"/>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3" name="Line 73">
                <a:extLst>
                  <a:ext uri="{FF2B5EF4-FFF2-40B4-BE49-F238E27FC236}">
                    <a16:creationId xmlns:a16="http://schemas.microsoft.com/office/drawing/2014/main" xmlns="" id="{D3F264A3-79DC-4EAB-97BA-72E0E5B13D6F}"/>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4" name="Line 74">
                <a:extLst>
                  <a:ext uri="{FF2B5EF4-FFF2-40B4-BE49-F238E27FC236}">
                    <a16:creationId xmlns:a16="http://schemas.microsoft.com/office/drawing/2014/main" xmlns="" id="{37CF1FF1-94ED-46BA-A0FD-A359BD7FDBAF}"/>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5" name="Line 75">
                <a:extLst>
                  <a:ext uri="{FF2B5EF4-FFF2-40B4-BE49-F238E27FC236}">
                    <a16:creationId xmlns:a16="http://schemas.microsoft.com/office/drawing/2014/main" xmlns="" id="{D666A9B3-F075-46F5-AB66-C90C9C939FF5}"/>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6" name="Line 76">
                <a:extLst>
                  <a:ext uri="{FF2B5EF4-FFF2-40B4-BE49-F238E27FC236}">
                    <a16:creationId xmlns:a16="http://schemas.microsoft.com/office/drawing/2014/main" xmlns="" id="{E615C0E2-932F-4A0E-8E47-6CFA114753AF}"/>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1017" name="Line 77">
                <a:extLst>
                  <a:ext uri="{FF2B5EF4-FFF2-40B4-BE49-F238E27FC236}">
                    <a16:creationId xmlns:a16="http://schemas.microsoft.com/office/drawing/2014/main" xmlns="" id="{0C48112C-FABC-4F96-8AC7-1CAE2C74CF92}"/>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sp>
          <p:nvSpPr>
            <p:cNvPr id="40968" name="AutoShape 78">
              <a:extLst>
                <a:ext uri="{FF2B5EF4-FFF2-40B4-BE49-F238E27FC236}">
                  <a16:creationId xmlns:a16="http://schemas.microsoft.com/office/drawing/2014/main" xmlns="" id="{357806DB-9B62-44FC-A124-51F7538D4773}"/>
                </a:ext>
              </a:extLst>
            </p:cNvPr>
            <p:cNvSpPr>
              <a:spLocks noChangeArrowheads="1"/>
            </p:cNvSpPr>
            <p:nvPr/>
          </p:nvSpPr>
          <p:spPr bwMode="auto">
            <a:xfrm rot="-5400000">
              <a:off x="2185" y="2471"/>
              <a:ext cx="333" cy="288"/>
            </a:xfrm>
            <a:prstGeom prst="hexagon">
              <a:avLst>
                <a:gd name="adj" fmla="val 28906"/>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69" name="AutoShape 79">
              <a:extLst>
                <a:ext uri="{FF2B5EF4-FFF2-40B4-BE49-F238E27FC236}">
                  <a16:creationId xmlns:a16="http://schemas.microsoft.com/office/drawing/2014/main" xmlns="" id="{B5300BF3-1551-4D30-AA3C-972910BB2512}"/>
                </a:ext>
              </a:extLst>
            </p:cNvPr>
            <p:cNvSpPr>
              <a:spLocks noChangeArrowheads="1"/>
            </p:cNvSpPr>
            <p:nvPr/>
          </p:nvSpPr>
          <p:spPr bwMode="auto">
            <a:xfrm rot="-5400000">
              <a:off x="2400" y="2493"/>
              <a:ext cx="333" cy="243"/>
            </a:xfrm>
            <a:prstGeom prst="hexagon">
              <a:avLst>
                <a:gd name="adj" fmla="val 34259"/>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0" name="AutoShape 80">
              <a:extLst>
                <a:ext uri="{FF2B5EF4-FFF2-40B4-BE49-F238E27FC236}">
                  <a16:creationId xmlns:a16="http://schemas.microsoft.com/office/drawing/2014/main" xmlns="" id="{6E158BBD-7906-4FF3-AD54-A3938EE5C481}"/>
                </a:ext>
              </a:extLst>
            </p:cNvPr>
            <p:cNvSpPr>
              <a:spLocks noChangeArrowheads="1"/>
            </p:cNvSpPr>
            <p:nvPr/>
          </p:nvSpPr>
          <p:spPr bwMode="auto">
            <a:xfrm rot="-5400000">
              <a:off x="2303" y="2734"/>
              <a:ext cx="336" cy="243"/>
            </a:xfrm>
            <a:prstGeom prst="hexagon">
              <a:avLst>
                <a:gd name="adj" fmla="val 34568"/>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1" name="AutoShape 81">
              <a:extLst>
                <a:ext uri="{FF2B5EF4-FFF2-40B4-BE49-F238E27FC236}">
                  <a16:creationId xmlns:a16="http://schemas.microsoft.com/office/drawing/2014/main" xmlns="" id="{CFF928D2-765C-4B3A-82E4-2F83F05F8FD2}"/>
                </a:ext>
              </a:extLst>
            </p:cNvPr>
            <p:cNvSpPr>
              <a:spLocks noChangeArrowheads="1"/>
            </p:cNvSpPr>
            <p:nvPr/>
          </p:nvSpPr>
          <p:spPr bwMode="auto">
            <a:xfrm rot="-5400000">
              <a:off x="1923" y="2493"/>
              <a:ext cx="333" cy="243"/>
            </a:xfrm>
            <a:prstGeom prst="hexagon">
              <a:avLst>
                <a:gd name="adj" fmla="val 34259"/>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2" name="AutoShape 82">
              <a:extLst>
                <a:ext uri="{FF2B5EF4-FFF2-40B4-BE49-F238E27FC236}">
                  <a16:creationId xmlns:a16="http://schemas.microsoft.com/office/drawing/2014/main" xmlns="" id="{66514D1D-70BE-4A63-A69C-F1DB9EE1AB6B}"/>
                </a:ext>
              </a:extLst>
            </p:cNvPr>
            <p:cNvSpPr>
              <a:spLocks noChangeArrowheads="1"/>
            </p:cNvSpPr>
            <p:nvPr/>
          </p:nvSpPr>
          <p:spPr bwMode="auto">
            <a:xfrm rot="-5400000">
              <a:off x="2064" y="273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3" name="AutoShape 83">
              <a:extLst>
                <a:ext uri="{FF2B5EF4-FFF2-40B4-BE49-F238E27FC236}">
                  <a16:creationId xmlns:a16="http://schemas.microsoft.com/office/drawing/2014/main" xmlns="" id="{1C7995FF-FB05-44F5-92A9-3ED5DB916D5F}"/>
                </a:ext>
              </a:extLst>
            </p:cNvPr>
            <p:cNvSpPr>
              <a:spLocks noChangeArrowheads="1"/>
            </p:cNvSpPr>
            <p:nvPr/>
          </p:nvSpPr>
          <p:spPr bwMode="auto">
            <a:xfrm rot="-5400000">
              <a:off x="2064" y="225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4" name="AutoShape 84">
              <a:extLst>
                <a:ext uri="{FF2B5EF4-FFF2-40B4-BE49-F238E27FC236}">
                  <a16:creationId xmlns:a16="http://schemas.microsoft.com/office/drawing/2014/main" xmlns="" id="{E677A260-70D4-456C-B52A-12E776074445}"/>
                </a:ext>
              </a:extLst>
            </p:cNvPr>
            <p:cNvSpPr>
              <a:spLocks noChangeArrowheads="1"/>
            </p:cNvSpPr>
            <p:nvPr/>
          </p:nvSpPr>
          <p:spPr bwMode="auto">
            <a:xfrm rot="-5400000">
              <a:off x="2304" y="225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40975" name="Line 85">
              <a:extLst>
                <a:ext uri="{FF2B5EF4-FFF2-40B4-BE49-F238E27FC236}">
                  <a16:creationId xmlns:a16="http://schemas.microsoft.com/office/drawing/2014/main" xmlns="" id="{4634CEF1-0987-4B14-A682-90EE0BDD79DF}"/>
                </a:ext>
              </a:extLst>
            </p:cNvPr>
            <p:cNvSpPr>
              <a:spLocks noChangeShapeType="1"/>
            </p:cNvSpPr>
            <p:nvPr/>
          </p:nvSpPr>
          <p:spPr bwMode="auto">
            <a:xfrm flipH="1" flipV="1">
              <a:off x="2640" y="1296"/>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76" name="Text Box 86">
              <a:extLst>
                <a:ext uri="{FF2B5EF4-FFF2-40B4-BE49-F238E27FC236}">
                  <a16:creationId xmlns:a16="http://schemas.microsoft.com/office/drawing/2014/main" xmlns="" id="{803F363E-EEEE-42F1-B4C5-CEDD5D0A728A}"/>
                </a:ext>
              </a:extLst>
            </p:cNvPr>
            <p:cNvSpPr txBox="1">
              <a:spLocks noChangeArrowheads="1"/>
            </p:cNvSpPr>
            <p:nvPr/>
          </p:nvSpPr>
          <p:spPr bwMode="auto">
            <a:xfrm>
              <a:off x="3888" y="1152"/>
              <a:ext cx="1008"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Large cell (low density)</a:t>
              </a:r>
            </a:p>
          </p:txBody>
        </p:sp>
        <p:sp>
          <p:nvSpPr>
            <p:cNvPr id="40977" name="Line 87">
              <a:extLst>
                <a:ext uri="{FF2B5EF4-FFF2-40B4-BE49-F238E27FC236}">
                  <a16:creationId xmlns:a16="http://schemas.microsoft.com/office/drawing/2014/main" xmlns="" id="{D107036F-55C6-4CEF-8ACB-C263B2F04C13}"/>
                </a:ext>
              </a:extLst>
            </p:cNvPr>
            <p:cNvSpPr>
              <a:spLocks noChangeShapeType="1"/>
            </p:cNvSpPr>
            <p:nvPr/>
          </p:nvSpPr>
          <p:spPr bwMode="auto">
            <a:xfrm flipH="1" flipV="1">
              <a:off x="2640" y="2150"/>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78" name="Text Box 88">
              <a:extLst>
                <a:ext uri="{FF2B5EF4-FFF2-40B4-BE49-F238E27FC236}">
                  <a16:creationId xmlns:a16="http://schemas.microsoft.com/office/drawing/2014/main" xmlns="" id="{741C7ABE-E4BC-4C31-AB27-A5530FF3B708}"/>
                </a:ext>
              </a:extLst>
            </p:cNvPr>
            <p:cNvSpPr txBox="1">
              <a:spLocks noChangeArrowheads="1"/>
            </p:cNvSpPr>
            <p:nvPr/>
          </p:nvSpPr>
          <p:spPr bwMode="auto">
            <a:xfrm>
              <a:off x="3888" y="2006"/>
              <a:ext cx="1008"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Small cell (high density)</a:t>
              </a:r>
            </a:p>
          </p:txBody>
        </p:sp>
        <p:sp>
          <p:nvSpPr>
            <p:cNvPr id="40979" name="Line 89">
              <a:extLst>
                <a:ext uri="{FF2B5EF4-FFF2-40B4-BE49-F238E27FC236}">
                  <a16:creationId xmlns:a16="http://schemas.microsoft.com/office/drawing/2014/main" xmlns="" id="{8F14B7D0-810E-407F-ACC9-55C95601928D}"/>
                </a:ext>
              </a:extLst>
            </p:cNvPr>
            <p:cNvSpPr>
              <a:spLocks noChangeShapeType="1"/>
            </p:cNvSpPr>
            <p:nvPr/>
          </p:nvSpPr>
          <p:spPr bwMode="auto">
            <a:xfrm flipH="1" flipV="1">
              <a:off x="2544" y="2630"/>
              <a:ext cx="11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40980" name="Text Box 90">
              <a:extLst>
                <a:ext uri="{FF2B5EF4-FFF2-40B4-BE49-F238E27FC236}">
                  <a16:creationId xmlns:a16="http://schemas.microsoft.com/office/drawing/2014/main" xmlns="" id="{347590EF-A438-4510-B49B-822D7166BBDA}"/>
                </a:ext>
              </a:extLst>
            </p:cNvPr>
            <p:cNvSpPr txBox="1">
              <a:spLocks noChangeArrowheads="1"/>
            </p:cNvSpPr>
            <p:nvPr/>
          </p:nvSpPr>
          <p:spPr bwMode="auto">
            <a:xfrm>
              <a:off x="3792" y="2486"/>
              <a:ext cx="1200" cy="44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a:latin typeface="Gill Sans MT" panose="020B0502020104020203" pitchFamily="34" charset="0"/>
                </a:rPr>
                <a:t>Smaller cell (higher density)</a:t>
              </a:r>
            </a:p>
          </p:txBody>
        </p:sp>
        <p:sp>
          <p:nvSpPr>
            <p:cNvPr id="40981" name="AutoShape 91">
              <a:extLst>
                <a:ext uri="{FF2B5EF4-FFF2-40B4-BE49-F238E27FC236}">
                  <a16:creationId xmlns:a16="http://schemas.microsoft.com/office/drawing/2014/main" xmlns="" id="{91EB0228-8978-4353-AAC0-7D5CE2292B7C}"/>
                </a:ext>
              </a:extLst>
            </p:cNvPr>
            <p:cNvSpPr>
              <a:spLocks noChangeArrowheads="1"/>
            </p:cNvSpPr>
            <p:nvPr/>
          </p:nvSpPr>
          <p:spPr bwMode="auto">
            <a:xfrm rot="-5400000">
              <a:off x="2160" y="2496"/>
              <a:ext cx="336" cy="240"/>
            </a:xfrm>
            <a:prstGeom prst="hexagon">
              <a:avLst>
                <a:gd name="adj" fmla="val 35000"/>
                <a:gd name="vf" fmla="val 115470"/>
              </a:avLst>
            </a:prstGeom>
            <a:solidFill>
              <a:srgbClr val="99CCFF"/>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grpSp>
      <p:sp>
        <p:nvSpPr>
          <p:cNvPr id="40965" name="Text Box 92">
            <a:extLst>
              <a:ext uri="{FF2B5EF4-FFF2-40B4-BE49-F238E27FC236}">
                <a16:creationId xmlns:a16="http://schemas.microsoft.com/office/drawing/2014/main" xmlns="" id="{7ACB1EE8-8EF6-47E4-AEFA-1653D95B52AE}"/>
              </a:ext>
            </a:extLst>
          </p:cNvPr>
          <p:cNvSpPr txBox="1">
            <a:spLocks noChangeArrowheads="1"/>
          </p:cNvSpPr>
          <p:nvPr/>
        </p:nvSpPr>
        <p:spPr bwMode="auto">
          <a:xfrm>
            <a:off x="6172200" y="5181601"/>
            <a:ext cx="4343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altLang="en-US" sz="2000">
                <a:latin typeface="Gill Sans MT" panose="020B0502020104020203" pitchFamily="34" charset="0"/>
              </a:rPr>
              <a:t>Depending on traffic patterns the smaller cells may be activated/deactivated in order to efficiently use cell resources.</a:t>
            </a:r>
          </a:p>
        </p:txBody>
      </p:sp>
    </p:spTree>
    <p:extLst>
      <p:ext uri="{BB962C8B-B14F-4D97-AF65-F5344CB8AC3E}">
        <p14:creationId xmlns:p14="http://schemas.microsoft.com/office/powerpoint/2010/main" val="34958007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37C336-EB78-4962-98CB-2A5E0FE5A987}"/>
              </a:ext>
            </a:extLst>
          </p:cNvPr>
          <p:cNvSpPr>
            <a:spLocks noGrp="1"/>
          </p:cNvSpPr>
          <p:nvPr>
            <p:ph type="title"/>
          </p:nvPr>
        </p:nvSpPr>
        <p:spPr>
          <a:xfrm>
            <a:off x="1905000" y="2514600"/>
            <a:ext cx="7772400" cy="1143000"/>
          </a:xfrm>
        </p:spPr>
        <p:txBody>
          <a:bodyPr>
            <a:normAutofit fontScale="90000"/>
          </a:bodyPr>
          <a:lstStyle/>
          <a:p>
            <a:pPr>
              <a:defRPr/>
            </a:pPr>
            <a:r>
              <a:rPr lang="en-US" sz="9600" dirty="0">
                <a:solidFill>
                  <a:schemeClr val="accent6">
                    <a:lumMod val="75000"/>
                  </a:schemeClr>
                </a:solidFill>
              </a:rPr>
              <a:t>Thank You</a:t>
            </a:r>
          </a:p>
        </p:txBody>
      </p:sp>
      <p:sp>
        <p:nvSpPr>
          <p:cNvPr id="86019" name="Slide Number Placeholder 3">
            <a:extLst>
              <a:ext uri="{FF2B5EF4-FFF2-40B4-BE49-F238E27FC236}">
                <a16:creationId xmlns:a16="http://schemas.microsoft.com/office/drawing/2014/main" xmlns="" id="{B249FBF4-21D4-44E4-8215-975AA573DC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7EAD718-7139-40FD-B2B3-4A5DB67A0923}" type="slidenum">
              <a:rPr lang="en-US" altLang="en-US" sz="1400"/>
              <a:pPr>
                <a:spcBef>
                  <a:spcPct val="0"/>
                </a:spcBef>
                <a:buFontTx/>
                <a:buNone/>
              </a:pPr>
              <a:t>102</a:t>
            </a:fld>
            <a:endParaRPr lang="en-US" altLang="en-US" sz="1400"/>
          </a:p>
        </p:txBody>
      </p:sp>
    </p:spTree>
    <p:extLst>
      <p:ext uri="{BB962C8B-B14F-4D97-AF65-F5344CB8AC3E}">
        <p14:creationId xmlns:p14="http://schemas.microsoft.com/office/powerpoint/2010/main" val="28229151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583DB1E-067F-4DA9-84EF-3DB22C6443E4}"/>
              </a:ext>
            </a:extLst>
          </p:cNvPr>
          <p:cNvSpPr>
            <a:spLocks noGrp="1"/>
          </p:cNvSpPr>
          <p:nvPr>
            <p:ph type="sldNum" sz="quarter" idx="12"/>
          </p:nvPr>
        </p:nvSpPr>
        <p:spPr/>
        <p:txBody>
          <a:bodyPr/>
          <a:lstStyle/>
          <a:p>
            <a:pPr>
              <a:defRPr/>
            </a:pPr>
            <a:fld id="{F388FE0C-1EF1-40DC-A52C-1696A82DC13C}" type="slidenum">
              <a:rPr lang="en-US" altLang="en-US" smtClean="0"/>
              <a:pPr>
                <a:defRPr/>
              </a:pPr>
              <a:t>103</a:t>
            </a:fld>
            <a:endParaRPr lang="en-US" altLang="en-US"/>
          </a:p>
        </p:txBody>
      </p:sp>
      <p:pic>
        <p:nvPicPr>
          <p:cNvPr id="5" name="Picture 4">
            <a:extLst>
              <a:ext uri="{FF2B5EF4-FFF2-40B4-BE49-F238E27FC236}">
                <a16:creationId xmlns:a16="http://schemas.microsoft.com/office/drawing/2014/main" xmlns="" id="{FC726442-87E5-4E3C-B905-31631AB36623}"/>
              </a:ext>
            </a:extLst>
          </p:cNvPr>
          <p:cNvPicPr>
            <a:picLocks noChangeAspect="1"/>
          </p:cNvPicPr>
          <p:nvPr/>
        </p:nvPicPr>
        <p:blipFill>
          <a:blip r:embed="rId2"/>
          <a:stretch>
            <a:fillRect/>
          </a:stretch>
        </p:blipFill>
        <p:spPr>
          <a:xfrm>
            <a:off x="2068518" y="4010904"/>
            <a:ext cx="8278898" cy="2770897"/>
          </a:xfrm>
          <a:prstGeom prst="rect">
            <a:avLst/>
          </a:prstGeom>
        </p:spPr>
      </p:pic>
      <p:pic>
        <p:nvPicPr>
          <p:cNvPr id="6" name="Picture 5">
            <a:extLst>
              <a:ext uri="{FF2B5EF4-FFF2-40B4-BE49-F238E27FC236}">
                <a16:creationId xmlns:a16="http://schemas.microsoft.com/office/drawing/2014/main" xmlns="" id="{23038901-73E4-4A89-87A3-B1F6A379CAB6}"/>
              </a:ext>
            </a:extLst>
          </p:cNvPr>
          <p:cNvPicPr>
            <a:picLocks noChangeAspect="1"/>
          </p:cNvPicPr>
          <p:nvPr/>
        </p:nvPicPr>
        <p:blipFill>
          <a:blip r:embed="rId3"/>
          <a:stretch>
            <a:fillRect/>
          </a:stretch>
        </p:blipFill>
        <p:spPr>
          <a:xfrm>
            <a:off x="2068520" y="361632"/>
            <a:ext cx="8164521" cy="3448368"/>
          </a:xfrm>
          <a:prstGeom prst="rect">
            <a:avLst/>
          </a:prstGeom>
        </p:spPr>
      </p:pic>
    </p:spTree>
    <p:extLst>
      <p:ext uri="{BB962C8B-B14F-4D97-AF65-F5344CB8AC3E}">
        <p14:creationId xmlns:p14="http://schemas.microsoft.com/office/powerpoint/2010/main" val="1119362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360" y="228600"/>
            <a:ext cx="9147795" cy="1143000"/>
          </a:xfrm>
        </p:spPr>
        <p:txBody>
          <a:bodyPr>
            <a:normAutofit fontScale="90000"/>
          </a:bodyPr>
          <a:lstStyle/>
          <a:p>
            <a:r>
              <a:rPr lang="en-US" b="1" dirty="0">
                <a:solidFill>
                  <a:schemeClr val="accent6">
                    <a:lumMod val="60000"/>
                    <a:lumOff val="40000"/>
                  </a:schemeClr>
                </a:solidFill>
                <a:latin typeface="Gill Sans MT" panose="020B0502020104020203" pitchFamily="34" charset="0"/>
              </a:rPr>
              <a:t>Quadrature PSK (QPSK) modulation </a:t>
            </a:r>
          </a:p>
        </p:txBody>
      </p:sp>
      <p:sp>
        <p:nvSpPr>
          <p:cNvPr id="3" name="Content Placeholder 2"/>
          <p:cNvSpPr>
            <a:spLocks noGrp="1"/>
          </p:cNvSpPr>
          <p:nvPr>
            <p:ph idx="1"/>
          </p:nvPr>
        </p:nvSpPr>
        <p:spPr>
          <a:xfrm>
            <a:off x="852407" y="1905001"/>
            <a:ext cx="10478149" cy="1644112"/>
          </a:xfrm>
        </p:spPr>
        <p:txBody>
          <a:bodyPr/>
          <a:lstStyle/>
          <a:p>
            <a:pPr marL="0" indent="0" algn="just">
              <a:spcBef>
                <a:spcPct val="30000"/>
              </a:spcBef>
              <a:buNone/>
              <a:defRPr/>
            </a:pPr>
            <a:r>
              <a:rPr lang="en-US" dirty="0"/>
              <a:t>QPSK uses four points on the constellation diagram. Quadrature Phase Shift Keying </a:t>
            </a:r>
            <a:r>
              <a:rPr lang="en-US" b="1" dirty="0"/>
              <a:t>QPSK</a:t>
            </a:r>
            <a:r>
              <a:rPr lang="en-US" dirty="0"/>
              <a:t> transmits two bits per symbol. So </a:t>
            </a:r>
            <a:r>
              <a:rPr lang="en-US" b="1" dirty="0"/>
              <a:t>QPSK</a:t>
            </a:r>
            <a:r>
              <a:rPr lang="en-US" dirty="0"/>
              <a:t> can be used to double the data rate but still use the same bandwidth and have a bit error rate performance that is the same as that of the BPSK scheme.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11</a:t>
            </a:fld>
            <a:endParaRPr lang="en-US">
              <a:latin typeface="Gill Sans MT" panose="020B0502020104020203" pitchFamily="34" charset="0"/>
            </a:endParaRPr>
          </a:p>
        </p:txBody>
      </p:sp>
      <p:pic>
        <p:nvPicPr>
          <p:cNvPr id="6" name="Picture 5"/>
          <p:cNvPicPr>
            <a:picLocks noChangeAspect="1"/>
          </p:cNvPicPr>
          <p:nvPr/>
        </p:nvPicPr>
        <p:blipFill>
          <a:blip r:embed="rId3"/>
          <a:stretch>
            <a:fillRect/>
          </a:stretch>
        </p:blipFill>
        <p:spPr>
          <a:xfrm>
            <a:off x="4953000" y="3639362"/>
            <a:ext cx="2057400" cy="2713808"/>
          </a:xfrm>
          <a:prstGeom prst="rect">
            <a:avLst/>
          </a:prstGeom>
        </p:spPr>
      </p:pic>
    </p:spTree>
    <p:extLst>
      <p:ext uri="{BB962C8B-B14F-4D97-AF65-F5344CB8AC3E}">
        <p14:creationId xmlns:p14="http://schemas.microsoft.com/office/powerpoint/2010/main" val="2931043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bwMode="auto">
          <a:xfrm>
            <a:off x="2175387" y="2286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sz="4000" dirty="0">
                <a:solidFill>
                  <a:schemeClr val="accent6">
                    <a:lumMod val="60000"/>
                    <a:lumOff val="40000"/>
                  </a:schemeClr>
                </a:solidFill>
              </a:rPr>
              <a:t>Quadrature PSK</a:t>
            </a:r>
            <a:endParaRPr lang="en-US" b="1" dirty="0">
              <a:solidFill>
                <a:schemeClr val="accent6">
                  <a:lumMod val="60000"/>
                  <a:lumOff val="40000"/>
                </a:schemeClr>
              </a:solidFill>
              <a:latin typeface="Gill Sans MT" panose="020B0502020104020203" pitchFamily="34" charset="0"/>
            </a:endParaRPr>
          </a:p>
        </p:txBody>
      </p:sp>
      <p:sp>
        <p:nvSpPr>
          <p:cNvPr id="886787" name="Rectangle 3"/>
          <p:cNvSpPr>
            <a:spLocks noGrp="1" noChangeArrowheads="1"/>
          </p:cNvSpPr>
          <p:nvPr>
            <p:ph type="body" idx="1"/>
          </p:nvPr>
        </p:nvSpPr>
        <p:spPr bwMode="auto">
          <a:xfrm>
            <a:off x="929900" y="1582337"/>
            <a:ext cx="10515600" cy="154831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sz="2000" dirty="0"/>
              <a:t>To increase the bit rate, we can code 2 or more bits onto one signal element.</a:t>
            </a:r>
          </a:p>
          <a:p>
            <a:r>
              <a:rPr lang="en-US" sz="2000" dirty="0"/>
              <a:t>In QPSK, we parallelize the bit stream so that every two incoming bits are split up and PSK a carrier frequency. One carrier frequency is phase shifted 90</a:t>
            </a:r>
            <a:r>
              <a:rPr lang="en-US" sz="2000" baseline="30000" dirty="0"/>
              <a:t>o</a:t>
            </a:r>
            <a:r>
              <a:rPr lang="en-US" sz="2000" dirty="0"/>
              <a:t> from the other - in quadrature.</a:t>
            </a:r>
          </a:p>
          <a:p>
            <a:r>
              <a:rPr lang="en-US" sz="2000" dirty="0"/>
              <a:t>The two </a:t>
            </a:r>
            <a:r>
              <a:rPr lang="en-US" sz="2000" dirty="0" err="1"/>
              <a:t>PSKed</a:t>
            </a:r>
            <a:r>
              <a:rPr lang="en-US" sz="2000" dirty="0"/>
              <a:t> signals are then added to produce one of 4 signal elements. L = 4 here.</a:t>
            </a:r>
          </a:p>
        </p:txBody>
      </p:sp>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1" y="3288004"/>
            <a:ext cx="4598289" cy="311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5029201" y="6457890"/>
            <a:ext cx="37798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chemeClr val="folHlink"/>
                </a:solidFill>
                <a:latin typeface="Gill Sans MT" panose="020B0502020104020203" pitchFamily="34" charset="0"/>
              </a:rPr>
              <a:t>Figure  </a:t>
            </a:r>
            <a:r>
              <a:rPr lang="en-US" sz="2000" i="1" dirty="0">
                <a:latin typeface="Gill Sans MT" panose="020B0502020104020203" pitchFamily="34" charset="0"/>
              </a:rPr>
              <a:t>QPSK and its implementation</a:t>
            </a:r>
          </a:p>
        </p:txBody>
      </p:sp>
    </p:spTree>
    <p:extLst>
      <p:ext uri="{BB962C8B-B14F-4D97-AF65-F5344CB8AC3E}">
        <p14:creationId xmlns:p14="http://schemas.microsoft.com/office/powerpoint/2010/main" val="2753615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190500"/>
            <a:ext cx="8458200" cy="1143000"/>
          </a:xfrm>
        </p:spPr>
        <p:txBody>
          <a:bodyPr/>
          <a:lstStyle/>
          <a:p>
            <a:r>
              <a:rPr lang="en-US" b="1" dirty="0">
                <a:latin typeface="Gill Sans MT" panose="020B0502020104020203" pitchFamily="34" charset="0"/>
              </a:rPr>
              <a:t>Gaussian frequency-shift keying</a:t>
            </a:r>
            <a:endParaRPr lang="en-US" dirty="0">
              <a:latin typeface="Gill Sans MT" panose="020B0502020104020203" pitchFamily="34" charset="0"/>
            </a:endParaRPr>
          </a:p>
        </p:txBody>
      </p:sp>
      <p:sp>
        <p:nvSpPr>
          <p:cNvPr id="3" name="Content Placeholder 2"/>
          <p:cNvSpPr>
            <a:spLocks noGrp="1"/>
          </p:cNvSpPr>
          <p:nvPr>
            <p:ph idx="1"/>
          </p:nvPr>
        </p:nvSpPr>
        <p:spPr>
          <a:xfrm>
            <a:off x="1580828" y="1782952"/>
            <a:ext cx="9718729" cy="4152900"/>
          </a:xfrm>
        </p:spPr>
        <p:txBody>
          <a:bodyPr>
            <a:normAutofit lnSpcReduction="10000"/>
          </a:bodyPr>
          <a:lstStyle/>
          <a:p>
            <a:r>
              <a:rPr lang="en-US" sz="2000" dirty="0"/>
              <a:t>Gaussian frequency-shift keying is a type of FSK modulation which uses a Gaussian filter to shape the pulses before they are modulated. This reduces the spectral bandwidth and out-of-band spectrum, to meet adjacent-channel power rejection requirements. Bluetooth radio chip employs the GFSK modulation type. </a:t>
            </a:r>
          </a:p>
          <a:p>
            <a:r>
              <a:rPr lang="en-US" sz="2000" dirty="0"/>
              <a:t>Gaussian frequency-shift keying (GFSK) filters the data pulses with a Gaussian filter to make the transitions smoother. </a:t>
            </a:r>
          </a:p>
          <a:p>
            <a:r>
              <a:rPr lang="en-US" sz="2000" dirty="0"/>
              <a:t>In ordinary non-filtered FSK, at a jump from −1 to +1 or +1 to −1, the modulated waveform changes rapidly, which introduces large out-of-band spectrum.</a:t>
            </a:r>
          </a:p>
          <a:p>
            <a:r>
              <a:rPr lang="en-US" sz="2000" dirty="0"/>
              <a:t>In GFSK, spectral width is limited due to filter. Here fc climbs slowly and will attain value equal to </a:t>
            </a:r>
            <a:r>
              <a:rPr lang="en-US" sz="2000" dirty="0" err="1"/>
              <a:t>fd</a:t>
            </a:r>
            <a:r>
              <a:rPr lang="en-US" sz="2000" dirty="0"/>
              <a:t>. </a:t>
            </a:r>
          </a:p>
          <a:p>
            <a:r>
              <a:rPr lang="en-US" sz="2000" dirty="0"/>
              <a:t> If we change the pulse going from −1 to +1 as −1, −.98, −.93 ..... +.93, +.98, +1, and we use this smoother pulse to determine the carrier frequency, the out-of-band spectrum will be reduced.</a:t>
            </a:r>
          </a:p>
          <a:p>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13</a:t>
            </a:fld>
            <a:endParaRPr lang="en-US">
              <a:latin typeface="Gill Sans MT" panose="020B0502020104020203" pitchFamily="34" charset="0"/>
            </a:endParaRPr>
          </a:p>
        </p:txBody>
      </p:sp>
    </p:spTree>
    <p:extLst>
      <p:ext uri="{BB962C8B-B14F-4D97-AF65-F5344CB8AC3E}">
        <p14:creationId xmlns:p14="http://schemas.microsoft.com/office/powerpoint/2010/main" val="13421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14</a:t>
            </a:fld>
            <a:endParaRPr lang="en-US"/>
          </a:p>
        </p:txBody>
      </p:sp>
      <p:pic>
        <p:nvPicPr>
          <p:cNvPr id="15362" name="Picture 2" descr="FSK-FMCW Principl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1407" y="609600"/>
            <a:ext cx="6169187"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6052" y="5024734"/>
            <a:ext cx="6593280" cy="369332"/>
          </a:xfrm>
          <a:prstGeom prst="rect">
            <a:avLst/>
          </a:prstGeom>
          <a:noFill/>
        </p:spPr>
        <p:txBody>
          <a:bodyPr wrap="none" rtlCol="0">
            <a:spAutoFit/>
          </a:bodyPr>
          <a:lstStyle/>
          <a:p>
            <a:r>
              <a:rPr lang="en-US" dirty="0" err="1"/>
              <a:t>f</a:t>
            </a:r>
            <a:r>
              <a:rPr lang="en-US" baseline="-25000" dirty="0" err="1"/>
              <a:t>d</a:t>
            </a:r>
            <a:r>
              <a:rPr lang="en-US" dirty="0"/>
              <a:t> is the frequency deviation of original frequency to error frequency</a:t>
            </a:r>
          </a:p>
        </p:txBody>
      </p:sp>
    </p:spTree>
    <p:extLst>
      <p:ext uri="{BB962C8B-B14F-4D97-AF65-F5344CB8AC3E}">
        <p14:creationId xmlns:p14="http://schemas.microsoft.com/office/powerpoint/2010/main" val="80531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Self assessment</a:t>
            </a:r>
          </a:p>
        </p:txBody>
      </p:sp>
      <p:sp>
        <p:nvSpPr>
          <p:cNvPr id="3" name="Content Placeholder 2"/>
          <p:cNvSpPr>
            <a:spLocks noGrp="1"/>
          </p:cNvSpPr>
          <p:nvPr>
            <p:ph idx="1"/>
          </p:nvPr>
        </p:nvSpPr>
        <p:spPr/>
        <p:txBody>
          <a:bodyPr/>
          <a:lstStyle/>
          <a:p>
            <a:r>
              <a:rPr lang="en-US" sz="2000" dirty="0"/>
              <a:t>a. If a communications system uses 16 symbols, how many bits does each symbol represent?</a:t>
            </a:r>
          </a:p>
          <a:p>
            <a:r>
              <a:rPr lang="en-US" sz="2000" dirty="0"/>
              <a:t>b. If the same system has a symbol rate of 10 000 baud, what is the data rate?</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15</a:t>
            </a:fld>
            <a:endParaRPr lang="en-US"/>
          </a:p>
        </p:txBody>
      </p:sp>
    </p:spTree>
    <p:extLst>
      <p:ext uri="{BB962C8B-B14F-4D97-AF65-F5344CB8AC3E}">
        <p14:creationId xmlns:p14="http://schemas.microsoft.com/office/powerpoint/2010/main" val="3158370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Gill Sans MT" panose="020B0502020104020203" pitchFamily="34" charset="0"/>
              </a:rPr>
              <a:t>Solution</a:t>
            </a:r>
            <a:endParaRPr lang="en-US" b="1" dirty="0">
              <a:latin typeface="Gill Sans MT" panose="020B0502020104020203" pitchFamily="34" charset="0"/>
            </a:endParaRPr>
          </a:p>
        </p:txBody>
      </p:sp>
      <p:sp>
        <p:nvSpPr>
          <p:cNvPr id="3" name="Content Placeholder 2"/>
          <p:cNvSpPr>
            <a:spLocks noGrp="1"/>
          </p:cNvSpPr>
          <p:nvPr>
            <p:ph idx="1"/>
          </p:nvPr>
        </p:nvSpPr>
        <p:spPr/>
        <p:txBody>
          <a:bodyPr/>
          <a:lstStyle/>
          <a:p>
            <a:pPr marL="0" indent="0">
              <a:buNone/>
            </a:pPr>
            <a:endParaRPr lang="en-US" sz="2000" b="1" dirty="0"/>
          </a:p>
          <a:p>
            <a:r>
              <a:rPr lang="en-US" sz="2000" dirty="0"/>
              <a:t>a. If there are 16 symbols, then each of these can represent 4 bits, because 16 = 2</a:t>
            </a:r>
            <a:r>
              <a:rPr lang="en-US" sz="2000" baseline="30000" dirty="0"/>
              <a:t>4</a:t>
            </a:r>
            <a:r>
              <a:rPr lang="en-US" sz="2000" dirty="0"/>
              <a:t>.</a:t>
            </a:r>
          </a:p>
          <a:p>
            <a:r>
              <a:rPr lang="en-US" sz="2000" dirty="0"/>
              <a:t>b. There are 10 000 symbols per second, and each symbol represents 4 bits, so the number of bits per second is 4 × 10 000 = 40 000. So the data rate (or bit rate) is 40 000 bit s</a:t>
            </a:r>
            <a:r>
              <a:rPr lang="en-US" sz="2000" baseline="30000" dirty="0"/>
              <a:t>−1</a:t>
            </a:r>
            <a:r>
              <a:rPr lang="en-US" sz="2000" dirty="0"/>
              <a:t>, also written 40 </a:t>
            </a:r>
            <a:r>
              <a:rPr lang="en-US" sz="2000" dirty="0" err="1"/>
              <a:t>kbit</a:t>
            </a:r>
            <a:r>
              <a:rPr lang="en-US" sz="2000" dirty="0"/>
              <a:t> s</a:t>
            </a:r>
            <a:r>
              <a:rPr lang="en-US" sz="2000" baseline="30000" dirty="0"/>
              <a:t>-1</a:t>
            </a:r>
            <a:r>
              <a:rPr lang="en-US" sz="2000" dirty="0"/>
              <a:t>.</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16</a:t>
            </a:fld>
            <a:endParaRPr lang="en-US"/>
          </a:p>
        </p:txBody>
      </p:sp>
    </p:spTree>
    <p:extLst>
      <p:ext uri="{BB962C8B-B14F-4D97-AF65-F5344CB8AC3E}">
        <p14:creationId xmlns:p14="http://schemas.microsoft.com/office/powerpoint/2010/main" val="741892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D46B96D-7355-40D3-B927-5BF1A35C0BA2}"/>
              </a:ext>
            </a:extLst>
          </p:cNvPr>
          <p:cNvSpPr>
            <a:spLocks noGrp="1"/>
          </p:cNvSpPr>
          <p:nvPr>
            <p:ph idx="1"/>
          </p:nvPr>
        </p:nvSpPr>
        <p:spPr>
          <a:xfrm>
            <a:off x="1317357" y="1026761"/>
            <a:ext cx="10006405" cy="972519"/>
          </a:xfrm>
        </p:spPr>
        <p:txBody>
          <a:bodyPr/>
          <a:lstStyle/>
          <a:p>
            <a:r>
              <a:rPr lang="en-US" sz="2000" dirty="0"/>
              <a:t>For each example, decide which modulation scheme has been used and, based on the figures, work out what binary data each of these represents.</a:t>
            </a:r>
          </a:p>
        </p:txBody>
      </p:sp>
      <p:sp>
        <p:nvSpPr>
          <p:cNvPr id="4" name="Slide Number Placeholder 3">
            <a:extLst>
              <a:ext uri="{FF2B5EF4-FFF2-40B4-BE49-F238E27FC236}">
                <a16:creationId xmlns:a16="http://schemas.microsoft.com/office/drawing/2014/main" xmlns="" id="{4B1DEF44-5CA4-4DA4-B3FE-F5B7FF9E86C0}"/>
              </a:ext>
            </a:extLst>
          </p:cNvPr>
          <p:cNvSpPr>
            <a:spLocks noGrp="1"/>
          </p:cNvSpPr>
          <p:nvPr>
            <p:ph type="sldNum" sz="quarter" idx="12"/>
          </p:nvPr>
        </p:nvSpPr>
        <p:spPr/>
        <p:txBody>
          <a:bodyPr/>
          <a:lstStyle/>
          <a:p>
            <a:pPr>
              <a:defRPr/>
            </a:pPr>
            <a:fld id="{5086AF07-4F95-4468-B1E8-CF5B7833C30F}" type="slidenum">
              <a:rPr lang="en-US" smtClean="0"/>
              <a:pPr>
                <a:defRPr/>
              </a:pPr>
              <a:t>17</a:t>
            </a:fld>
            <a:endParaRPr lang="en-US"/>
          </a:p>
        </p:txBody>
      </p:sp>
      <p:pic>
        <p:nvPicPr>
          <p:cNvPr id="2052" name="Picture 4"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2209800"/>
            <a:ext cx="448627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662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7872" y="2229173"/>
            <a:ext cx="9931831" cy="3055749"/>
          </a:xfrm>
        </p:spPr>
        <p:txBody>
          <a:bodyPr/>
          <a:lstStyle/>
          <a:p>
            <a:r>
              <a:rPr lang="en-US" sz="2000" dirty="0"/>
              <a:t>Waveform (a) is an example of a BPSK-modulated waveform representing the data:</a:t>
            </a:r>
          </a:p>
          <a:p>
            <a:r>
              <a:rPr lang="en-US" sz="2000" dirty="0"/>
              <a:t>0 0 0 1 0 1 1 1.</a:t>
            </a:r>
          </a:p>
          <a:p>
            <a:r>
              <a:rPr lang="en-US" sz="2000" dirty="0"/>
              <a:t>Waveform (b) is an example of a BASK-modulated waveform representing the data:</a:t>
            </a:r>
          </a:p>
          <a:p>
            <a:r>
              <a:rPr lang="en-US" sz="2000" dirty="0"/>
              <a:t>0 0 0 0 1 1 0 1.</a:t>
            </a:r>
          </a:p>
          <a:p>
            <a:r>
              <a:rPr lang="en-US" sz="2000" dirty="0"/>
              <a:t>Waveform (c) is an example of a BFSK-modulated waveform representing the data:</a:t>
            </a:r>
          </a:p>
          <a:p>
            <a:r>
              <a:rPr lang="en-US" sz="2000" dirty="0"/>
              <a:t>1 1 1 0 0 1 0 1.</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18</a:t>
            </a:fld>
            <a:endParaRPr lang="en-US"/>
          </a:p>
        </p:txBody>
      </p:sp>
      <p:sp>
        <p:nvSpPr>
          <p:cNvPr id="5" name="Title 1"/>
          <p:cNvSpPr>
            <a:spLocks noGrp="1"/>
          </p:cNvSpPr>
          <p:nvPr>
            <p:ph type="title"/>
          </p:nvPr>
        </p:nvSpPr>
        <p:spPr/>
        <p:txBody>
          <a:bodyPr/>
          <a:lstStyle/>
          <a:p>
            <a:r>
              <a:rPr lang="en-US" b="1" dirty="0" smtClean="0">
                <a:latin typeface="Gill Sans MT" panose="020B0502020104020203" pitchFamily="34" charset="0"/>
              </a:rPr>
              <a:t>Solution</a:t>
            </a:r>
            <a:endParaRPr lang="en-US" b="1" dirty="0">
              <a:latin typeface="Gill Sans MT" panose="020B0502020104020203" pitchFamily="34" charset="0"/>
            </a:endParaRPr>
          </a:p>
        </p:txBody>
      </p:sp>
    </p:spTree>
    <p:extLst>
      <p:ext uri="{BB962C8B-B14F-4D97-AF65-F5344CB8AC3E}">
        <p14:creationId xmlns:p14="http://schemas.microsoft.com/office/powerpoint/2010/main" val="1515333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533400"/>
            <a:ext cx="8229600" cy="1143000"/>
          </a:xfrm>
        </p:spPr>
        <p:txBody>
          <a:bodyPr/>
          <a:lstStyle/>
          <a:p>
            <a:r>
              <a:rPr lang="en-US" sz="3200" dirty="0"/>
              <a:t>Quadrature amplitude modulation (QAM)</a:t>
            </a:r>
          </a:p>
        </p:txBody>
      </p:sp>
      <p:sp>
        <p:nvSpPr>
          <p:cNvPr id="3" name="Content Placeholder 2"/>
          <p:cNvSpPr>
            <a:spLocks noGrp="1"/>
          </p:cNvSpPr>
          <p:nvPr>
            <p:ph idx="1"/>
          </p:nvPr>
        </p:nvSpPr>
        <p:spPr/>
        <p:txBody>
          <a:bodyPr/>
          <a:lstStyle/>
          <a:p>
            <a:pPr algn="just"/>
            <a:r>
              <a:rPr lang="en-US" sz="1800" dirty="0"/>
              <a:t>It is possible to combine ASK, FSK and PSK. One benefit of combining different modulation methods is to increase the number of symbols available. Increasing the number of available symbols is a standard way to increase the bit rate, because increasing the number of symbols increases the number of bits per symbol. It is rare for all three methods to be combined, but very common for ASK and PSK to be combined to create </a:t>
            </a:r>
            <a:r>
              <a:rPr lang="en-US" sz="1800" b="1" dirty="0"/>
              <a:t>Quadrature amplitude modulation (QAM)</a:t>
            </a:r>
            <a:r>
              <a:rPr lang="en-US" sz="1800" dirty="0"/>
              <a:t>.</a:t>
            </a:r>
          </a:p>
          <a:p>
            <a:pPr algn="just"/>
            <a:r>
              <a:rPr lang="en-US" sz="1800" dirty="0"/>
              <a:t>QAM is based on the application of ASK and PSK to two sinusoidal waves of the same frequency but with a phase difference of 90°. Sinusoidal waves 90° apart are said to be in a quadrature phase relationship. It is customary to refer to one of these waves as the </a:t>
            </a:r>
            <a:r>
              <a:rPr lang="en-US" sz="1800" b="1" dirty="0"/>
              <a:t>I wave</a:t>
            </a:r>
            <a:r>
              <a:rPr lang="en-US" sz="1800" dirty="0"/>
              <a:t>, or in-phase wave or component, and the other as the</a:t>
            </a:r>
            <a:r>
              <a:rPr lang="en-US" sz="1800" b="1" dirty="0"/>
              <a:t> Q wave</a:t>
            </a:r>
            <a:r>
              <a:rPr lang="en-US" sz="1800" dirty="0"/>
              <a:t>, or quadrature wave or component</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19</a:t>
            </a:fld>
            <a:endParaRPr lang="en-US"/>
          </a:p>
        </p:txBody>
      </p:sp>
    </p:spTree>
    <p:extLst>
      <p:ext uri="{BB962C8B-B14F-4D97-AF65-F5344CB8AC3E}">
        <p14:creationId xmlns:p14="http://schemas.microsoft.com/office/powerpoint/2010/main" val="1910563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pPr marL="0" indent="0">
              <a:buNone/>
            </a:pPr>
            <a:r>
              <a:rPr lang="en-US" b="1" dirty="0"/>
              <a:t>The course will mainly cover the following topics</a:t>
            </a:r>
            <a:r>
              <a:rPr lang="en-US" b="1" dirty="0" smtClean="0"/>
              <a:t>:</a:t>
            </a:r>
          </a:p>
          <a:p>
            <a:r>
              <a:rPr lang="en-US" dirty="0"/>
              <a:t>Wireless </a:t>
            </a:r>
            <a:r>
              <a:rPr lang="en-US" dirty="0" smtClean="0"/>
              <a:t>Networking</a:t>
            </a:r>
          </a:p>
          <a:p>
            <a:r>
              <a:rPr lang="en-US" dirty="0"/>
              <a:t>Multiple Access techniques for wireless Communications</a:t>
            </a:r>
          </a:p>
          <a:p>
            <a:r>
              <a:rPr lang="en-US" dirty="0" smtClean="0"/>
              <a:t>Modulation </a:t>
            </a:r>
            <a:r>
              <a:rPr lang="en-US" dirty="0"/>
              <a:t>Techniques for mobile radio</a:t>
            </a:r>
          </a:p>
          <a:p>
            <a:r>
              <a:rPr lang="en-US" dirty="0" smtClean="0"/>
              <a:t>The </a:t>
            </a:r>
            <a:r>
              <a:rPr lang="en-US" dirty="0"/>
              <a:t>Cellular </a:t>
            </a:r>
            <a:r>
              <a:rPr lang="en-US" dirty="0" smtClean="0"/>
              <a:t>Concepts</a:t>
            </a:r>
          </a:p>
        </p:txBody>
      </p:sp>
    </p:spTree>
    <p:extLst>
      <p:ext uri="{BB962C8B-B14F-4D97-AF65-F5344CB8AC3E}">
        <p14:creationId xmlns:p14="http://schemas.microsoft.com/office/powerpoint/2010/main" val="7379310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1859" y="2158816"/>
            <a:ext cx="9579245" cy="1725705"/>
          </a:xfrm>
        </p:spPr>
        <p:txBody>
          <a:bodyPr/>
          <a:lstStyle/>
          <a:p>
            <a:pPr algn="just"/>
            <a:r>
              <a:rPr lang="en-US" sz="1800" dirty="0"/>
              <a:t>You may recognize the I wave in Figure as a sine function and the Q wave as a cosine function. These functions are said to be </a:t>
            </a:r>
            <a:r>
              <a:rPr lang="en-US" sz="1800" b="1" dirty="0"/>
              <a:t>orthogonal</a:t>
            </a:r>
            <a:r>
              <a:rPr lang="en-US" sz="1800" dirty="0"/>
              <a:t> to each other. If two signals are orthogonal, when they are transmitted simultaneously one can be completely recovered at the receiver without any interference from the other.</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20</a:t>
            </a:fld>
            <a:endParaRPr lang="en-US"/>
          </a:p>
        </p:txBody>
      </p:sp>
      <p:pic>
        <p:nvPicPr>
          <p:cNvPr id="4098"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988" y="3528060"/>
            <a:ext cx="3705225" cy="31623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209800" y="609600"/>
            <a:ext cx="8229600" cy="1143000"/>
          </a:xfrm>
        </p:spPr>
        <p:txBody>
          <a:bodyPr/>
          <a:lstStyle/>
          <a:p>
            <a:r>
              <a:rPr lang="en-US" sz="3200" dirty="0"/>
              <a:t>Quadrature amplitude modulation (QAM)</a:t>
            </a:r>
          </a:p>
        </p:txBody>
      </p:sp>
    </p:spTree>
    <p:extLst>
      <p:ext uri="{BB962C8B-B14F-4D97-AF65-F5344CB8AC3E}">
        <p14:creationId xmlns:p14="http://schemas.microsoft.com/office/powerpoint/2010/main" val="1077125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6903" y="847236"/>
            <a:ext cx="7140844" cy="5290089"/>
          </a:xfrm>
        </p:spPr>
        <p:txBody>
          <a:bodyPr/>
          <a:lstStyle/>
          <a:p>
            <a:pPr algn="just"/>
            <a:r>
              <a:rPr lang="en-US" sz="1800" dirty="0"/>
              <a:t>The set of symbols in QAM can be conveniently represented on a </a:t>
            </a:r>
            <a:r>
              <a:rPr lang="en-US" sz="1800" b="1" dirty="0"/>
              <a:t>signal constellation diagram</a:t>
            </a:r>
            <a:r>
              <a:rPr lang="en-US" sz="1800" dirty="0"/>
              <a:t>. This is a plot of the I and Q amplitudes with I on the horizontal axis and Q on the vertical axis. Each dot in Figure 1.8 is a symbol, as it represents a unique combination of amplitude and phase of the I and Q waves. So, in each symbol period, only one of the ‘dots’ is transmitted. As there are 16 symbols, this version of QAM is called 16-QAM.</a:t>
            </a:r>
          </a:p>
          <a:p>
            <a:pPr algn="just"/>
            <a:r>
              <a:rPr lang="en-US" sz="1800" dirty="0"/>
              <a:t>To understand what each dot in the diagram represents, take the top left one. This represents a symbol where the Q wave is at an amplitude of 3 and the I wave is at an amplitude of –3. The minus sign means the I wave is inverted (or phase shifted by 180°) relative to the I wave in Figure.</a:t>
            </a:r>
          </a:p>
          <a:p>
            <a:pPr algn="just"/>
            <a:r>
              <a:rPr lang="en-US" sz="1800" dirty="0"/>
              <a:t>As the number of symbols increases, more data bits are transmitted per symbol. For example, 64-QAM is a QAM scheme with 64 symbols, and 256-QAM is a scheme with 256 symbols. 256-QAM conveys 8 bits per symbol (as 256 = 2</a:t>
            </a:r>
            <a:r>
              <a:rPr lang="en-US" sz="1800" baseline="30000" dirty="0"/>
              <a:t>8</a:t>
            </a:r>
            <a:r>
              <a:rPr lang="en-US" sz="1800" dirty="0"/>
              <a:t>), so achieving twice the data rate of </a:t>
            </a:r>
            <a:r>
              <a:rPr lang="en-US" sz="1800" dirty="0" smtClean="0"/>
              <a:t>16-QAM.</a:t>
            </a:r>
            <a:endParaRPr lang="en-US" sz="18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21</a:t>
            </a:fld>
            <a:endParaRPr lang="en-US"/>
          </a:p>
        </p:txBody>
      </p:sp>
      <p:pic>
        <p:nvPicPr>
          <p:cNvPr id="5122"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367" y="1371601"/>
            <a:ext cx="314325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3133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400" dirty="0"/>
              <a:t>How many bits are represented by each symbol in 64-QAM? Sketch a constellation diagram for 64-QAM.</a:t>
            </a:r>
          </a:p>
        </p:txBody>
      </p:sp>
      <p:sp>
        <p:nvSpPr>
          <p:cNvPr id="3" name="Content Placeholder 2"/>
          <p:cNvSpPr>
            <a:spLocks noGrp="1"/>
          </p:cNvSpPr>
          <p:nvPr>
            <p:ph idx="1"/>
          </p:nvPr>
        </p:nvSpPr>
        <p:spPr>
          <a:xfrm>
            <a:off x="2057400" y="2057400"/>
            <a:ext cx="7772400" cy="1447800"/>
          </a:xfrm>
        </p:spPr>
        <p:txBody>
          <a:bodyPr/>
          <a:lstStyle/>
          <a:p>
            <a:r>
              <a:rPr lang="en-US" sz="2000" dirty="0"/>
              <a:t>For 64-QAM, the number of symbols </a:t>
            </a:r>
            <a:r>
              <a:rPr lang="en-US" sz="2000" i="1" dirty="0"/>
              <a:t>M</a:t>
            </a:r>
            <a:r>
              <a:rPr lang="en-US" sz="2000" dirty="0"/>
              <a:t> = 64. There are six bits per symbol, as </a:t>
            </a:r>
            <a:r>
              <a:rPr lang="en-US" sz="2000" i="1" dirty="0"/>
              <a:t>M</a:t>
            </a:r>
            <a:r>
              <a:rPr lang="en-US" sz="2000" dirty="0"/>
              <a:t> = 2</a:t>
            </a:r>
            <a:r>
              <a:rPr lang="en-US" sz="2000" i="1" baseline="30000" dirty="0"/>
              <a:t>n</a:t>
            </a:r>
            <a:r>
              <a:rPr lang="en-US" sz="2000" dirty="0"/>
              <a:t> and 64 = 2</a:t>
            </a:r>
            <a:r>
              <a:rPr lang="en-US" sz="2000" baseline="30000" dirty="0"/>
              <a:t>6</a:t>
            </a:r>
            <a:r>
              <a:rPr lang="en-US" sz="2000" dirty="0"/>
              <a:t>.</a:t>
            </a:r>
          </a:p>
          <a:p>
            <a:r>
              <a:rPr lang="en-US" sz="2000" dirty="0"/>
              <a:t>A constellation diagram for 64-QAM might look like this:</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latin typeface="Gill Sans MT" panose="020B0502020104020203" pitchFamily="34" charset="0"/>
              </a:rPr>
              <a:pPr>
                <a:defRPr/>
              </a:pPr>
              <a:t>22</a:t>
            </a:fld>
            <a:endParaRPr lang="en-US">
              <a:latin typeface="Gill Sans MT" panose="020B0502020104020203" pitchFamily="34" charset="0"/>
            </a:endParaRPr>
          </a:p>
        </p:txBody>
      </p:sp>
      <p:pic>
        <p:nvPicPr>
          <p:cNvPr id="6146" name="Picture 2" descr="https://www.open.edu/openlearn/pluginfile.php/871656/mod_oucontent/oucontent/44735/41c12436/03b0f8e2/tm355_bk1_pt2_ansf014.e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735" y="3350877"/>
            <a:ext cx="346053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66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822F47A-4A79-46F8-8B49-F9658DA77580}"/>
              </a:ext>
            </a:extLst>
          </p:cNvPr>
          <p:cNvSpPr>
            <a:spLocks noGrp="1"/>
          </p:cNvSpPr>
          <p:nvPr>
            <p:ph type="sldNum" sz="quarter" idx="12"/>
          </p:nvPr>
        </p:nvSpPr>
        <p:spPr/>
        <p:txBody>
          <a:bodyPr/>
          <a:lstStyle/>
          <a:p>
            <a:pPr>
              <a:defRPr/>
            </a:pPr>
            <a:fld id="{5086AF07-4F95-4468-B1E8-CF5B7833C30F}" type="slidenum">
              <a:rPr lang="en-US" smtClean="0"/>
              <a:pPr>
                <a:defRPr/>
              </a:pPr>
              <a:t>23</a:t>
            </a:fld>
            <a:endParaRPr lang="en-US"/>
          </a:p>
        </p:txBody>
      </p:sp>
      <p:sp>
        <p:nvSpPr>
          <p:cNvPr id="6" name="Content Placeholder 2"/>
          <p:cNvSpPr>
            <a:spLocks noGrp="1"/>
          </p:cNvSpPr>
          <p:nvPr>
            <p:ph idx="1"/>
          </p:nvPr>
        </p:nvSpPr>
        <p:spPr>
          <a:xfrm>
            <a:off x="898902" y="764583"/>
            <a:ext cx="10484877" cy="2490061"/>
          </a:xfrm>
        </p:spPr>
        <p:txBody>
          <a:bodyPr/>
          <a:lstStyle/>
          <a:p>
            <a:pPr marL="0" indent="0" algn="just">
              <a:buNone/>
            </a:pPr>
            <a:r>
              <a:rPr lang="en-US" sz="1800" dirty="0"/>
              <a:t>The most commonly used family of modulation formats are quadrature amplitude modulation, QAM. The number preceding the QAM designation indicates the number of states the digitally modulated signal can assume, and ranges from 4-QAM (also known as QPSK) to 256-QAM.</a:t>
            </a:r>
          </a:p>
          <a:p>
            <a:pPr marL="0" indent="0" algn="just">
              <a:buNone/>
            </a:pPr>
            <a:endParaRPr lang="en-US" sz="1800" dirty="0"/>
          </a:p>
          <a:p>
            <a:pPr marL="0" indent="0" algn="just">
              <a:buNone/>
            </a:pPr>
            <a:r>
              <a:rPr lang="en-US" sz="1800" dirty="0"/>
              <a:t>16-QAM, 64-QAM, and 128-QAM, in 4G, and 256-QAM additionally in 5G. The constellation points are closer together with high-order QAM and so are more susceptible to noise and other interference. Thus high-order QAM can deliver more data, but less reliably than lower-order QAM.</a:t>
            </a:r>
          </a:p>
          <a:p>
            <a:pPr marL="0" indent="0" algn="just">
              <a:buNone/>
            </a:pPr>
            <a:endParaRPr lang="en-US" sz="1800" dirty="0"/>
          </a:p>
        </p:txBody>
      </p:sp>
      <p:pic>
        <p:nvPicPr>
          <p:cNvPr id="7" name="Picture 6"/>
          <p:cNvPicPr>
            <a:picLocks noChangeAspect="1"/>
          </p:cNvPicPr>
          <p:nvPr/>
        </p:nvPicPr>
        <p:blipFill>
          <a:blip r:embed="rId2"/>
          <a:stretch>
            <a:fillRect/>
          </a:stretch>
        </p:blipFill>
        <p:spPr>
          <a:xfrm>
            <a:off x="2026920" y="3429001"/>
            <a:ext cx="4120036" cy="3351893"/>
          </a:xfrm>
          <a:prstGeom prst="rect">
            <a:avLst/>
          </a:prstGeom>
        </p:spPr>
      </p:pic>
      <p:pic>
        <p:nvPicPr>
          <p:cNvPr id="8" name="Picture 7"/>
          <p:cNvPicPr>
            <a:picLocks noChangeAspect="1"/>
          </p:cNvPicPr>
          <p:nvPr/>
        </p:nvPicPr>
        <p:blipFill>
          <a:blip r:embed="rId3"/>
          <a:stretch>
            <a:fillRect/>
          </a:stretch>
        </p:blipFill>
        <p:spPr>
          <a:xfrm>
            <a:off x="6386607" y="2720336"/>
            <a:ext cx="4311873" cy="4168144"/>
          </a:xfrm>
          <a:prstGeom prst="rect">
            <a:avLst/>
          </a:prstGeom>
        </p:spPr>
      </p:pic>
    </p:spTree>
    <p:extLst>
      <p:ext uri="{BB962C8B-B14F-4D97-AF65-F5344CB8AC3E}">
        <p14:creationId xmlns:p14="http://schemas.microsoft.com/office/powerpoint/2010/main" val="3467481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24</a:t>
            </a:fld>
            <a:endParaRPr lang="en-US"/>
          </a:p>
        </p:txBody>
      </p:sp>
      <p:pic>
        <p:nvPicPr>
          <p:cNvPr id="5" name="Picture 4"/>
          <p:cNvPicPr>
            <a:picLocks noChangeAspect="1"/>
          </p:cNvPicPr>
          <p:nvPr/>
        </p:nvPicPr>
        <p:blipFill>
          <a:blip r:embed="rId3"/>
          <a:stretch>
            <a:fillRect/>
          </a:stretch>
        </p:blipFill>
        <p:spPr>
          <a:xfrm>
            <a:off x="1554712" y="148502"/>
            <a:ext cx="7055888" cy="6526480"/>
          </a:xfrm>
          <a:prstGeom prst="rect">
            <a:avLst/>
          </a:prstGeom>
        </p:spPr>
      </p:pic>
    </p:spTree>
    <p:extLst>
      <p:ext uri="{BB962C8B-B14F-4D97-AF65-F5344CB8AC3E}">
        <p14:creationId xmlns:p14="http://schemas.microsoft.com/office/powerpoint/2010/main" val="2222959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84881" y="152400"/>
            <a:ext cx="9135591" cy="5505554"/>
          </a:xfrm>
          <a:prstGeom prst="rect">
            <a:avLst/>
          </a:prstGeom>
        </p:spPr>
      </p:pic>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25</a:t>
            </a:fld>
            <a:endParaRPr lang="en-US"/>
          </a:p>
        </p:txBody>
      </p:sp>
      <p:pic>
        <p:nvPicPr>
          <p:cNvPr id="3074" name="Picture 2"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550" y="2556734"/>
            <a:ext cx="2143271" cy="212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0971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If the bandwidth for 8-QAM and 8-PSK is BW=2Rb/3, then </a:t>
            </a:r>
            <a:r>
              <a:rPr lang="en-US" sz="2400" dirty="0" err="1"/>
              <a:t>i</a:t>
            </a:r>
            <a:r>
              <a:rPr lang="en-US" sz="2400" dirty="0"/>
              <a:t>) what is the bandwidth of 16-QAM and 16-PSK? ii) If a bit stream of 64 kb/s is to be transmitted, how much bandwidth is required in each case?</a:t>
            </a:r>
          </a:p>
          <a:p>
            <a:pPr marL="0" indent="0">
              <a:buNone/>
            </a:pPr>
            <a:r>
              <a:rPr lang="en-US" sz="2400" dirty="0"/>
              <a:t>iii) How many symbols are represented (M) for 8-QAM and 16- QAM modulation?</a:t>
            </a:r>
          </a:p>
          <a:p>
            <a:pPr marL="0" indent="0">
              <a:buNone/>
            </a:pPr>
            <a:r>
              <a:rPr lang="en-US" sz="2400" dirty="0"/>
              <a:t>iv) How many bits per symbol are used (K) for 8-PSK and 16-PSK?</a:t>
            </a:r>
          </a:p>
          <a:p>
            <a:pPr marL="0" indent="0">
              <a:buNone/>
            </a:pPr>
            <a:r>
              <a:rPr lang="en-US" sz="2400" dirty="0"/>
              <a:t>v) If the Baud is 10000 symbols/s, what is bit rate (</a:t>
            </a:r>
            <a:r>
              <a:rPr lang="en-US" sz="2400" dirty="0" err="1"/>
              <a:t>Rb</a:t>
            </a:r>
            <a:r>
              <a:rPr lang="en-US" sz="2400" dirty="0"/>
              <a:t>) for 8-QAM and 16-QAM?</a:t>
            </a:r>
          </a:p>
          <a:p>
            <a:pPr marL="0" indent="0">
              <a:buNone/>
            </a:pPr>
            <a:r>
              <a:rPr lang="en-US" sz="2400" dirty="0"/>
              <a:t>v) Draw the signal constellation diagram for both 16-QAM and 16-PSK.</a:t>
            </a:r>
          </a:p>
        </p:txBody>
      </p:sp>
    </p:spTree>
    <p:extLst>
      <p:ext uri="{BB962C8B-B14F-4D97-AF65-F5344CB8AC3E}">
        <p14:creationId xmlns:p14="http://schemas.microsoft.com/office/powerpoint/2010/main" val="80672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05142"/>
            <a:ext cx="8458200" cy="1600200"/>
          </a:xfrm>
        </p:spPr>
        <p:txBody>
          <a:bodyPr>
            <a:normAutofit fontScale="90000"/>
          </a:bodyPr>
          <a:lstStyle/>
          <a:p>
            <a:r>
              <a:rPr lang="en-US" dirty="0" smtClean="0">
                <a:latin typeface="Gill Sans MT" panose="020B0502020104020203" pitchFamily="34" charset="0"/>
              </a:rPr>
              <a:t>Constellation diagram for Circular 8 QAM and Rectangular 8 QAM</a:t>
            </a:r>
            <a:endParaRPr lang="en-US" dirty="0">
              <a:latin typeface="Gill Sans MT" panose="020B0502020104020203" pitchFamily="34" charset="0"/>
            </a:endParaRPr>
          </a:p>
        </p:txBody>
      </p:sp>
      <p:sp>
        <p:nvSpPr>
          <p:cNvPr id="3" name="Content Placeholder 2"/>
          <p:cNvSpPr>
            <a:spLocks noGrp="1"/>
          </p:cNvSpPr>
          <p:nvPr>
            <p:ph idx="1"/>
          </p:nvPr>
        </p:nvSpPr>
        <p:spPr>
          <a:xfrm>
            <a:off x="1487336" y="4857272"/>
            <a:ext cx="8979408" cy="1310640"/>
          </a:xfrm>
        </p:spPr>
        <p:txBody>
          <a:bodyPr/>
          <a:lstStyle/>
          <a:p>
            <a:r>
              <a:rPr lang="en-US" sz="2000" dirty="0"/>
              <a:t>the demodulator must detect both phase and amplitude. Also the fact that the amplitude varies means that a linear amplifier is required to amplify the signal.</a:t>
            </a:r>
          </a:p>
        </p:txBody>
      </p:sp>
      <p:sp>
        <p:nvSpPr>
          <p:cNvPr id="4" name="Slide Number Placeholder 3"/>
          <p:cNvSpPr>
            <a:spLocks noGrp="1"/>
          </p:cNvSpPr>
          <p:nvPr>
            <p:ph type="sldNum" sz="quarter" idx="12"/>
          </p:nvPr>
        </p:nvSpPr>
        <p:spPr>
          <a:xfrm>
            <a:off x="9448240" y="10896599"/>
            <a:ext cx="740335" cy="227354"/>
          </a:xfrm>
        </p:spPr>
        <p:txBody>
          <a:bodyPr/>
          <a:lstStyle/>
          <a:p>
            <a:pPr>
              <a:defRPr/>
            </a:pPr>
            <a:fld id="{5086AF07-4F95-4468-B1E8-CF5B7833C30F}" type="slidenum">
              <a:rPr lang="en-US" smtClean="0"/>
              <a:pPr>
                <a:defRPr/>
              </a:pPr>
              <a:t>27</a:t>
            </a:fld>
            <a:endParaRPr lang="en-US" dirty="0"/>
          </a:p>
        </p:txBody>
      </p:sp>
      <p:pic>
        <p:nvPicPr>
          <p:cNvPr id="1026" name="Picture 2" descr="The best constellation diagram for 8-QAM signal.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335371"/>
            <a:ext cx="2372651" cy="215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o common higher order constellations: (a) Rectangular 8-QAM with Q =...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688" y="2468243"/>
            <a:ext cx="4026056" cy="20272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4343401" y="2427144"/>
            <a:ext cx="1899861" cy="1722755"/>
          </a:xfrm>
          <a:prstGeom prst="rect">
            <a:avLst/>
          </a:prstGeom>
          <a:ln>
            <a:solidFill>
              <a:schemeClr val="accent1"/>
            </a:solidFill>
          </a:ln>
        </p:spPr>
      </p:pic>
    </p:spTree>
    <p:extLst>
      <p:ext uri="{BB962C8B-B14F-4D97-AF65-F5344CB8AC3E}">
        <p14:creationId xmlns:p14="http://schemas.microsoft.com/office/powerpoint/2010/main" val="28608401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040803" y="468678"/>
            <a:ext cx="8077200" cy="584775"/>
          </a:xfrm>
          <a:prstGeom prst="rect">
            <a:avLst/>
          </a:prstGeom>
          <a:noFill/>
          <a:ln w="9525">
            <a:noFill/>
            <a:miter lim="800000"/>
            <a:headEnd/>
            <a:tailEnd/>
          </a:ln>
        </p:spPr>
        <p:txBody>
          <a:bodyPr wrap="square">
            <a:spAutoFit/>
          </a:bodyPr>
          <a:lstStyle/>
          <a:p>
            <a:pPr algn="ctr">
              <a:spcBef>
                <a:spcPct val="50000"/>
              </a:spcBef>
            </a:pPr>
            <a:r>
              <a:rPr lang="en-US" sz="3200" b="1" dirty="0">
                <a:latin typeface="Gill Sans MT" panose="020B0502020104020203" pitchFamily="34" charset="0"/>
              </a:rPr>
              <a:t>Spectral </a:t>
            </a:r>
            <a:r>
              <a:rPr lang="en-US" sz="3200" b="1" dirty="0" smtClean="0">
                <a:latin typeface="Gill Sans MT" panose="020B0502020104020203" pitchFamily="34" charset="0"/>
              </a:rPr>
              <a:t>Efficiency </a:t>
            </a:r>
            <a:r>
              <a:rPr lang="en-US" sz="3200" b="1" dirty="0">
                <a:latin typeface="Gill Sans MT" panose="020B0502020104020203" pitchFamily="34" charset="0"/>
              </a:rPr>
              <a:t>of Modulation</a:t>
            </a:r>
          </a:p>
        </p:txBody>
      </p:sp>
      <p:pic>
        <p:nvPicPr>
          <p:cNvPr id="5" name="Picture 4"/>
          <p:cNvPicPr>
            <a:picLocks noChangeAspect="1"/>
          </p:cNvPicPr>
          <p:nvPr/>
        </p:nvPicPr>
        <p:blipFill>
          <a:blip r:embed="rId2"/>
          <a:stretch>
            <a:fillRect/>
          </a:stretch>
        </p:blipFill>
        <p:spPr>
          <a:xfrm>
            <a:off x="2816352" y="1170019"/>
            <a:ext cx="5358384" cy="675072"/>
          </a:xfrm>
          <a:prstGeom prst="rect">
            <a:avLst/>
          </a:prstGeom>
        </p:spPr>
      </p:pic>
      <p:pic>
        <p:nvPicPr>
          <p:cNvPr id="6" name="Picture 5"/>
          <p:cNvPicPr>
            <a:picLocks noChangeAspect="1"/>
          </p:cNvPicPr>
          <p:nvPr/>
        </p:nvPicPr>
        <p:blipFill>
          <a:blip r:embed="rId3"/>
          <a:stretch>
            <a:fillRect/>
          </a:stretch>
        </p:blipFill>
        <p:spPr>
          <a:xfrm>
            <a:off x="1563624" y="2556798"/>
            <a:ext cx="8732182" cy="4261972"/>
          </a:xfrm>
          <a:prstGeom prst="rect">
            <a:avLst/>
          </a:prstGeom>
        </p:spPr>
      </p:pic>
      <p:pic>
        <p:nvPicPr>
          <p:cNvPr id="7" name="Picture 6"/>
          <p:cNvPicPr>
            <a:picLocks noChangeAspect="1"/>
          </p:cNvPicPr>
          <p:nvPr/>
        </p:nvPicPr>
        <p:blipFill>
          <a:blip r:embed="rId4"/>
          <a:stretch>
            <a:fillRect/>
          </a:stretch>
        </p:blipFill>
        <p:spPr>
          <a:xfrm>
            <a:off x="3114933" y="1845091"/>
            <a:ext cx="2964470" cy="595140"/>
          </a:xfrm>
          <a:prstGeom prst="rect">
            <a:avLst/>
          </a:prstGeom>
        </p:spPr>
      </p:pic>
    </p:spTree>
    <p:extLst>
      <p:ext uri="{BB962C8B-B14F-4D97-AF65-F5344CB8AC3E}">
        <p14:creationId xmlns:p14="http://schemas.microsoft.com/office/powerpoint/2010/main" val="40517351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6735" y="4742824"/>
            <a:ext cx="9650334" cy="1284570"/>
          </a:xfrm>
          <a:prstGeom prst="rect">
            <a:avLst/>
          </a:prstGeom>
        </p:spPr>
      </p:pic>
      <p:pic>
        <p:nvPicPr>
          <p:cNvPr id="3" name="Picture 2"/>
          <p:cNvPicPr>
            <a:picLocks noChangeAspect="1"/>
          </p:cNvPicPr>
          <p:nvPr/>
        </p:nvPicPr>
        <p:blipFill>
          <a:blip r:embed="rId3"/>
          <a:stretch>
            <a:fillRect/>
          </a:stretch>
        </p:blipFill>
        <p:spPr>
          <a:xfrm>
            <a:off x="1316735" y="411176"/>
            <a:ext cx="9744079" cy="4248959"/>
          </a:xfrm>
          <a:prstGeom prst="rect">
            <a:avLst/>
          </a:prstGeom>
        </p:spPr>
      </p:pic>
    </p:spTree>
    <p:extLst>
      <p:ext uri="{BB962C8B-B14F-4D97-AF65-F5344CB8AC3E}">
        <p14:creationId xmlns:p14="http://schemas.microsoft.com/office/powerpoint/2010/main" val="74982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2400" dirty="0"/>
              <a:t>Modulation Techniques for mobile radio</a:t>
            </a:r>
          </a:p>
          <a:p>
            <a:pPr lvl="1"/>
            <a:r>
              <a:rPr lang="en-US" sz="2400" dirty="0" smtClean="0"/>
              <a:t>Digital </a:t>
            </a:r>
            <a:r>
              <a:rPr lang="en-US" sz="2400" dirty="0"/>
              <a:t>modulation techniques, </a:t>
            </a:r>
            <a:endParaRPr lang="en-US" sz="2400" dirty="0" smtClean="0"/>
          </a:p>
          <a:p>
            <a:pPr lvl="1"/>
            <a:r>
              <a:rPr lang="en-US" sz="2400" dirty="0" smtClean="0"/>
              <a:t>Spectral efficiency</a:t>
            </a:r>
            <a:endParaRPr lang="en-US" dirty="0"/>
          </a:p>
          <a:p>
            <a:pPr lvl="1"/>
            <a:r>
              <a:rPr lang="en-US" sz="2400" dirty="0"/>
              <a:t>Orthogonal Frequency Division Multiplexing</a:t>
            </a:r>
          </a:p>
          <a:p>
            <a:pPr lvl="1"/>
            <a:endParaRPr lang="en-US" sz="2400" dirty="0" smtClean="0"/>
          </a:p>
        </p:txBody>
      </p:sp>
    </p:spTree>
    <p:extLst>
      <p:ext uri="{BB962C8B-B14F-4D97-AF65-F5344CB8AC3E}">
        <p14:creationId xmlns:p14="http://schemas.microsoft.com/office/powerpoint/2010/main" val="33826529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0" y="2433077"/>
            <a:ext cx="10515600" cy="1325563"/>
          </a:xfrm>
        </p:spPr>
        <p:txBody>
          <a:bodyPr>
            <a:noAutofit/>
          </a:bodyPr>
          <a:lstStyle/>
          <a:p>
            <a:pPr algn="ctr"/>
            <a:r>
              <a:rPr lang="en-US" sz="9600" dirty="0" smtClean="0"/>
              <a:t>Thank You</a:t>
            </a:r>
            <a:endParaRPr lang="en-US" sz="9600" dirty="0"/>
          </a:p>
        </p:txBody>
      </p:sp>
    </p:spTree>
    <p:extLst>
      <p:ext uri="{BB962C8B-B14F-4D97-AF65-F5344CB8AC3E}">
        <p14:creationId xmlns:p14="http://schemas.microsoft.com/office/powerpoint/2010/main" val="14929458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923330"/>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a:p>
            <a:pPr algn="ctr"/>
            <a:endParaRPr lang="en-US" b="1" dirty="0">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2286161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2"/>
          </p:nvPr>
        </p:nvSpPr>
        <p:spPr>
          <a:xfrm>
            <a:off x="8153401" y="6248400"/>
            <a:ext cx="1825625" cy="457200"/>
          </a:xfrm>
          <a:noFill/>
        </p:spPr>
        <p:txBody>
          <a:bodyPr/>
          <a:lstStyle/>
          <a:p>
            <a:fld id="{AE650A93-E9DE-434E-9DAF-D04F72D14C7A}" type="slidenum">
              <a:rPr lang="en-US" smtClean="0">
                <a:latin typeface="Gill Sans MT" panose="020B0502020104020203" pitchFamily="34" charset="0"/>
              </a:rPr>
              <a:pPr/>
              <a:t>32</a:t>
            </a:fld>
            <a:endParaRPr lang="en-US">
              <a:latin typeface="Gill Sans MT" panose="020B0502020104020203" pitchFamily="34" charset="0"/>
            </a:endParaRPr>
          </a:p>
        </p:txBody>
      </p:sp>
      <p:sp>
        <p:nvSpPr>
          <p:cNvPr id="49155" name="Text Box 2"/>
          <p:cNvSpPr txBox="1">
            <a:spLocks noChangeArrowheads="1"/>
          </p:cNvSpPr>
          <p:nvPr/>
        </p:nvSpPr>
        <p:spPr bwMode="auto">
          <a:xfrm>
            <a:off x="1188721" y="1933707"/>
            <a:ext cx="9849104" cy="2554545"/>
          </a:xfrm>
          <a:prstGeom prst="rect">
            <a:avLst/>
          </a:prstGeom>
          <a:noFill/>
          <a:ln w="9525">
            <a:noFill/>
            <a:miter lim="800000"/>
            <a:headEnd/>
            <a:tailEnd/>
          </a:ln>
        </p:spPr>
        <p:txBody>
          <a:bodyPr wrap="square">
            <a:spAutoFit/>
          </a:bodyPr>
          <a:lstStyle/>
          <a:p>
            <a:pPr marL="342900" indent="-342900" algn="just">
              <a:buFont typeface="Wingdings" panose="05000000000000000000" pitchFamily="2" charset="2"/>
              <a:buChar char="ü"/>
            </a:pPr>
            <a:r>
              <a:rPr lang="en-US" sz="2000" dirty="0">
                <a:latin typeface="Gill Sans MT" panose="020B0502020104020203" pitchFamily="34" charset="0"/>
              </a:rPr>
              <a:t>Orthogonal Frequency Division Multiplexing (OFDM) is a multi-carrier modulation scheme that transmits data over a number of orthogonal subcarriers. </a:t>
            </a:r>
          </a:p>
          <a:p>
            <a:pPr marL="342900" indent="-342900" algn="just">
              <a:buFont typeface="Wingdings" panose="05000000000000000000" pitchFamily="2" charset="2"/>
              <a:buChar char="ü"/>
            </a:pPr>
            <a:r>
              <a:rPr lang="en-US" sz="2000" dirty="0">
                <a:latin typeface="Gill Sans MT" panose="020B0502020104020203" pitchFamily="34" charset="0"/>
              </a:rPr>
              <a:t>A conventional transmission uses only a single carrier modulated with all the data to be sent. </a:t>
            </a:r>
          </a:p>
          <a:p>
            <a:pPr marL="342900" indent="-342900" algn="just">
              <a:buFont typeface="Wingdings" panose="05000000000000000000" pitchFamily="2" charset="2"/>
              <a:buChar char="ü"/>
            </a:pPr>
            <a:r>
              <a:rPr lang="en-US" sz="2000" dirty="0">
                <a:latin typeface="Gill Sans MT" panose="020B0502020104020203" pitchFamily="34" charset="0"/>
              </a:rPr>
              <a:t>OFDM breaks the data to be sent into small chunks, allocating each sub-data stream to a sub-carrier and the data is sent in parallel orthogonal sub-carriers. </a:t>
            </a:r>
          </a:p>
          <a:p>
            <a:pPr marL="342900" indent="-342900" algn="just">
              <a:buFont typeface="Wingdings" panose="05000000000000000000" pitchFamily="2" charset="2"/>
              <a:buChar char="ü"/>
            </a:pPr>
            <a:r>
              <a:rPr lang="en-US" sz="2000" dirty="0">
                <a:latin typeface="Gill Sans MT" panose="020B0502020104020203" pitchFamily="34" charset="0"/>
              </a:rPr>
              <a:t>As illustrated in Figure 1, this can be compared with a transport company utilizing several smaller trucks (multi-carrier) instead of one large truck (single carrier).</a:t>
            </a:r>
          </a:p>
        </p:txBody>
      </p:sp>
      <p:pic>
        <p:nvPicPr>
          <p:cNvPr id="49156" name="Picture 3"/>
          <p:cNvPicPr>
            <a:picLocks noGrp="1" noChangeAspect="1" noChangeArrowheads="1"/>
          </p:cNvPicPr>
          <p:nvPr>
            <p:ph/>
          </p:nvPr>
        </p:nvPicPr>
        <p:blipFill>
          <a:blip r:embed="rId3"/>
          <a:srcRect/>
          <a:stretch>
            <a:fillRect/>
          </a:stretch>
        </p:blipFill>
        <p:spPr>
          <a:xfrm>
            <a:off x="3244660" y="4829295"/>
            <a:ext cx="5737225" cy="1269900"/>
          </a:xfrm>
          <a:noFill/>
        </p:spPr>
      </p:pic>
      <p:sp>
        <p:nvSpPr>
          <p:cNvPr id="49157" name="Text Box 4"/>
          <p:cNvSpPr txBox="1">
            <a:spLocks noChangeArrowheads="1"/>
          </p:cNvSpPr>
          <p:nvPr/>
        </p:nvSpPr>
        <p:spPr bwMode="auto">
          <a:xfrm>
            <a:off x="3276600" y="6248400"/>
            <a:ext cx="6400800" cy="400110"/>
          </a:xfrm>
          <a:prstGeom prst="rect">
            <a:avLst/>
          </a:prstGeom>
          <a:noFill/>
          <a:ln w="9525">
            <a:noFill/>
            <a:miter lim="800000"/>
            <a:headEnd/>
            <a:tailEnd/>
          </a:ln>
        </p:spPr>
        <p:txBody>
          <a:bodyPr wrap="square">
            <a:spAutoFit/>
          </a:bodyPr>
          <a:lstStyle/>
          <a:p>
            <a:pPr>
              <a:spcBef>
                <a:spcPct val="50000"/>
              </a:spcBef>
            </a:pPr>
            <a:r>
              <a:rPr lang="en-US" sz="2000" dirty="0">
                <a:latin typeface="Gill Sans MT" panose="020B0502020104020203" pitchFamily="34" charset="0"/>
              </a:rPr>
              <a:t>Fig.1 Single carrier vs. multi-carrier transmission</a:t>
            </a:r>
          </a:p>
        </p:txBody>
      </p:sp>
      <p:sp>
        <p:nvSpPr>
          <p:cNvPr id="49158" name="Text Box 5"/>
          <p:cNvSpPr txBox="1">
            <a:spLocks noChangeArrowheads="1"/>
          </p:cNvSpPr>
          <p:nvPr/>
        </p:nvSpPr>
        <p:spPr bwMode="auto">
          <a:xfrm>
            <a:off x="1986597" y="449932"/>
            <a:ext cx="8077200" cy="946150"/>
          </a:xfrm>
          <a:prstGeom prst="rect">
            <a:avLst/>
          </a:prstGeom>
          <a:noFill/>
          <a:ln w="9525">
            <a:noFill/>
            <a:miter lim="800000"/>
            <a:headEnd/>
            <a:tailEnd/>
          </a:ln>
        </p:spPr>
        <p:txBody>
          <a:bodyPr wrap="square">
            <a:spAutoFit/>
          </a:bodyPr>
          <a:lstStyle/>
          <a:p>
            <a:pPr algn="ctr">
              <a:spcBef>
                <a:spcPct val="50000"/>
              </a:spcBef>
            </a:pPr>
            <a:r>
              <a:rPr lang="en-US" sz="2800" dirty="0">
                <a:latin typeface="Gill Sans MT" panose="020B0502020104020203" pitchFamily="34" charset="0"/>
              </a:rPr>
              <a:t>Orthogonal Frequency Division Multiplexing IEEE 802.11a and 802.11g</a:t>
            </a:r>
          </a:p>
        </p:txBody>
      </p:sp>
    </p:spTree>
    <p:extLst>
      <p:ext uri="{BB962C8B-B14F-4D97-AF65-F5344CB8AC3E}">
        <p14:creationId xmlns:p14="http://schemas.microsoft.com/office/powerpoint/2010/main" val="1889278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4"/>
          <p:cNvSpPr>
            <a:spLocks noGrp="1"/>
          </p:cNvSpPr>
          <p:nvPr>
            <p:ph type="sldNum" sz="quarter" idx="12"/>
          </p:nvPr>
        </p:nvSpPr>
        <p:spPr>
          <a:noFill/>
        </p:spPr>
        <p:txBody>
          <a:bodyPr/>
          <a:lstStyle/>
          <a:p>
            <a:fld id="{9E832E36-DD23-4A9A-993F-658E6821B4D9}" type="slidenum">
              <a:rPr lang="en-US" smtClean="0">
                <a:latin typeface="Gill Sans MT" panose="020B0502020104020203" pitchFamily="34" charset="0"/>
              </a:rPr>
              <a:pPr/>
              <a:t>33</a:t>
            </a:fld>
            <a:endParaRPr lang="en-US">
              <a:latin typeface="Gill Sans MT" panose="020B0502020104020203" pitchFamily="34" charset="0"/>
            </a:endParaRPr>
          </a:p>
        </p:txBody>
      </p:sp>
      <p:pic>
        <p:nvPicPr>
          <p:cNvPr id="50179" name="Picture 4"/>
          <p:cNvPicPr>
            <a:picLocks noChangeAspect="1" noChangeArrowheads="1"/>
          </p:cNvPicPr>
          <p:nvPr/>
        </p:nvPicPr>
        <p:blipFill>
          <a:blip r:embed="rId3"/>
          <a:srcRect/>
          <a:stretch>
            <a:fillRect/>
          </a:stretch>
        </p:blipFill>
        <p:spPr bwMode="auto">
          <a:xfrm>
            <a:off x="3252503" y="692055"/>
            <a:ext cx="4923712" cy="2956401"/>
          </a:xfrm>
          <a:prstGeom prst="rect">
            <a:avLst/>
          </a:prstGeom>
          <a:noFill/>
          <a:ln w="9525">
            <a:noFill/>
            <a:miter lim="800000"/>
            <a:headEnd/>
            <a:tailEnd/>
          </a:ln>
        </p:spPr>
      </p:pic>
      <p:sp>
        <p:nvSpPr>
          <p:cNvPr id="50180" name="Rectangle 5"/>
          <p:cNvSpPr>
            <a:spLocks noChangeArrowheads="1"/>
          </p:cNvSpPr>
          <p:nvPr/>
        </p:nvSpPr>
        <p:spPr bwMode="auto">
          <a:xfrm>
            <a:off x="1322833" y="233069"/>
            <a:ext cx="2002471" cy="369332"/>
          </a:xfrm>
          <a:prstGeom prst="rect">
            <a:avLst/>
          </a:prstGeom>
          <a:noFill/>
          <a:ln w="9525">
            <a:noFill/>
            <a:miter lim="800000"/>
            <a:headEnd/>
            <a:tailEnd/>
          </a:ln>
        </p:spPr>
        <p:txBody>
          <a:bodyPr wrap="none">
            <a:spAutoFit/>
          </a:bodyPr>
          <a:lstStyle/>
          <a:p>
            <a:r>
              <a:rPr lang="en-US" dirty="0">
                <a:latin typeface="Gill Sans MT" panose="020B0502020104020203" pitchFamily="34" charset="0"/>
              </a:rPr>
              <a:t>OFDM Versus FDM</a:t>
            </a:r>
          </a:p>
        </p:txBody>
      </p:sp>
      <p:sp>
        <p:nvSpPr>
          <p:cNvPr id="2" name="Rectangle 1"/>
          <p:cNvSpPr/>
          <p:nvPr/>
        </p:nvSpPr>
        <p:spPr>
          <a:xfrm>
            <a:off x="1088136" y="3989582"/>
            <a:ext cx="10006584" cy="2554545"/>
          </a:xfrm>
          <a:prstGeom prst="rect">
            <a:avLst/>
          </a:prstGeom>
        </p:spPr>
        <p:txBody>
          <a:bodyPr wrap="square">
            <a:spAutoFit/>
          </a:bodyPr>
          <a:lstStyle/>
          <a:p>
            <a:pPr marL="342900" indent="-342900" algn="just">
              <a:buFont typeface="Wingdings" panose="05000000000000000000" pitchFamily="2" charset="2"/>
              <a:buChar char="ü"/>
            </a:pPr>
            <a:r>
              <a:rPr lang="en-US" sz="2000" dirty="0">
                <a:latin typeface="Gill Sans MT" panose="020B0502020104020203" pitchFamily="34" charset="0"/>
              </a:rPr>
              <a:t>The essential property of the OFDM signal is the </a:t>
            </a:r>
            <a:r>
              <a:rPr lang="en-US" sz="2000" dirty="0" err="1">
                <a:latin typeface="Gill Sans MT" panose="020B0502020104020203" pitchFamily="34" charset="0"/>
              </a:rPr>
              <a:t>orthogonality</a:t>
            </a:r>
            <a:r>
              <a:rPr lang="en-US" sz="2000" dirty="0">
                <a:latin typeface="Gill Sans MT" panose="020B0502020104020203" pitchFamily="34" charset="0"/>
              </a:rPr>
              <a:t> between the subcarriers.</a:t>
            </a:r>
          </a:p>
          <a:p>
            <a:pPr marL="342900" indent="-342900" algn="just">
              <a:buFont typeface="Wingdings" panose="05000000000000000000" pitchFamily="2" charset="2"/>
              <a:buChar char="ü"/>
            </a:pPr>
            <a:r>
              <a:rPr lang="en-US" sz="2000" dirty="0">
                <a:latin typeface="Gill Sans MT" panose="020B0502020104020203" pitchFamily="34" charset="0"/>
              </a:rPr>
              <a:t>The use of orthogonal subcarriers allows more subcarriers per bandwidth resulting in an increase in spectral efficiency.</a:t>
            </a:r>
          </a:p>
          <a:p>
            <a:pPr marL="342900" indent="-342900" algn="just">
              <a:buFont typeface="Wingdings" panose="05000000000000000000" pitchFamily="2" charset="2"/>
              <a:buChar char="ü"/>
            </a:pPr>
            <a:r>
              <a:rPr lang="en-US" sz="2000" dirty="0">
                <a:latin typeface="Gill Sans MT" panose="020B0502020104020203" pitchFamily="34" charset="0"/>
              </a:rPr>
              <a:t> In a perfect OFDM signal, </a:t>
            </a:r>
            <a:r>
              <a:rPr lang="en-US" sz="2000" dirty="0" err="1">
                <a:latin typeface="Gill Sans MT" panose="020B0502020104020203" pitchFamily="34" charset="0"/>
              </a:rPr>
              <a:t>Orthogonality</a:t>
            </a:r>
            <a:r>
              <a:rPr lang="en-US" sz="2000" dirty="0">
                <a:latin typeface="Gill Sans MT" panose="020B0502020104020203" pitchFamily="34" charset="0"/>
              </a:rPr>
              <a:t> prevents interference between overlapping carriers.</a:t>
            </a:r>
          </a:p>
          <a:p>
            <a:pPr marL="342900" indent="-342900" algn="just">
              <a:buFont typeface="Wingdings" panose="05000000000000000000" pitchFamily="2" charset="2"/>
              <a:buChar char="ü"/>
            </a:pPr>
            <a:r>
              <a:rPr lang="en-US" sz="2000" dirty="0">
                <a:latin typeface="Gill Sans MT" panose="020B0502020104020203" pitchFamily="34" charset="0"/>
              </a:rPr>
              <a:t> In FDM systems, any overlap in the spectrums of adjacent signals will result in interference. In OFDM systems, the subcarriers will interfere with each other only if there is a loss of </a:t>
            </a:r>
            <a:r>
              <a:rPr lang="en-US" sz="2000" dirty="0" err="1">
                <a:latin typeface="Gill Sans MT" panose="020B0502020104020203" pitchFamily="34" charset="0"/>
              </a:rPr>
              <a:t>orthogonality</a:t>
            </a:r>
            <a:r>
              <a:rPr lang="en-US" sz="2000" dirty="0">
                <a:latin typeface="Gill Sans MT" panose="020B0502020104020203" pitchFamily="34" charset="0"/>
              </a:rPr>
              <a:t>. </a:t>
            </a:r>
          </a:p>
        </p:txBody>
      </p:sp>
    </p:spTree>
    <p:extLst>
      <p:ext uri="{BB962C8B-B14F-4D97-AF65-F5344CB8AC3E}">
        <p14:creationId xmlns:p14="http://schemas.microsoft.com/office/powerpoint/2010/main" val="14846758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4EB41EC-E077-43CF-8A44-3115B4282365}"/>
              </a:ext>
            </a:extLst>
          </p:cNvPr>
          <p:cNvSpPr>
            <a:spLocks noGrp="1"/>
          </p:cNvSpPr>
          <p:nvPr>
            <p:ph/>
          </p:nvPr>
        </p:nvSpPr>
        <p:spPr>
          <a:xfrm>
            <a:off x="1028700" y="701040"/>
            <a:ext cx="10325100" cy="5279136"/>
          </a:xfrm>
        </p:spPr>
        <p:txBody>
          <a:bodyPr/>
          <a:lstStyle/>
          <a:p>
            <a:pPr marL="0" indent="0">
              <a:buNone/>
            </a:pPr>
            <a:r>
              <a:rPr lang="en-US" b="1" dirty="0">
                <a:latin typeface="Gill Sans MT" panose="020B0502020104020203" pitchFamily="34" charset="0"/>
              </a:rPr>
              <a:t>How OFDM Subcarriers Work</a:t>
            </a:r>
          </a:p>
          <a:p>
            <a:endParaRPr lang="en-US" sz="2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OFDM divides a given channel into many narrower subcarriers. The spacing is such that the subcarriers are orthogonal, so they won’t interfere with one another despite the lack of guard bands between them. This comes about by having the subcarrier spacing equal to the reciprocal of symbol time.</a:t>
            </a:r>
          </a:p>
          <a:p>
            <a:pPr algn="just">
              <a:buFont typeface="Wingdings" panose="05000000000000000000" pitchFamily="2" charset="2"/>
              <a:buChar char="ü"/>
            </a:pPr>
            <a:endParaRPr lang="en-US" sz="1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This tells us that the spacing of the subcarriers is directly related to the useful symbol time (more specifically, the amount of time the transmitter spends performing IFFT). Because of this relationship, the resulting </a:t>
            </a:r>
            <a:r>
              <a:rPr lang="en-US" sz="2000" dirty="0" err="1">
                <a:latin typeface="Gill Sans MT" panose="020B0502020104020203" pitchFamily="34" charset="0"/>
              </a:rPr>
              <a:t>sinc</a:t>
            </a:r>
            <a:r>
              <a:rPr lang="en-US" sz="2000" dirty="0">
                <a:latin typeface="Gill Sans MT" panose="020B0502020104020203" pitchFamily="34" charset="0"/>
              </a:rPr>
              <a:t> frequency response curves from each subcarrier create signal nulls in the adjacent subcarrier frequencies thus preventing inter-carrier interference (ICI).</a:t>
            </a:r>
          </a:p>
          <a:p>
            <a:pPr algn="just">
              <a:buFont typeface="Wingdings" panose="05000000000000000000" pitchFamily="2" charset="2"/>
              <a:buChar char="ü"/>
            </a:pPr>
            <a:endParaRPr lang="en-US" sz="1000" dirty="0">
              <a:latin typeface="Gill Sans MT" panose="020B0502020104020203" pitchFamily="34" charset="0"/>
            </a:endParaRPr>
          </a:p>
          <a:p>
            <a:pPr algn="just">
              <a:buFont typeface="Wingdings" panose="05000000000000000000" pitchFamily="2" charset="2"/>
              <a:buChar char="ü"/>
            </a:pPr>
            <a:r>
              <a:rPr lang="en-US" sz="2000" dirty="0">
                <a:latin typeface="Gill Sans MT" panose="020B0502020104020203" pitchFamily="34" charset="0"/>
              </a:rPr>
              <a:t> OFDM is a form of frequency division multiplexing (FDM), which typically requires guard bands between carriers and specialized hardware with bandpass filters to remove interference. OFDM eliminates the need for these which increases spectral efficiency and reduces cost and complexity of the system</a:t>
            </a:r>
          </a:p>
        </p:txBody>
      </p:sp>
      <p:sp>
        <p:nvSpPr>
          <p:cNvPr id="3" name="Slide Number Placeholder 2">
            <a:extLst>
              <a:ext uri="{FF2B5EF4-FFF2-40B4-BE49-F238E27FC236}">
                <a16:creationId xmlns="" xmlns:a16="http://schemas.microsoft.com/office/drawing/2014/main" id="{B912A77F-7126-4E14-A972-0D3367878093}"/>
              </a:ext>
            </a:extLst>
          </p:cNvPr>
          <p:cNvSpPr>
            <a:spLocks noGrp="1"/>
          </p:cNvSpPr>
          <p:nvPr>
            <p:ph type="sldNum" sz="quarter" idx="12"/>
          </p:nvPr>
        </p:nvSpPr>
        <p:spPr/>
        <p:txBody>
          <a:bodyPr/>
          <a:lstStyle/>
          <a:p>
            <a:pPr>
              <a:defRPr/>
            </a:pPr>
            <a:fld id="{8889644D-C9F4-45D8-9436-F15691B06083}" type="slidenum">
              <a:rPr lang="en-US" smtClean="0"/>
              <a:pPr>
                <a:defRPr/>
              </a:pPr>
              <a:t>34</a:t>
            </a:fld>
            <a:endParaRPr lang="en-US"/>
          </a:p>
        </p:txBody>
      </p:sp>
    </p:spTree>
    <p:extLst>
      <p:ext uri="{BB962C8B-B14F-4D97-AF65-F5344CB8AC3E}">
        <p14:creationId xmlns:p14="http://schemas.microsoft.com/office/powerpoint/2010/main" val="4015269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7F19F0A-DC15-40E0-9C2A-956B69EC372C}"/>
              </a:ext>
            </a:extLst>
          </p:cNvPr>
          <p:cNvSpPr>
            <a:spLocks noGrp="1"/>
          </p:cNvSpPr>
          <p:nvPr>
            <p:ph/>
          </p:nvPr>
        </p:nvSpPr>
        <p:spPr>
          <a:xfrm>
            <a:off x="1591056" y="1634827"/>
            <a:ext cx="9296400" cy="5012861"/>
          </a:xfrm>
        </p:spPr>
        <p:txBody>
          <a:bodyPr/>
          <a:lstStyle/>
          <a:p>
            <a:r>
              <a:rPr lang="en-US" sz="2000" dirty="0">
                <a:latin typeface="Gill Sans MT" panose="020B0502020104020203" pitchFamily="34" charset="0"/>
              </a:rPr>
              <a:t>To illustrate, let's take a look at the Wi-Fi OFDM channelization. Each 20 MHz channel, whether it's 802.11a/g/n/ac, is composed of 64 subcarriers spaced 312.5 </a:t>
            </a:r>
            <a:r>
              <a:rPr lang="en-US" sz="2000" dirty="0" err="1">
                <a:latin typeface="Gill Sans MT" panose="020B0502020104020203" pitchFamily="34" charset="0"/>
              </a:rPr>
              <a:t>KHz</a:t>
            </a:r>
            <a:r>
              <a:rPr lang="en-US" sz="2000" dirty="0">
                <a:latin typeface="Gill Sans MT" panose="020B0502020104020203" pitchFamily="34" charset="0"/>
              </a:rPr>
              <a:t> apart.</a:t>
            </a:r>
          </a:p>
          <a:p>
            <a:r>
              <a:rPr lang="en-US" sz="2000" dirty="0">
                <a:latin typeface="Gill Sans MT" panose="020B0502020104020203" pitchFamily="34" charset="0"/>
              </a:rPr>
              <a:t>And we also know that a standard Wi-Fi symbol is 4us, composed of 3.2us IFFT (useful symbol duration) and 0.8us long guard interval., "subcarrier spacing is equal to the reciprocal of symbol time." Let's examine:</a:t>
            </a:r>
          </a:p>
          <a:p>
            <a:r>
              <a:rPr lang="en-US" sz="2000" dirty="0">
                <a:latin typeface="Gill Sans MT" panose="020B0502020104020203" pitchFamily="34" charset="0"/>
              </a:rPr>
              <a:t>Subcarrier spacing = 312.5 </a:t>
            </a:r>
            <a:r>
              <a:rPr lang="en-US" sz="2000" dirty="0" err="1">
                <a:latin typeface="Gill Sans MT" panose="020B0502020104020203" pitchFamily="34" charset="0"/>
              </a:rPr>
              <a:t>KHz</a:t>
            </a:r>
            <a:endParaRPr lang="en-US" sz="2000" dirty="0">
              <a:latin typeface="Gill Sans MT" panose="020B0502020104020203" pitchFamily="34" charset="0"/>
            </a:endParaRPr>
          </a:p>
          <a:p>
            <a:r>
              <a:rPr lang="en-US" sz="2000" dirty="0">
                <a:latin typeface="Gill Sans MT" panose="020B0502020104020203" pitchFamily="34" charset="0"/>
              </a:rPr>
              <a:t>Useful symbol duration = 3.2us IFFT</a:t>
            </a:r>
          </a:p>
          <a:p>
            <a:r>
              <a:rPr lang="en-US" sz="2000" dirty="0">
                <a:latin typeface="Gill Sans MT" panose="020B0502020104020203" pitchFamily="34" charset="0"/>
              </a:rPr>
              <a:t>Reciprocal = 1 cycle / 0.0000032 sec = 312,500 cycles/sec = 312.5 </a:t>
            </a:r>
            <a:r>
              <a:rPr lang="en-US" sz="2000" dirty="0" err="1">
                <a:latin typeface="Gill Sans MT" panose="020B0502020104020203" pitchFamily="34" charset="0"/>
              </a:rPr>
              <a:t>KHz</a:t>
            </a:r>
            <a:endParaRPr lang="en-US" sz="2000" dirty="0">
              <a:latin typeface="Gill Sans MT" panose="020B0502020104020203" pitchFamily="34" charset="0"/>
            </a:endParaRPr>
          </a:p>
          <a:p>
            <a:r>
              <a:rPr lang="en-US" sz="2000" dirty="0">
                <a:latin typeface="Gill Sans MT" panose="020B0502020104020203" pitchFamily="34" charset="0"/>
              </a:rPr>
              <a:t>Since IFFT is used for modulation the spacing of the subcarriers is such that at the frequency where we evaluate the received signal all other signals are zero. </a:t>
            </a:r>
          </a:p>
        </p:txBody>
      </p:sp>
      <p:sp>
        <p:nvSpPr>
          <p:cNvPr id="3" name="Slide Number Placeholder 2">
            <a:extLst>
              <a:ext uri="{FF2B5EF4-FFF2-40B4-BE49-F238E27FC236}">
                <a16:creationId xmlns="" xmlns:a16="http://schemas.microsoft.com/office/drawing/2014/main" id="{1E7C904F-0941-4601-B048-48BD2C414C90}"/>
              </a:ext>
            </a:extLst>
          </p:cNvPr>
          <p:cNvSpPr>
            <a:spLocks noGrp="1"/>
          </p:cNvSpPr>
          <p:nvPr>
            <p:ph type="sldNum" sz="quarter" idx="12"/>
          </p:nvPr>
        </p:nvSpPr>
        <p:spPr/>
        <p:txBody>
          <a:bodyPr/>
          <a:lstStyle/>
          <a:p>
            <a:pPr>
              <a:defRPr/>
            </a:pPr>
            <a:fld id="{8889644D-C9F4-45D8-9436-F15691B06083}" type="slidenum">
              <a:rPr lang="en-US" smtClean="0"/>
              <a:pPr>
                <a:defRPr/>
              </a:pPr>
              <a:t>35</a:t>
            </a:fld>
            <a:endParaRPr lang="en-US"/>
          </a:p>
        </p:txBody>
      </p:sp>
      <p:sp>
        <p:nvSpPr>
          <p:cNvPr id="4" name="Rectangle 3">
            <a:extLst>
              <a:ext uri="{FF2B5EF4-FFF2-40B4-BE49-F238E27FC236}">
                <a16:creationId xmlns="" xmlns:a16="http://schemas.microsoft.com/office/drawing/2014/main" id="{953DD269-305E-4B22-910C-4CFC67E136B8}"/>
              </a:ext>
            </a:extLst>
          </p:cNvPr>
          <p:cNvSpPr/>
          <p:nvPr/>
        </p:nvSpPr>
        <p:spPr>
          <a:xfrm>
            <a:off x="2667000" y="533401"/>
            <a:ext cx="5972276" cy="584775"/>
          </a:xfrm>
          <a:prstGeom prst="rect">
            <a:avLst/>
          </a:prstGeom>
        </p:spPr>
        <p:txBody>
          <a:bodyPr wrap="none">
            <a:spAutoFit/>
          </a:bodyPr>
          <a:lstStyle/>
          <a:p>
            <a:r>
              <a:rPr lang="en-US" sz="3200" b="1" dirty="0">
                <a:latin typeface="Gill Sans MT" panose="020B0502020104020203" pitchFamily="34" charset="0"/>
              </a:rPr>
              <a:t>How OFDM Subcarriers Work</a:t>
            </a:r>
          </a:p>
        </p:txBody>
      </p:sp>
    </p:spTree>
    <p:extLst>
      <p:ext uri="{BB962C8B-B14F-4D97-AF65-F5344CB8AC3E}">
        <p14:creationId xmlns:p14="http://schemas.microsoft.com/office/powerpoint/2010/main" val="16165196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CC0C9AD4-3413-4A04-B531-D452B43DABF5}" type="slidenum">
              <a:rPr lang="en-US" smtClean="0"/>
              <a:pPr/>
              <a:t>36</a:t>
            </a:fld>
            <a:endParaRPr lang="en-US"/>
          </a:p>
        </p:txBody>
      </p:sp>
      <p:sp>
        <p:nvSpPr>
          <p:cNvPr id="99330" name="Text Box 2"/>
          <p:cNvSpPr txBox="1">
            <a:spLocks noChangeArrowheads="1"/>
          </p:cNvSpPr>
          <p:nvPr/>
        </p:nvSpPr>
        <p:spPr bwMode="auto">
          <a:xfrm>
            <a:off x="786384" y="2071206"/>
            <a:ext cx="10015728" cy="3170099"/>
          </a:xfrm>
          <a:prstGeom prst="rect">
            <a:avLst/>
          </a:prstGeom>
          <a:noFill/>
          <a:ln w="9525" algn="ctr">
            <a:noFill/>
            <a:miter lim="800000"/>
            <a:headEnd/>
            <a:tailEnd/>
          </a:ln>
        </p:spPr>
        <p:txBody>
          <a:bodyPr wrap="square">
            <a:spAutoFit/>
          </a:bodyPr>
          <a:lstStyle/>
          <a:p>
            <a:pPr marL="457200" indent="-457200" algn="just"/>
            <a:r>
              <a:rPr lang="en-US" sz="2000" dirty="0">
                <a:latin typeface="Gill Sans MT" panose="020B0502020104020203" pitchFamily="34" charset="0"/>
              </a:rPr>
              <a:t> 1. It elongates the symbol period so that the signal is more robust against </a:t>
            </a:r>
            <a:r>
              <a:rPr lang="en-US" sz="2000" dirty="0" err="1">
                <a:latin typeface="Gill Sans MT" panose="020B0502020104020203" pitchFamily="34" charset="0"/>
              </a:rPr>
              <a:t>intersymbol</a:t>
            </a:r>
            <a:r>
              <a:rPr lang="en-US" sz="2000" dirty="0">
                <a:latin typeface="Gill Sans MT" panose="020B0502020104020203" pitchFamily="34" charset="0"/>
              </a:rPr>
              <a:t> interference caused by channel dispersions and multipath interference. As long as the subcarriers preserve their </a:t>
            </a:r>
            <a:r>
              <a:rPr lang="en-US" sz="2000" dirty="0" err="1">
                <a:latin typeface="Gill Sans MT" panose="020B0502020104020203" pitchFamily="34" charset="0"/>
              </a:rPr>
              <a:t>orthogonality</a:t>
            </a:r>
            <a:r>
              <a:rPr lang="en-US" sz="2000" dirty="0">
                <a:latin typeface="Gill Sans MT" panose="020B0502020104020203" pitchFamily="34" charset="0"/>
              </a:rPr>
              <a:t>, adjacent subcarriers do not interfere with each other.</a:t>
            </a:r>
          </a:p>
          <a:p>
            <a:pPr marL="457200" indent="-457200" algn="just"/>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2.  It divides the entire frequency band into narrow bands so that it is less sensitive to wide-band impulse noise and fast channel fades.</a:t>
            </a:r>
          </a:p>
          <a:p>
            <a:pPr marL="457200" indent="-457200" algn="just"/>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3. Splitting the channel into narrowband channels enables significant simplification of equalizer design in multipath environments. </a:t>
            </a:r>
          </a:p>
        </p:txBody>
      </p:sp>
      <p:sp>
        <p:nvSpPr>
          <p:cNvPr id="51204" name="Text Box 3"/>
          <p:cNvSpPr txBox="1">
            <a:spLocks noChangeArrowheads="1"/>
          </p:cNvSpPr>
          <p:nvPr/>
        </p:nvSpPr>
        <p:spPr bwMode="auto">
          <a:xfrm>
            <a:off x="1188720" y="582168"/>
            <a:ext cx="9613392" cy="1077218"/>
          </a:xfrm>
          <a:prstGeom prst="rect">
            <a:avLst/>
          </a:prstGeom>
          <a:noFill/>
          <a:ln w="9525">
            <a:noFill/>
            <a:miter lim="800000"/>
            <a:headEnd/>
            <a:tailEnd/>
          </a:ln>
        </p:spPr>
        <p:txBody>
          <a:bodyPr wrap="square">
            <a:spAutoFit/>
          </a:bodyPr>
          <a:lstStyle/>
          <a:p>
            <a:pPr>
              <a:spcBef>
                <a:spcPct val="50000"/>
              </a:spcBef>
            </a:pPr>
            <a:r>
              <a:rPr lang="en-US" sz="3200" b="1" dirty="0">
                <a:latin typeface="Gill Sans MT" panose="020B0502020104020203" pitchFamily="34" charset="0"/>
              </a:rPr>
              <a:t>OFDM offers many advantages over single-carrier modulations:</a:t>
            </a:r>
          </a:p>
        </p:txBody>
      </p:sp>
    </p:spTree>
    <p:extLst>
      <p:ext uri="{BB962C8B-B14F-4D97-AF65-F5344CB8AC3E}">
        <p14:creationId xmlns:p14="http://schemas.microsoft.com/office/powerpoint/2010/main" val="36112488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430676A3-111E-473F-BADF-BB5BA7C96AB8}" type="slidenum">
              <a:rPr lang="en-US" smtClean="0"/>
              <a:pPr/>
              <a:t>37</a:t>
            </a:fld>
            <a:endParaRPr lang="en-US"/>
          </a:p>
        </p:txBody>
      </p:sp>
      <p:sp>
        <p:nvSpPr>
          <p:cNvPr id="100354" name="Text Box 2"/>
          <p:cNvSpPr txBox="1">
            <a:spLocks noChangeArrowheads="1"/>
          </p:cNvSpPr>
          <p:nvPr/>
        </p:nvSpPr>
        <p:spPr bwMode="auto">
          <a:xfrm>
            <a:off x="850392" y="993649"/>
            <a:ext cx="10226040" cy="2862322"/>
          </a:xfrm>
          <a:prstGeom prst="rect">
            <a:avLst/>
          </a:prstGeom>
          <a:noFill/>
          <a:ln w="9525" algn="ctr">
            <a:noFill/>
            <a:miter lim="800000"/>
            <a:headEnd/>
            <a:tailEnd/>
          </a:ln>
        </p:spPr>
        <p:txBody>
          <a:bodyPr wrap="square">
            <a:spAutoFit/>
          </a:bodyPr>
          <a:lstStyle/>
          <a:p>
            <a:pPr marL="457200" indent="-457200" algn="just"/>
            <a:r>
              <a:rPr lang="en-US" sz="2000" dirty="0">
                <a:latin typeface="Gill Sans MT" panose="020B0502020104020203" pitchFamily="34" charset="0"/>
              </a:rPr>
              <a:t>4. Different modulation formats and data rates can be used on different subcarriers depending on the noise level of individual </a:t>
            </a:r>
            <a:r>
              <a:rPr lang="en-US" sz="2000" dirty="0" err="1">
                <a:latin typeface="Gill Sans MT" panose="020B0502020104020203" pitchFamily="34" charset="0"/>
              </a:rPr>
              <a:t>subbands</a:t>
            </a:r>
            <a:r>
              <a:rPr lang="en-US" sz="2000" dirty="0">
                <a:latin typeface="Gill Sans MT" panose="020B0502020104020203" pitchFamily="34" charset="0"/>
              </a:rPr>
              <a:t> (the symbol periods are kept the same). In serial transmission, certain types of noise (such as time varying tone interference) may cause an entire system to fail; the parallel OFDM system can avoid this problem by adaptively reducing the data rate of the affected </a:t>
            </a:r>
            <a:r>
              <a:rPr lang="en-US" sz="2000" dirty="0" err="1">
                <a:latin typeface="Gill Sans MT" panose="020B0502020104020203" pitchFamily="34" charset="0"/>
              </a:rPr>
              <a:t>subbands</a:t>
            </a:r>
            <a:r>
              <a:rPr lang="en-US" sz="2000" dirty="0">
                <a:latin typeface="Gill Sans MT" panose="020B0502020104020203" pitchFamily="34" charset="0"/>
              </a:rPr>
              <a:t> or dropping them.</a:t>
            </a:r>
          </a:p>
          <a:p>
            <a:pPr marL="457200" indent="-457200" algn="just"/>
            <a:endParaRPr lang="en-US" sz="2000" dirty="0">
              <a:latin typeface="Gill Sans MT" panose="020B0502020104020203" pitchFamily="34" charset="0"/>
            </a:endParaRPr>
          </a:p>
          <a:p>
            <a:pPr marL="457200" indent="-457200" algn="just"/>
            <a:r>
              <a:rPr lang="en-US" sz="2000" dirty="0">
                <a:latin typeface="Gill Sans MT" panose="020B0502020104020203" pitchFamily="34" charset="0"/>
              </a:rPr>
              <a:t>5. OFDM can be implemented digitally using an inverse discrete Fourier transform and discrete Fourier transform (IDFT/DFT) pair (via the efficient fast algorithm IFFT/FFT pair), which greatly reduces the system complexity.</a:t>
            </a:r>
          </a:p>
        </p:txBody>
      </p:sp>
    </p:spTree>
    <p:extLst>
      <p:ext uri="{BB962C8B-B14F-4D97-AF65-F5344CB8AC3E}">
        <p14:creationId xmlns:p14="http://schemas.microsoft.com/office/powerpoint/2010/main" val="10432257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826302" y="2009932"/>
            <a:ext cx="8458200" cy="4390869"/>
          </a:xfrm>
        </p:spPr>
        <p:txBody>
          <a:bodyPr/>
          <a:lstStyle/>
          <a:p>
            <a:pPr algn="just">
              <a:buFont typeface="Wingdings" panose="05000000000000000000" pitchFamily="2" charset="2"/>
              <a:buChar char="ü"/>
            </a:pPr>
            <a:r>
              <a:rPr lang="en-US" sz="2000" dirty="0">
                <a:latin typeface="Gill Sans MT" panose="020B0502020104020203" pitchFamily="34" charset="0"/>
              </a:rPr>
              <a:t>Adding carriers with different frequencies and modulation gives large amplitude variations. This is the Peak Power Problem of OFDM called </a:t>
            </a:r>
            <a:r>
              <a:rPr lang="en-US" sz="2000" i="1" dirty="0">
                <a:latin typeface="Gill Sans MT" panose="020B0502020104020203" pitchFamily="34" charset="0"/>
              </a:rPr>
              <a:t>Peak to Average Power Ratio </a:t>
            </a:r>
            <a:r>
              <a:rPr lang="en-US" sz="2000" dirty="0">
                <a:latin typeface="Gill Sans MT" panose="020B0502020104020203" pitchFamily="34" charset="0"/>
              </a:rPr>
              <a:t>(PAPR)</a:t>
            </a:r>
          </a:p>
          <a:p>
            <a:pPr algn="just">
              <a:buFont typeface="Wingdings" panose="05000000000000000000" pitchFamily="2" charset="2"/>
              <a:buChar char="ü"/>
            </a:pPr>
            <a:r>
              <a:rPr lang="en-US" sz="2000" dirty="0">
                <a:latin typeface="Gill Sans MT" panose="020B0502020104020203" pitchFamily="34" charset="0"/>
              </a:rPr>
              <a:t>Multipath also has a negative effect on OFDM, especially when clients are mobile. The orthogonality of the subcarriers can be lost.</a:t>
            </a:r>
          </a:p>
          <a:p>
            <a:pPr algn="just">
              <a:buFont typeface="Wingdings" panose="05000000000000000000" pitchFamily="2" charset="2"/>
              <a:buChar char="ü"/>
            </a:pPr>
            <a:r>
              <a:rPr lang="en-US" sz="2000" dirty="0">
                <a:latin typeface="Gill Sans MT" panose="020B0502020104020203" pitchFamily="34" charset="0"/>
              </a:rPr>
              <a:t>It is sensitive to Doppler shift. Without proper orthogonality between subcarriers, inter-carrier interference (ICI) would result from this doppler shifting. The fix for this is to include a cyclic prefix with each symbol, which acts as guard interval to protect the OFDM signals from </a:t>
            </a:r>
            <a:r>
              <a:rPr lang="en-US" sz="2000" dirty="0" err="1">
                <a:latin typeface="Gill Sans MT" panose="020B0502020104020203" pitchFamily="34" charset="0"/>
              </a:rPr>
              <a:t>intersymbol</a:t>
            </a:r>
            <a:r>
              <a:rPr lang="en-US" sz="2000" dirty="0">
                <a:latin typeface="Gill Sans MT" panose="020B0502020104020203" pitchFamily="34" charset="0"/>
              </a:rPr>
              <a:t> interference.</a:t>
            </a:r>
          </a:p>
        </p:txBody>
      </p:sp>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38</a:t>
            </a:fld>
            <a:endParaRPr lang="en-US"/>
          </a:p>
        </p:txBody>
      </p:sp>
      <p:sp>
        <p:nvSpPr>
          <p:cNvPr id="4" name="Rectangle 3">
            <a:extLst>
              <a:ext uri="{FF2B5EF4-FFF2-40B4-BE49-F238E27FC236}">
                <a16:creationId xmlns="" xmlns:a16="http://schemas.microsoft.com/office/drawing/2014/main" id="{008C162A-85ED-4DE3-BF1B-8EEA72CFE003}"/>
              </a:ext>
            </a:extLst>
          </p:cNvPr>
          <p:cNvSpPr/>
          <p:nvPr/>
        </p:nvSpPr>
        <p:spPr>
          <a:xfrm>
            <a:off x="2019300" y="665841"/>
            <a:ext cx="8153400" cy="769441"/>
          </a:xfrm>
          <a:prstGeom prst="rect">
            <a:avLst/>
          </a:prstGeom>
        </p:spPr>
        <p:txBody>
          <a:bodyPr wrap="square">
            <a:spAutoFit/>
          </a:bodyPr>
          <a:lstStyle/>
          <a:p>
            <a:pPr algn="just"/>
            <a:r>
              <a:rPr lang="en-US" sz="4400" dirty="0">
                <a:solidFill>
                  <a:srgbClr val="222222"/>
                </a:solidFill>
                <a:latin typeface="Gill Sans MT" panose="020B0502020104020203" pitchFamily="34" charset="0"/>
              </a:rPr>
              <a:t>Disadvantages</a:t>
            </a:r>
            <a:endParaRPr lang="en-US" sz="4400" dirty="0">
              <a:latin typeface="Gill Sans MT" panose="020B0502020104020203" pitchFamily="34" charset="0"/>
            </a:endParaRPr>
          </a:p>
        </p:txBody>
      </p:sp>
    </p:spTree>
    <p:extLst>
      <p:ext uri="{BB962C8B-B14F-4D97-AF65-F5344CB8AC3E}">
        <p14:creationId xmlns:p14="http://schemas.microsoft.com/office/powerpoint/2010/main" val="6682626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043" y="147484"/>
            <a:ext cx="7772400" cy="1143000"/>
          </a:xfrm>
        </p:spPr>
        <p:txBody>
          <a:bodyPr/>
          <a:lstStyle/>
          <a:p>
            <a:r>
              <a:rPr lang="en-US" dirty="0">
                <a:latin typeface="Gill Sans MT" panose="020B0502020104020203" pitchFamily="34" charset="0"/>
              </a:rPr>
              <a:t>OFDM APPLICATIONS</a:t>
            </a:r>
          </a:p>
        </p:txBody>
      </p:sp>
      <p:sp>
        <p:nvSpPr>
          <p:cNvPr id="3" name="Content Placeholder 2"/>
          <p:cNvSpPr>
            <a:spLocks noGrp="1"/>
          </p:cNvSpPr>
          <p:nvPr>
            <p:ph idx="1"/>
          </p:nvPr>
        </p:nvSpPr>
        <p:spPr>
          <a:xfrm>
            <a:off x="1905000" y="1143000"/>
            <a:ext cx="8534400" cy="4109884"/>
          </a:xfrm>
        </p:spPr>
        <p:txBody>
          <a:bodyPr/>
          <a:lstStyle/>
          <a:p>
            <a:pPr algn="just"/>
            <a:endParaRPr lang="en-US" sz="2400" dirty="0"/>
          </a:p>
          <a:p>
            <a:pPr marL="0" indent="0" algn="just">
              <a:buNone/>
            </a:pPr>
            <a:r>
              <a:rPr lang="en-US" sz="2400" dirty="0"/>
              <a:t>OFDM is digital transmission technique developed into a popular     scheme for data rate, wideband digital communication systems. </a:t>
            </a:r>
          </a:p>
          <a:p>
            <a:pPr marL="0" indent="0" algn="just">
              <a:buNone/>
            </a:pPr>
            <a:endParaRPr lang="en-US" sz="2400" dirty="0"/>
          </a:p>
          <a:p>
            <a:pPr algn="just">
              <a:buFont typeface="Wingdings" panose="05000000000000000000" pitchFamily="2" charset="2"/>
              <a:buChar char="ü"/>
            </a:pPr>
            <a:r>
              <a:rPr lang="en-US" sz="2400" dirty="0"/>
              <a:t>Nowadays, OFDM is mainly used for one to many (broadcast) communications like radio or television broadcasting. </a:t>
            </a:r>
          </a:p>
          <a:p>
            <a:pPr algn="just">
              <a:buFont typeface="Wingdings" panose="05000000000000000000" pitchFamily="2" charset="2"/>
              <a:buChar char="ü"/>
            </a:pPr>
            <a:r>
              <a:rPr lang="en-US" sz="2400" dirty="0"/>
              <a:t>OFDM is also is used in wireless internet modem and this usage is called  like 802.11a/g/n/ac. </a:t>
            </a:r>
          </a:p>
          <a:p>
            <a:pPr algn="just">
              <a:buFont typeface="Wingdings" panose="05000000000000000000" pitchFamily="2" charset="2"/>
              <a:buChar char="ü"/>
            </a:pPr>
            <a:r>
              <a:rPr lang="en-US" sz="2400" dirty="0"/>
              <a:t>Additionally OFDM is used in IEEE 802.16 Broadband remote access framework.</a:t>
            </a:r>
          </a:p>
          <a:p>
            <a:pPr algn="just"/>
            <a:endParaRPr lang="en-US" sz="24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39</a:t>
            </a:fld>
            <a:endParaRPr lang="en-US" dirty="0"/>
          </a:p>
        </p:txBody>
      </p:sp>
    </p:spTree>
    <p:extLst>
      <p:ext uri="{BB962C8B-B14F-4D97-AF65-F5344CB8AC3E}">
        <p14:creationId xmlns:p14="http://schemas.microsoft.com/office/powerpoint/2010/main" val="34631822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Modulation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6905" y="1657045"/>
                <a:ext cx="10516896" cy="4559679"/>
              </a:xfrm>
            </p:spPr>
            <p:txBody>
              <a:bodyPr>
                <a:noAutofit/>
              </a:bodyPr>
              <a:lstStyle/>
              <a:p>
                <a:pPr algn="just"/>
                <a:r>
                  <a:rPr lang="en-US" sz="2000" dirty="0" smtClean="0"/>
                  <a:t>When </a:t>
                </a:r>
                <a:r>
                  <a:rPr lang="en-US" sz="2000" dirty="0"/>
                  <a:t>we transmit the digital bit stream, we convert the bit stream into the analog signal: </a:t>
                </a:r>
                <a:r>
                  <a:rPr lang="en-US" sz="2000" dirty="0" smtClean="0"/>
                  <a:t> </a:t>
                </a:r>
                <a14:m>
                  <m:oMath xmlns:m="http://schemas.openxmlformats.org/officeDocument/2006/math">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m:rPr>
                        <m:nor/>
                      </m:rPr>
                      <a:rPr lang="en-US" sz="2000" dirty="0"/>
                      <m:t>cos</m:t>
                    </m:r>
                  </m:oMath>
                </a14:m>
                <a:r>
                  <a:rPr lang="en-US" sz="2000" dirty="0" smtClean="0"/>
                  <a:t>(</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𝜔</m:t>
                    </m:r>
                    <m:r>
                      <a:rPr lang="en-US" sz="2000" b="0" i="1" dirty="0" smtClean="0">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𝜃</m:t>
                    </m:r>
                  </m:oMath>
                </a14:m>
                <a:r>
                  <a:rPr lang="en-US" sz="2000" dirty="0" smtClean="0"/>
                  <a:t>). </a:t>
                </a:r>
                <a:r>
                  <a:rPr lang="en-US" sz="2000" dirty="0"/>
                  <a:t>The </a:t>
                </a:r>
                <a:r>
                  <a:rPr lang="en-US" sz="2000" dirty="0" smtClean="0"/>
                  <a:t>characteristic </a:t>
                </a:r>
                <a:r>
                  <a:rPr lang="en-US" sz="2000" dirty="0"/>
                  <a:t>of this signal has amplitude a(t), frequency </a:t>
                </a:r>
                <a14:m>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𝜋</m:t>
                    </m:r>
                  </m:oMath>
                </a14:m>
                <a:r>
                  <a:rPr lang="en-US" sz="2000" dirty="0" smtClean="0"/>
                  <a:t>, </a:t>
                </a:r>
                <a:r>
                  <a:rPr lang="en-US" sz="2000" dirty="0"/>
                  <a:t>and phase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smtClean="0"/>
                  <a:t>; </a:t>
                </a:r>
                <a:r>
                  <a:rPr lang="en-US" sz="2000" dirty="0"/>
                  <a:t>thus, we can change any of the three characteristics to formulate the modulation method. </a:t>
                </a:r>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6905" y="1657045"/>
                <a:ext cx="10516896" cy="4559679"/>
              </a:xfrm>
              <a:blipFill rotWithShape="0">
                <a:blip r:embed="rId2"/>
                <a:stretch>
                  <a:fillRect l="-521" t="-1471" r="-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879109" y="2710023"/>
                <a:ext cx="10523349" cy="29388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ü"/>
                  <a:defRPr sz="22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Gill Sans MT" panose="020B0502020104020203" pitchFamily="34" charset="0"/>
                  <a:buChar char="—"/>
                  <a:defRPr sz="2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The </a:t>
                </a:r>
                <a:r>
                  <a:rPr lang="en-US" sz="2000" dirty="0"/>
                  <a:t>basic form of the three modulation methods used for transmitting digital signals are these: </a:t>
                </a:r>
                <a:endParaRPr lang="en-US" sz="2000" dirty="0" smtClean="0"/>
              </a:p>
              <a:p>
                <a:pPr lvl="1" algn="just"/>
                <a:r>
                  <a:rPr lang="en-US" sz="2000" dirty="0" smtClean="0"/>
                  <a:t>Amplitude </a:t>
                </a:r>
                <a:r>
                  <a:rPr lang="en-US" sz="2000" dirty="0"/>
                  <a:t>shift keying (ASK) </a:t>
                </a:r>
                <a:endParaRPr lang="en-US" sz="2000" dirty="0" smtClean="0"/>
              </a:p>
              <a:p>
                <a:pPr lvl="1" algn="just"/>
                <a:r>
                  <a:rPr lang="en-US" sz="2000" dirty="0" smtClean="0"/>
                  <a:t>Frequency </a:t>
                </a:r>
                <a:r>
                  <a:rPr lang="en-US" sz="2000" dirty="0"/>
                  <a:t>shift keying (FSK) </a:t>
                </a:r>
                <a:endParaRPr lang="en-US" sz="2000" dirty="0" smtClean="0"/>
              </a:p>
              <a:p>
                <a:pPr lvl="1" algn="just"/>
                <a:r>
                  <a:rPr lang="en-US" sz="2000" dirty="0" smtClean="0"/>
                  <a:t>Phase </a:t>
                </a:r>
                <a:r>
                  <a:rPr lang="en-US" sz="2000" dirty="0"/>
                  <a:t>shift keying (PSK</a:t>
                </a:r>
                <a:r>
                  <a:rPr lang="en-US" sz="2000" dirty="0" smtClean="0"/>
                  <a:t>)</a:t>
                </a:r>
              </a:p>
              <a:p>
                <a:pPr algn="just"/>
                <a:r>
                  <a:rPr lang="en-US" sz="2000" dirty="0"/>
                  <a:t>Hybrid systems exist where two characteristics are changed with each new symbol transmitted. The most common method is to fix </a:t>
                </a:r>
                <a14:m>
                  <m:oMath xmlns:m="http://schemas.openxmlformats.org/officeDocument/2006/math">
                    <m:r>
                      <a:rPr lang="en-US" sz="2000" i="1">
                        <a:latin typeface="Cambria Math" panose="02040503050406030204" pitchFamily="18" charset="0"/>
                        <a:ea typeface="Cambria Math" panose="02040503050406030204" pitchFamily="18" charset="0"/>
                      </a:rPr>
                      <m:t>𝜔</m:t>
                    </m:r>
                  </m:oMath>
                </a14:m>
                <a:r>
                  <a:rPr lang="en-US" sz="2000" dirty="0" smtClean="0"/>
                  <a:t> </a:t>
                </a:r>
                <a:r>
                  <a:rPr lang="en-US" sz="2000" dirty="0"/>
                  <a:t>and change A(t) and </a:t>
                </a:r>
                <a14:m>
                  <m:oMath xmlns:m="http://schemas.openxmlformats.org/officeDocument/2006/math">
                    <m:r>
                      <a:rPr lang="en-US" sz="2000" i="1">
                        <a:latin typeface="Cambria Math" panose="02040503050406030204" pitchFamily="18" charset="0"/>
                        <a:ea typeface="Cambria Math" panose="02040503050406030204" pitchFamily="18" charset="0"/>
                      </a:rPr>
                      <m:t>𝜃</m:t>
                    </m:r>
                  </m:oMath>
                </a14:m>
                <a:r>
                  <a:rPr lang="en-US" sz="2000" dirty="0" smtClean="0"/>
                  <a:t>. </a:t>
                </a:r>
                <a:r>
                  <a:rPr lang="en-US" sz="2000" dirty="0"/>
                  <a:t>This method is known as quadrature amplitude modulation (QAM</a:t>
                </a:r>
                <a:r>
                  <a:rPr lang="en-US" sz="2000" dirty="0" smtClean="0"/>
                  <a:t>).</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879109" y="2710023"/>
                <a:ext cx="10523349" cy="2938860"/>
              </a:xfrm>
              <a:prstGeom prst="rect">
                <a:avLst/>
              </a:prstGeom>
              <a:blipFill rotWithShape="0">
                <a:blip r:embed="rId3"/>
                <a:stretch>
                  <a:fillRect l="-521" t="-2282" r="-63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263102" y="4851113"/>
            <a:ext cx="7090698" cy="1649532"/>
          </a:xfrm>
          <a:prstGeom prst="rect">
            <a:avLst/>
          </a:prstGeom>
        </p:spPr>
      </p:pic>
    </p:spTree>
    <p:extLst>
      <p:ext uri="{BB962C8B-B14F-4D97-AF65-F5344CB8AC3E}">
        <p14:creationId xmlns:p14="http://schemas.microsoft.com/office/powerpoint/2010/main" val="10845147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4" name="Slide Number Placeholder 4"/>
          <p:cNvSpPr>
            <a:spLocks noGrp="1"/>
          </p:cNvSpPr>
          <p:nvPr>
            <p:ph type="sldNum" sz="quarter" idx="12"/>
          </p:nvPr>
        </p:nvSpPr>
        <p:spPr>
          <a:xfrm>
            <a:off x="8001000" y="6248400"/>
            <a:ext cx="1905000" cy="457200"/>
          </a:xfrm>
          <a:noFill/>
        </p:spPr>
        <p:txBody>
          <a:bodyPr/>
          <a:lstStyle/>
          <a:p>
            <a:fld id="{AC7556D7-787E-418D-96AB-938E97F921FD}" type="slidenum">
              <a:rPr lang="en-US" smtClean="0"/>
              <a:pPr/>
              <a:t>40</a:t>
            </a:fld>
            <a:endParaRPr lang="en-US"/>
          </a:p>
        </p:txBody>
      </p:sp>
      <p:sp>
        <p:nvSpPr>
          <p:cNvPr id="4115" name="Text Box 2"/>
          <p:cNvSpPr txBox="1">
            <a:spLocks noChangeArrowheads="1"/>
          </p:cNvSpPr>
          <p:nvPr/>
        </p:nvSpPr>
        <p:spPr bwMode="auto">
          <a:xfrm>
            <a:off x="1854994" y="5895974"/>
            <a:ext cx="8584406" cy="969496"/>
          </a:xfrm>
          <a:prstGeom prst="rect">
            <a:avLst/>
          </a:prstGeom>
          <a:noFill/>
          <a:ln w="9525">
            <a:noFill/>
            <a:miter lim="800000"/>
            <a:headEnd/>
            <a:tailEnd/>
          </a:ln>
        </p:spPr>
        <p:txBody>
          <a:bodyPr wrap="square">
            <a:spAutoFit/>
          </a:bodyPr>
          <a:lstStyle/>
          <a:p>
            <a:pPr algn="just"/>
            <a:r>
              <a:rPr lang="en-US" sz="1900" dirty="0">
                <a:latin typeface="Gill Sans MT" panose="020B0502020104020203" pitchFamily="34" charset="0"/>
              </a:rPr>
              <a:t>A baseband OFDM transmission model is shown in Figure 3. It  basically consists of a transmitter (modulator, multiplexer and  transmitter), the wireless channel, and a receiver (demodulator).</a:t>
            </a:r>
          </a:p>
        </p:txBody>
      </p:sp>
      <p:grpSp>
        <p:nvGrpSpPr>
          <p:cNvPr id="4116" name="Group 78"/>
          <p:cNvGrpSpPr>
            <a:grpSpLocks/>
          </p:cNvGrpSpPr>
          <p:nvPr/>
        </p:nvGrpSpPr>
        <p:grpSpPr bwMode="auto">
          <a:xfrm>
            <a:off x="3200400" y="762001"/>
            <a:ext cx="6096000" cy="4951413"/>
            <a:chOff x="144" y="0"/>
            <a:chExt cx="3840" cy="3119"/>
          </a:xfrm>
        </p:grpSpPr>
        <p:sp>
          <p:nvSpPr>
            <p:cNvPr id="4117" name="Text Box 3"/>
            <p:cNvSpPr txBox="1">
              <a:spLocks noChangeArrowheads="1"/>
            </p:cNvSpPr>
            <p:nvPr/>
          </p:nvSpPr>
          <p:spPr bwMode="auto">
            <a:xfrm>
              <a:off x="755" y="2854"/>
              <a:ext cx="116" cy="233"/>
            </a:xfrm>
            <a:prstGeom prst="rect">
              <a:avLst/>
            </a:prstGeom>
            <a:solidFill>
              <a:srgbClr val="FFFFFF">
                <a:alpha val="0"/>
              </a:srgbClr>
            </a:solidFill>
            <a:ln w="9525">
              <a:noFill/>
              <a:miter lim="800000"/>
              <a:headEnd/>
              <a:tailEnd/>
            </a:ln>
          </p:spPr>
          <p:txBody>
            <a:bodyPr wrap="none">
              <a:spAutoFit/>
            </a:bodyPr>
            <a:lstStyle/>
            <a:p>
              <a:endParaRPr lang="en-US"/>
            </a:p>
          </p:txBody>
        </p:sp>
        <p:sp>
          <p:nvSpPr>
            <p:cNvPr id="4118" name="AutoShape 4"/>
            <p:cNvSpPr>
              <a:spLocks noChangeArrowheads="1"/>
            </p:cNvSpPr>
            <p:nvPr/>
          </p:nvSpPr>
          <p:spPr bwMode="auto">
            <a:xfrm>
              <a:off x="2388" y="2926"/>
              <a:ext cx="122" cy="126"/>
            </a:xfrm>
            <a:prstGeom prst="flowChartSummingJunction">
              <a:avLst/>
            </a:prstGeom>
            <a:solidFill>
              <a:srgbClr val="FFFFFF"/>
            </a:solidFill>
            <a:ln w="9525">
              <a:solidFill>
                <a:srgbClr val="000000"/>
              </a:solidFill>
              <a:round/>
              <a:headEnd/>
              <a:tailEnd/>
            </a:ln>
          </p:spPr>
          <p:txBody>
            <a:bodyPr/>
            <a:lstStyle/>
            <a:p>
              <a:endParaRPr lang="en-US"/>
            </a:p>
          </p:txBody>
        </p:sp>
        <p:graphicFrame>
          <p:nvGraphicFramePr>
            <p:cNvPr id="4098" name="Object 2"/>
            <p:cNvGraphicFramePr>
              <a:graphicFrameLocks noChangeAspect="1"/>
            </p:cNvGraphicFramePr>
            <p:nvPr/>
          </p:nvGraphicFramePr>
          <p:xfrm>
            <a:off x="1823" y="0"/>
            <a:ext cx="385" cy="219"/>
          </p:xfrm>
          <a:graphic>
            <a:graphicData uri="http://schemas.openxmlformats.org/presentationml/2006/ole">
              <mc:AlternateContent xmlns:mc="http://schemas.openxmlformats.org/markup-compatibility/2006">
                <mc:Choice xmlns:v="urn:schemas-microsoft-com:vml" Requires="v">
                  <p:oleObj spid="_x0000_s1682" name="Equation" r:id="rId4" imgW="355292" imgH="203024" progId="Equation.3">
                    <p:embed/>
                  </p:oleObj>
                </mc:Choice>
                <mc:Fallback>
                  <p:oleObj name="Equation" r:id="rId4" imgW="355292" imgH="20302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 y="0"/>
                          <a:ext cx="385"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1614" y="2799"/>
            <a:ext cx="261" cy="314"/>
          </p:xfrm>
          <a:graphic>
            <a:graphicData uri="http://schemas.openxmlformats.org/presentationml/2006/ole">
              <mc:AlternateContent xmlns:mc="http://schemas.openxmlformats.org/markup-compatibility/2006">
                <mc:Choice xmlns:v="urn:schemas-microsoft-com:vml" Requires="v">
                  <p:oleObj spid="_x0000_s1683" name="Equation" r:id="rId6" imgW="381000" imgH="457200" progId="Equation.3">
                    <p:embed/>
                  </p:oleObj>
                </mc:Choice>
                <mc:Fallback>
                  <p:oleObj name="Equation" r:id="rId6"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2799"/>
                          <a:ext cx="26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9" name="Rectangle 7"/>
            <p:cNvSpPr>
              <a:spLocks noChangeArrowheads="1"/>
            </p:cNvSpPr>
            <p:nvPr/>
          </p:nvSpPr>
          <p:spPr bwMode="auto">
            <a:xfrm>
              <a:off x="1562" y="2796"/>
              <a:ext cx="365" cy="313"/>
            </a:xfrm>
            <a:prstGeom prst="rect">
              <a:avLst/>
            </a:prstGeom>
            <a:noFill/>
            <a:ln w="9525">
              <a:solidFill>
                <a:schemeClr val="tx1"/>
              </a:solidFill>
              <a:miter lim="800000"/>
              <a:headEnd/>
              <a:tailEnd/>
            </a:ln>
          </p:spPr>
          <p:txBody>
            <a:bodyPr wrap="none" anchor="ctr"/>
            <a:lstStyle/>
            <a:p>
              <a:endParaRPr lang="en-US"/>
            </a:p>
          </p:txBody>
        </p:sp>
        <p:graphicFrame>
          <p:nvGraphicFramePr>
            <p:cNvPr id="4100" name="Object 4"/>
            <p:cNvGraphicFramePr>
              <a:graphicFrameLocks noChangeAspect="1"/>
            </p:cNvGraphicFramePr>
            <p:nvPr/>
          </p:nvGraphicFramePr>
          <p:xfrm>
            <a:off x="677" y="2848"/>
            <a:ext cx="469" cy="271"/>
          </p:xfrm>
          <a:graphic>
            <a:graphicData uri="http://schemas.openxmlformats.org/presentationml/2006/ole">
              <mc:AlternateContent xmlns:mc="http://schemas.openxmlformats.org/markup-compatibility/2006">
                <mc:Choice xmlns:v="urn:schemas-microsoft-com:vml" Requires="v">
                  <p:oleObj spid="_x0000_s1684" name="Equation" r:id="rId8" imgW="393529" imgH="228501" progId="Equation.3">
                    <p:embed/>
                  </p:oleObj>
                </mc:Choice>
                <mc:Fallback>
                  <p:oleObj name="Equation" r:id="rId8" imgW="393529"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 y="2848"/>
                          <a:ext cx="469" cy="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20" name="Group 9"/>
            <p:cNvGrpSpPr>
              <a:grpSpLocks/>
            </p:cNvGrpSpPr>
            <p:nvPr/>
          </p:nvGrpSpPr>
          <p:grpSpPr bwMode="auto">
            <a:xfrm>
              <a:off x="144" y="192"/>
              <a:ext cx="3840" cy="2775"/>
              <a:chOff x="144" y="223"/>
              <a:chExt cx="3840" cy="2775"/>
            </a:xfrm>
          </p:grpSpPr>
          <p:sp>
            <p:nvSpPr>
              <p:cNvPr id="4121" name="Line 10"/>
              <p:cNvSpPr>
                <a:spLocks noChangeShapeType="1"/>
              </p:cNvSpPr>
              <p:nvPr/>
            </p:nvSpPr>
            <p:spPr bwMode="auto">
              <a:xfrm>
                <a:off x="182" y="913"/>
                <a:ext cx="922" cy="0"/>
              </a:xfrm>
              <a:prstGeom prst="line">
                <a:avLst/>
              </a:prstGeom>
              <a:noFill/>
              <a:ln w="9525">
                <a:solidFill>
                  <a:srgbClr val="000000"/>
                </a:solidFill>
                <a:round/>
                <a:headEnd/>
                <a:tailEnd type="triangle" w="med" len="med"/>
              </a:ln>
            </p:spPr>
            <p:txBody>
              <a:bodyPr/>
              <a:lstStyle/>
              <a:p>
                <a:endParaRPr lang="en-US"/>
              </a:p>
            </p:txBody>
          </p:sp>
          <p:sp>
            <p:nvSpPr>
              <p:cNvPr id="4122" name="Text Box 11"/>
              <p:cNvSpPr txBox="1">
                <a:spLocks noChangeArrowheads="1"/>
              </p:cNvSpPr>
              <p:nvPr/>
            </p:nvSpPr>
            <p:spPr bwMode="auto">
              <a:xfrm>
                <a:off x="1094" y="442"/>
                <a:ext cx="312" cy="1177"/>
              </a:xfrm>
              <a:prstGeom prst="rect">
                <a:avLst/>
              </a:prstGeom>
              <a:solidFill>
                <a:srgbClr val="66CCFF"/>
              </a:solidFill>
              <a:ln w="9525">
                <a:solidFill>
                  <a:srgbClr val="000000"/>
                </a:solidFill>
                <a:miter lim="800000"/>
                <a:headEnd/>
                <a:tailEnd/>
              </a:ln>
            </p:spPr>
            <p:txBody>
              <a:bodyPr/>
              <a:lstStyle/>
              <a:p>
                <a:endParaRPr lang="en-US" sz="1200"/>
              </a:p>
              <a:p>
                <a:endParaRPr lang="en-US" sz="1200"/>
              </a:p>
              <a:p>
                <a:endParaRPr lang="en-US" sz="1200"/>
              </a:p>
              <a:p>
                <a:endParaRPr lang="en-US" sz="1200"/>
              </a:p>
              <a:p>
                <a:r>
                  <a:rPr lang="en-US" sz="1200"/>
                  <a:t>S/P</a:t>
                </a:r>
                <a:endParaRPr lang="en-US"/>
              </a:p>
            </p:txBody>
          </p:sp>
          <p:sp>
            <p:nvSpPr>
              <p:cNvPr id="4123" name="Line 12"/>
              <p:cNvSpPr>
                <a:spLocks noChangeShapeType="1"/>
              </p:cNvSpPr>
              <p:nvPr/>
            </p:nvSpPr>
            <p:spPr bwMode="auto">
              <a:xfrm>
                <a:off x="1406" y="521"/>
                <a:ext cx="469" cy="0"/>
              </a:xfrm>
              <a:prstGeom prst="line">
                <a:avLst/>
              </a:prstGeom>
              <a:noFill/>
              <a:ln w="9525">
                <a:solidFill>
                  <a:srgbClr val="000000"/>
                </a:solidFill>
                <a:round/>
                <a:headEnd/>
                <a:tailEnd type="triangle" w="med" len="med"/>
              </a:ln>
            </p:spPr>
            <p:txBody>
              <a:bodyPr/>
              <a:lstStyle/>
              <a:p>
                <a:endParaRPr lang="en-US"/>
              </a:p>
            </p:txBody>
          </p:sp>
          <p:sp>
            <p:nvSpPr>
              <p:cNvPr id="4124" name="Text Box 13"/>
              <p:cNvSpPr txBox="1">
                <a:spLocks noChangeArrowheads="1"/>
              </p:cNvSpPr>
              <p:nvPr/>
            </p:nvSpPr>
            <p:spPr bwMode="auto">
              <a:xfrm>
                <a:off x="1484" y="364"/>
                <a:ext cx="235" cy="235"/>
              </a:xfrm>
              <a:prstGeom prst="rect">
                <a:avLst/>
              </a:prstGeom>
              <a:noFill/>
              <a:ln w="9525">
                <a:noFill/>
                <a:miter lim="800000"/>
                <a:headEnd/>
                <a:tailEnd/>
              </a:ln>
            </p:spPr>
            <p:txBody>
              <a:bodyPr/>
              <a:lstStyle/>
              <a:p>
                <a:endParaRPr lang="en-US"/>
              </a:p>
            </p:txBody>
          </p:sp>
          <p:sp>
            <p:nvSpPr>
              <p:cNvPr id="4125" name="Line 14"/>
              <p:cNvSpPr>
                <a:spLocks noChangeShapeType="1"/>
              </p:cNvSpPr>
              <p:nvPr/>
            </p:nvSpPr>
            <p:spPr bwMode="auto">
              <a:xfrm>
                <a:off x="1406" y="959"/>
                <a:ext cx="469" cy="0"/>
              </a:xfrm>
              <a:prstGeom prst="line">
                <a:avLst/>
              </a:prstGeom>
              <a:noFill/>
              <a:ln w="9525">
                <a:solidFill>
                  <a:srgbClr val="000000"/>
                </a:solidFill>
                <a:round/>
                <a:headEnd/>
                <a:tailEnd type="triangle" w="med" len="med"/>
              </a:ln>
            </p:spPr>
            <p:txBody>
              <a:bodyPr/>
              <a:lstStyle/>
              <a:p>
                <a:endParaRPr lang="en-US"/>
              </a:p>
            </p:txBody>
          </p:sp>
          <p:sp>
            <p:nvSpPr>
              <p:cNvPr id="4126" name="Text Box 15"/>
              <p:cNvSpPr txBox="1">
                <a:spLocks noChangeArrowheads="1"/>
              </p:cNvSpPr>
              <p:nvPr/>
            </p:nvSpPr>
            <p:spPr bwMode="auto">
              <a:xfrm>
                <a:off x="1484" y="782"/>
                <a:ext cx="116" cy="233"/>
              </a:xfrm>
              <a:prstGeom prst="rect">
                <a:avLst/>
              </a:prstGeom>
              <a:noFill/>
              <a:ln w="9525">
                <a:noFill/>
                <a:miter lim="800000"/>
                <a:headEnd/>
                <a:tailEnd/>
              </a:ln>
            </p:spPr>
            <p:txBody>
              <a:bodyPr wrap="none">
                <a:spAutoFit/>
              </a:bodyPr>
              <a:lstStyle/>
              <a:p>
                <a:endParaRPr lang="en-US"/>
              </a:p>
            </p:txBody>
          </p:sp>
          <p:sp>
            <p:nvSpPr>
              <p:cNvPr id="4127" name="Line 16"/>
              <p:cNvSpPr>
                <a:spLocks noChangeShapeType="1"/>
              </p:cNvSpPr>
              <p:nvPr/>
            </p:nvSpPr>
            <p:spPr bwMode="auto">
              <a:xfrm>
                <a:off x="1406" y="1449"/>
                <a:ext cx="469" cy="0"/>
              </a:xfrm>
              <a:prstGeom prst="line">
                <a:avLst/>
              </a:prstGeom>
              <a:noFill/>
              <a:ln w="9525">
                <a:solidFill>
                  <a:srgbClr val="000000"/>
                </a:solidFill>
                <a:round/>
                <a:headEnd/>
                <a:tailEnd type="triangle" w="med" len="med"/>
              </a:ln>
            </p:spPr>
            <p:txBody>
              <a:bodyPr/>
              <a:lstStyle/>
              <a:p>
                <a:endParaRPr lang="en-US"/>
              </a:p>
            </p:txBody>
          </p:sp>
          <p:sp>
            <p:nvSpPr>
              <p:cNvPr id="4128" name="Text Box 17"/>
              <p:cNvSpPr txBox="1">
                <a:spLocks noChangeArrowheads="1"/>
              </p:cNvSpPr>
              <p:nvPr/>
            </p:nvSpPr>
            <p:spPr bwMode="auto">
              <a:xfrm>
                <a:off x="1406" y="1253"/>
                <a:ext cx="116" cy="233"/>
              </a:xfrm>
              <a:prstGeom prst="rect">
                <a:avLst/>
              </a:prstGeom>
              <a:noFill/>
              <a:ln w="9525">
                <a:noFill/>
                <a:miter lim="800000"/>
                <a:headEnd/>
                <a:tailEnd/>
              </a:ln>
            </p:spPr>
            <p:txBody>
              <a:bodyPr wrap="none">
                <a:spAutoFit/>
              </a:bodyPr>
              <a:lstStyle/>
              <a:p>
                <a:endParaRPr lang="en-US"/>
              </a:p>
            </p:txBody>
          </p:sp>
          <p:sp>
            <p:nvSpPr>
              <p:cNvPr id="4129" name="Text Box 18"/>
              <p:cNvSpPr txBox="1">
                <a:spLocks noChangeArrowheads="1"/>
              </p:cNvSpPr>
              <p:nvPr/>
            </p:nvSpPr>
            <p:spPr bwMode="auto">
              <a:xfrm>
                <a:off x="1797" y="1050"/>
                <a:ext cx="116" cy="233"/>
              </a:xfrm>
              <a:prstGeom prst="rect">
                <a:avLst/>
              </a:prstGeom>
              <a:noFill/>
              <a:ln w="9525">
                <a:noFill/>
                <a:miter lim="800000"/>
                <a:headEnd/>
                <a:tailEnd/>
              </a:ln>
            </p:spPr>
            <p:txBody>
              <a:bodyPr wrap="none">
                <a:spAutoFit/>
              </a:bodyPr>
              <a:lstStyle/>
              <a:p>
                <a:endParaRPr lang="en-US"/>
              </a:p>
            </p:txBody>
          </p:sp>
          <p:sp>
            <p:nvSpPr>
              <p:cNvPr id="4130" name="Line 19"/>
              <p:cNvSpPr>
                <a:spLocks noChangeShapeType="1"/>
              </p:cNvSpPr>
              <p:nvPr/>
            </p:nvSpPr>
            <p:spPr bwMode="auto">
              <a:xfrm>
                <a:off x="2021" y="521"/>
                <a:ext cx="391" cy="0"/>
              </a:xfrm>
              <a:prstGeom prst="line">
                <a:avLst/>
              </a:prstGeom>
              <a:noFill/>
              <a:ln w="9525">
                <a:solidFill>
                  <a:srgbClr val="000000"/>
                </a:solidFill>
                <a:round/>
                <a:headEnd/>
                <a:tailEnd type="triangle" w="med" len="med"/>
              </a:ln>
            </p:spPr>
            <p:txBody>
              <a:bodyPr/>
              <a:lstStyle/>
              <a:p>
                <a:endParaRPr lang="en-US"/>
              </a:p>
            </p:txBody>
          </p:sp>
          <p:sp>
            <p:nvSpPr>
              <p:cNvPr id="4131" name="Line 20"/>
              <p:cNvSpPr>
                <a:spLocks noChangeShapeType="1"/>
              </p:cNvSpPr>
              <p:nvPr/>
            </p:nvSpPr>
            <p:spPr bwMode="auto">
              <a:xfrm>
                <a:off x="2025" y="959"/>
                <a:ext cx="390" cy="0"/>
              </a:xfrm>
              <a:prstGeom prst="line">
                <a:avLst/>
              </a:prstGeom>
              <a:noFill/>
              <a:ln w="9525">
                <a:solidFill>
                  <a:srgbClr val="000000"/>
                </a:solidFill>
                <a:round/>
                <a:headEnd/>
                <a:tailEnd type="triangle" w="med" len="med"/>
              </a:ln>
            </p:spPr>
            <p:txBody>
              <a:bodyPr/>
              <a:lstStyle/>
              <a:p>
                <a:endParaRPr lang="en-US"/>
              </a:p>
            </p:txBody>
          </p:sp>
          <p:sp>
            <p:nvSpPr>
              <p:cNvPr id="4132" name="Line 21"/>
              <p:cNvSpPr>
                <a:spLocks noChangeShapeType="1"/>
              </p:cNvSpPr>
              <p:nvPr/>
            </p:nvSpPr>
            <p:spPr bwMode="auto">
              <a:xfrm>
                <a:off x="2034" y="1456"/>
                <a:ext cx="391" cy="0"/>
              </a:xfrm>
              <a:prstGeom prst="line">
                <a:avLst/>
              </a:prstGeom>
              <a:noFill/>
              <a:ln w="9525">
                <a:solidFill>
                  <a:srgbClr val="000000"/>
                </a:solidFill>
                <a:round/>
                <a:headEnd/>
                <a:tailEnd type="triangle" w="med" len="med"/>
              </a:ln>
            </p:spPr>
            <p:txBody>
              <a:bodyPr/>
              <a:lstStyle/>
              <a:p>
                <a:endParaRPr lang="en-US"/>
              </a:p>
            </p:txBody>
          </p:sp>
          <p:sp>
            <p:nvSpPr>
              <p:cNvPr id="4133" name="Text Box 22"/>
              <p:cNvSpPr txBox="1">
                <a:spLocks noChangeArrowheads="1"/>
              </p:cNvSpPr>
              <p:nvPr/>
            </p:nvSpPr>
            <p:spPr bwMode="auto">
              <a:xfrm>
                <a:off x="2402" y="364"/>
                <a:ext cx="313" cy="1176"/>
              </a:xfrm>
              <a:prstGeom prst="rect">
                <a:avLst/>
              </a:prstGeom>
              <a:noFill/>
              <a:ln w="9525">
                <a:solidFill>
                  <a:srgbClr val="000000"/>
                </a:solidFill>
                <a:miter lim="800000"/>
                <a:headEnd/>
                <a:tailEnd/>
              </a:ln>
            </p:spPr>
            <p:txBody>
              <a:bodyPr/>
              <a:lstStyle/>
              <a:p>
                <a:endParaRPr lang="en-US" sz="2600"/>
              </a:p>
              <a:p>
                <a:endParaRPr lang="en-US" sz="1000"/>
              </a:p>
              <a:p>
                <a:r>
                  <a:rPr lang="en-US" sz="2600"/>
                  <a:t>Σ</a:t>
                </a:r>
                <a:endParaRPr lang="en-US"/>
              </a:p>
            </p:txBody>
          </p:sp>
          <p:sp>
            <p:nvSpPr>
              <p:cNvPr id="4134" name="Line 23"/>
              <p:cNvSpPr>
                <a:spLocks noChangeShapeType="1"/>
              </p:cNvSpPr>
              <p:nvPr/>
            </p:nvSpPr>
            <p:spPr bwMode="auto">
              <a:xfrm>
                <a:off x="2715" y="913"/>
                <a:ext cx="468" cy="0"/>
              </a:xfrm>
              <a:prstGeom prst="line">
                <a:avLst/>
              </a:prstGeom>
              <a:noFill/>
              <a:ln w="9525">
                <a:solidFill>
                  <a:srgbClr val="000000"/>
                </a:solidFill>
                <a:round/>
                <a:headEnd/>
                <a:tailEnd type="triangle" w="med" len="med"/>
              </a:ln>
            </p:spPr>
            <p:txBody>
              <a:bodyPr/>
              <a:lstStyle/>
              <a:p>
                <a:endParaRPr lang="en-US"/>
              </a:p>
            </p:txBody>
          </p:sp>
          <p:sp>
            <p:nvSpPr>
              <p:cNvPr id="4135" name="Text Box 24"/>
              <p:cNvSpPr txBox="1">
                <a:spLocks noChangeArrowheads="1"/>
              </p:cNvSpPr>
              <p:nvPr/>
            </p:nvSpPr>
            <p:spPr bwMode="auto">
              <a:xfrm>
                <a:off x="2793" y="684"/>
                <a:ext cx="384" cy="236"/>
              </a:xfrm>
              <a:prstGeom prst="rect">
                <a:avLst/>
              </a:prstGeom>
              <a:noFill/>
              <a:ln w="9525">
                <a:noFill/>
                <a:miter lim="800000"/>
                <a:headEnd/>
                <a:tailEnd/>
              </a:ln>
            </p:spPr>
            <p:txBody>
              <a:bodyPr/>
              <a:lstStyle/>
              <a:p>
                <a:r>
                  <a:rPr lang="en-US" sz="1600"/>
                  <a:t>x(t)</a:t>
                </a:r>
              </a:p>
            </p:txBody>
          </p:sp>
          <p:sp>
            <p:nvSpPr>
              <p:cNvPr id="4136" name="Text Box 25"/>
              <p:cNvSpPr txBox="1">
                <a:spLocks noChangeArrowheads="1"/>
              </p:cNvSpPr>
              <p:nvPr/>
            </p:nvSpPr>
            <p:spPr bwMode="auto">
              <a:xfrm>
                <a:off x="2031" y="338"/>
                <a:ext cx="313" cy="235"/>
              </a:xfrm>
              <a:prstGeom prst="rect">
                <a:avLst/>
              </a:prstGeom>
              <a:noFill/>
              <a:ln w="9525">
                <a:noFill/>
                <a:miter lim="800000"/>
                <a:headEnd/>
                <a:tailEnd/>
              </a:ln>
            </p:spPr>
            <p:txBody>
              <a:bodyPr/>
              <a:lstStyle/>
              <a:p>
                <a:r>
                  <a:rPr lang="en-US" sz="1200"/>
                  <a:t>x</a:t>
                </a:r>
                <a:r>
                  <a:rPr lang="en-US" sz="1200" baseline="-25000"/>
                  <a:t>0</a:t>
                </a:r>
                <a:r>
                  <a:rPr lang="en-US" sz="1200"/>
                  <a:t>(t)</a:t>
                </a:r>
                <a:endParaRPr lang="en-US"/>
              </a:p>
            </p:txBody>
          </p:sp>
          <p:sp>
            <p:nvSpPr>
              <p:cNvPr id="4137" name="Text Box 26"/>
              <p:cNvSpPr txBox="1">
                <a:spLocks noChangeArrowheads="1"/>
              </p:cNvSpPr>
              <p:nvPr/>
            </p:nvSpPr>
            <p:spPr bwMode="auto">
              <a:xfrm>
                <a:off x="2109" y="756"/>
                <a:ext cx="313" cy="235"/>
              </a:xfrm>
              <a:prstGeom prst="rect">
                <a:avLst/>
              </a:prstGeom>
              <a:noFill/>
              <a:ln w="9525">
                <a:noFill/>
                <a:miter lim="800000"/>
                <a:headEnd/>
                <a:tailEnd/>
              </a:ln>
            </p:spPr>
            <p:txBody>
              <a:bodyPr/>
              <a:lstStyle/>
              <a:p>
                <a:r>
                  <a:rPr lang="en-US" sz="1200"/>
                  <a:t>x</a:t>
                </a:r>
                <a:r>
                  <a:rPr lang="en-US" sz="1200" baseline="-25000"/>
                  <a:t>1</a:t>
                </a:r>
                <a:r>
                  <a:rPr lang="en-US" sz="1200"/>
                  <a:t>(t)</a:t>
                </a:r>
                <a:endParaRPr lang="en-US"/>
              </a:p>
            </p:txBody>
          </p:sp>
          <p:sp>
            <p:nvSpPr>
              <p:cNvPr id="4138" name="Text Box 27"/>
              <p:cNvSpPr txBox="1">
                <a:spLocks noChangeArrowheads="1"/>
              </p:cNvSpPr>
              <p:nvPr/>
            </p:nvSpPr>
            <p:spPr bwMode="auto">
              <a:xfrm>
                <a:off x="2012" y="1246"/>
                <a:ext cx="546" cy="236"/>
              </a:xfrm>
              <a:prstGeom prst="rect">
                <a:avLst/>
              </a:prstGeom>
              <a:noFill/>
              <a:ln w="9525">
                <a:noFill/>
                <a:miter lim="800000"/>
                <a:headEnd/>
                <a:tailEnd/>
              </a:ln>
            </p:spPr>
            <p:txBody>
              <a:bodyPr/>
              <a:lstStyle/>
              <a:p>
                <a:r>
                  <a:rPr lang="en-US" sz="1200" dirty="0"/>
                  <a:t>x</a:t>
                </a:r>
                <a:r>
                  <a:rPr lang="en-US" sz="1200" baseline="-25000" dirty="0"/>
                  <a:t>Nc-1</a:t>
                </a:r>
                <a:r>
                  <a:rPr lang="en-US" sz="1200" dirty="0"/>
                  <a:t>(t)</a:t>
                </a:r>
                <a:endParaRPr lang="en-US" dirty="0"/>
              </a:p>
            </p:txBody>
          </p:sp>
          <p:sp>
            <p:nvSpPr>
              <p:cNvPr id="4139" name="Text Box 28"/>
              <p:cNvSpPr txBox="1">
                <a:spLocks noChangeArrowheads="1"/>
              </p:cNvSpPr>
              <p:nvPr/>
            </p:nvSpPr>
            <p:spPr bwMode="auto">
              <a:xfrm>
                <a:off x="3190" y="750"/>
                <a:ext cx="547" cy="313"/>
              </a:xfrm>
              <a:prstGeom prst="rect">
                <a:avLst/>
              </a:prstGeom>
              <a:solidFill>
                <a:srgbClr val="FF99FF"/>
              </a:solidFill>
              <a:ln w="9525">
                <a:solidFill>
                  <a:srgbClr val="000000"/>
                </a:solidFill>
                <a:miter lim="800000"/>
                <a:headEnd/>
                <a:tailEnd/>
              </a:ln>
            </p:spPr>
            <p:txBody>
              <a:bodyPr/>
              <a:lstStyle/>
              <a:p>
                <a:r>
                  <a:rPr lang="en-US" sz="1200"/>
                  <a:t>Channel</a:t>
                </a:r>
                <a:endParaRPr lang="en-US"/>
              </a:p>
            </p:txBody>
          </p:sp>
          <p:sp>
            <p:nvSpPr>
              <p:cNvPr id="4140" name="Line 29"/>
              <p:cNvSpPr>
                <a:spLocks noChangeShapeType="1"/>
              </p:cNvSpPr>
              <p:nvPr/>
            </p:nvSpPr>
            <p:spPr bwMode="auto">
              <a:xfrm>
                <a:off x="3750" y="913"/>
                <a:ext cx="81" cy="0"/>
              </a:xfrm>
              <a:prstGeom prst="line">
                <a:avLst/>
              </a:prstGeom>
              <a:noFill/>
              <a:ln w="9525">
                <a:solidFill>
                  <a:srgbClr val="000000"/>
                </a:solidFill>
                <a:round/>
                <a:headEnd/>
                <a:tailEnd/>
              </a:ln>
            </p:spPr>
            <p:txBody>
              <a:bodyPr/>
              <a:lstStyle/>
              <a:p>
                <a:endParaRPr lang="en-US"/>
              </a:p>
            </p:txBody>
          </p:sp>
          <p:sp>
            <p:nvSpPr>
              <p:cNvPr id="4141" name="Line 30"/>
              <p:cNvSpPr>
                <a:spLocks noChangeShapeType="1"/>
              </p:cNvSpPr>
              <p:nvPr/>
            </p:nvSpPr>
            <p:spPr bwMode="auto">
              <a:xfrm>
                <a:off x="3840" y="913"/>
                <a:ext cx="0" cy="1569"/>
              </a:xfrm>
              <a:prstGeom prst="line">
                <a:avLst/>
              </a:prstGeom>
              <a:noFill/>
              <a:ln w="9525">
                <a:solidFill>
                  <a:srgbClr val="000000"/>
                </a:solidFill>
                <a:round/>
                <a:headEnd/>
                <a:tailEnd/>
              </a:ln>
            </p:spPr>
            <p:txBody>
              <a:bodyPr/>
              <a:lstStyle/>
              <a:p>
                <a:endParaRPr lang="en-US"/>
              </a:p>
            </p:txBody>
          </p:sp>
          <p:sp>
            <p:nvSpPr>
              <p:cNvPr id="4142" name="Line 31"/>
              <p:cNvSpPr>
                <a:spLocks noChangeShapeType="1"/>
              </p:cNvSpPr>
              <p:nvPr/>
            </p:nvSpPr>
            <p:spPr bwMode="auto">
              <a:xfrm flipH="1">
                <a:off x="3047" y="2482"/>
                <a:ext cx="806" cy="0"/>
              </a:xfrm>
              <a:prstGeom prst="line">
                <a:avLst/>
              </a:prstGeom>
              <a:noFill/>
              <a:ln w="9525">
                <a:solidFill>
                  <a:srgbClr val="000000"/>
                </a:solidFill>
                <a:round/>
                <a:headEnd/>
                <a:tailEnd type="triangle" w="med" len="med"/>
              </a:ln>
            </p:spPr>
            <p:txBody>
              <a:bodyPr/>
              <a:lstStyle/>
              <a:p>
                <a:endParaRPr lang="en-US"/>
              </a:p>
            </p:txBody>
          </p:sp>
          <p:sp>
            <p:nvSpPr>
              <p:cNvPr id="4143" name="Text Box 32"/>
              <p:cNvSpPr txBox="1">
                <a:spLocks noChangeArrowheads="1"/>
              </p:cNvSpPr>
              <p:nvPr/>
            </p:nvSpPr>
            <p:spPr bwMode="auto">
              <a:xfrm>
                <a:off x="3437" y="2220"/>
                <a:ext cx="313" cy="236"/>
              </a:xfrm>
              <a:prstGeom prst="rect">
                <a:avLst/>
              </a:prstGeom>
              <a:noFill/>
              <a:ln w="9525">
                <a:noFill/>
                <a:miter lim="800000"/>
                <a:headEnd/>
                <a:tailEnd/>
              </a:ln>
            </p:spPr>
            <p:txBody>
              <a:bodyPr/>
              <a:lstStyle/>
              <a:p>
                <a:r>
                  <a:rPr lang="en-US" sz="1600"/>
                  <a:t>r(t)</a:t>
                </a:r>
              </a:p>
            </p:txBody>
          </p:sp>
          <p:sp>
            <p:nvSpPr>
              <p:cNvPr id="4144" name="AutoShape 33"/>
              <p:cNvSpPr>
                <a:spLocks noChangeArrowheads="1"/>
              </p:cNvSpPr>
              <p:nvPr/>
            </p:nvSpPr>
            <p:spPr bwMode="auto">
              <a:xfrm>
                <a:off x="2395" y="1998"/>
                <a:ext cx="120" cy="125"/>
              </a:xfrm>
              <a:prstGeom prst="flowChartSummingJunction">
                <a:avLst/>
              </a:prstGeom>
              <a:noFill/>
              <a:ln w="9525">
                <a:solidFill>
                  <a:srgbClr val="000000"/>
                </a:solidFill>
                <a:round/>
                <a:headEnd/>
                <a:tailEnd/>
              </a:ln>
            </p:spPr>
            <p:txBody>
              <a:bodyPr/>
              <a:lstStyle/>
              <a:p>
                <a:endParaRPr lang="en-US"/>
              </a:p>
            </p:txBody>
          </p:sp>
          <p:sp>
            <p:nvSpPr>
              <p:cNvPr id="4145" name="AutoShape 34"/>
              <p:cNvSpPr>
                <a:spLocks noChangeArrowheads="1"/>
              </p:cNvSpPr>
              <p:nvPr/>
            </p:nvSpPr>
            <p:spPr bwMode="auto">
              <a:xfrm>
                <a:off x="2388" y="2428"/>
                <a:ext cx="122" cy="126"/>
              </a:xfrm>
              <a:prstGeom prst="flowChartSummingJunction">
                <a:avLst/>
              </a:prstGeom>
              <a:noFill/>
              <a:ln w="9525">
                <a:solidFill>
                  <a:srgbClr val="000000"/>
                </a:solidFill>
                <a:round/>
                <a:headEnd/>
                <a:tailEnd/>
              </a:ln>
            </p:spPr>
            <p:txBody>
              <a:bodyPr/>
              <a:lstStyle/>
              <a:p>
                <a:endParaRPr lang="en-US"/>
              </a:p>
            </p:txBody>
          </p:sp>
          <p:sp>
            <p:nvSpPr>
              <p:cNvPr id="4146" name="Line 35"/>
              <p:cNvSpPr>
                <a:spLocks noChangeShapeType="1"/>
              </p:cNvSpPr>
              <p:nvPr/>
            </p:nvSpPr>
            <p:spPr bwMode="auto">
              <a:xfrm>
                <a:off x="2451" y="1835"/>
                <a:ext cx="0" cy="157"/>
              </a:xfrm>
              <a:prstGeom prst="line">
                <a:avLst/>
              </a:prstGeom>
              <a:noFill/>
              <a:ln w="9525">
                <a:solidFill>
                  <a:srgbClr val="000000"/>
                </a:solidFill>
                <a:round/>
                <a:headEnd/>
                <a:tailEnd type="triangle" w="med" len="med"/>
              </a:ln>
            </p:spPr>
            <p:txBody>
              <a:bodyPr/>
              <a:lstStyle/>
              <a:p>
                <a:endParaRPr lang="en-US"/>
              </a:p>
            </p:txBody>
          </p:sp>
          <p:sp>
            <p:nvSpPr>
              <p:cNvPr id="4147" name="Text Box 36"/>
              <p:cNvSpPr txBox="1">
                <a:spLocks noChangeArrowheads="1"/>
              </p:cNvSpPr>
              <p:nvPr/>
            </p:nvSpPr>
            <p:spPr bwMode="auto">
              <a:xfrm>
                <a:off x="2313" y="1665"/>
                <a:ext cx="116" cy="233"/>
              </a:xfrm>
              <a:prstGeom prst="rect">
                <a:avLst/>
              </a:prstGeom>
              <a:noFill/>
              <a:ln w="9525">
                <a:noFill/>
                <a:miter lim="800000"/>
                <a:headEnd/>
                <a:tailEnd/>
              </a:ln>
            </p:spPr>
            <p:txBody>
              <a:bodyPr wrap="none">
                <a:spAutoFit/>
              </a:bodyPr>
              <a:lstStyle/>
              <a:p>
                <a:endParaRPr lang="en-US"/>
              </a:p>
            </p:txBody>
          </p:sp>
          <p:sp>
            <p:nvSpPr>
              <p:cNvPr id="4148" name="Line 37"/>
              <p:cNvSpPr>
                <a:spLocks noChangeShapeType="1"/>
              </p:cNvSpPr>
              <p:nvPr/>
            </p:nvSpPr>
            <p:spPr bwMode="auto">
              <a:xfrm>
                <a:off x="2451" y="2266"/>
                <a:ext cx="0" cy="157"/>
              </a:xfrm>
              <a:prstGeom prst="line">
                <a:avLst/>
              </a:prstGeom>
              <a:noFill/>
              <a:ln w="9525">
                <a:solidFill>
                  <a:srgbClr val="000000"/>
                </a:solidFill>
                <a:round/>
                <a:headEnd/>
                <a:tailEnd type="triangle" w="med" len="med"/>
              </a:ln>
            </p:spPr>
            <p:txBody>
              <a:bodyPr/>
              <a:lstStyle/>
              <a:p>
                <a:endParaRPr lang="en-US"/>
              </a:p>
            </p:txBody>
          </p:sp>
          <p:sp>
            <p:nvSpPr>
              <p:cNvPr id="4149" name="Text Box 38"/>
              <p:cNvSpPr txBox="1">
                <a:spLocks noChangeArrowheads="1"/>
              </p:cNvSpPr>
              <p:nvPr/>
            </p:nvSpPr>
            <p:spPr bwMode="auto">
              <a:xfrm>
                <a:off x="2313" y="2135"/>
                <a:ext cx="116" cy="233"/>
              </a:xfrm>
              <a:prstGeom prst="rect">
                <a:avLst/>
              </a:prstGeom>
              <a:noFill/>
              <a:ln w="9525">
                <a:noFill/>
                <a:miter lim="800000"/>
                <a:headEnd/>
                <a:tailEnd/>
              </a:ln>
            </p:spPr>
            <p:txBody>
              <a:bodyPr wrap="none">
                <a:spAutoFit/>
              </a:bodyPr>
              <a:lstStyle/>
              <a:p>
                <a:endParaRPr lang="en-US"/>
              </a:p>
            </p:txBody>
          </p:sp>
          <p:sp>
            <p:nvSpPr>
              <p:cNvPr id="4150" name="Line 39"/>
              <p:cNvSpPr>
                <a:spLocks noChangeShapeType="1"/>
              </p:cNvSpPr>
              <p:nvPr/>
            </p:nvSpPr>
            <p:spPr bwMode="auto">
              <a:xfrm>
                <a:off x="2446" y="2763"/>
                <a:ext cx="0" cy="157"/>
              </a:xfrm>
              <a:prstGeom prst="line">
                <a:avLst/>
              </a:prstGeom>
              <a:noFill/>
              <a:ln w="9525">
                <a:solidFill>
                  <a:srgbClr val="000000"/>
                </a:solidFill>
                <a:round/>
                <a:headEnd/>
                <a:tailEnd type="triangle" w="med" len="med"/>
              </a:ln>
            </p:spPr>
            <p:txBody>
              <a:bodyPr/>
              <a:lstStyle/>
              <a:p>
                <a:endParaRPr lang="en-US"/>
              </a:p>
            </p:txBody>
          </p:sp>
          <p:sp>
            <p:nvSpPr>
              <p:cNvPr id="4151" name="Line 40"/>
              <p:cNvSpPr>
                <a:spLocks noChangeShapeType="1"/>
              </p:cNvSpPr>
              <p:nvPr/>
            </p:nvSpPr>
            <p:spPr bwMode="auto">
              <a:xfrm flipH="1">
                <a:off x="2506" y="2057"/>
                <a:ext cx="547" cy="0"/>
              </a:xfrm>
              <a:prstGeom prst="line">
                <a:avLst/>
              </a:prstGeom>
              <a:noFill/>
              <a:ln w="9525">
                <a:solidFill>
                  <a:srgbClr val="000000"/>
                </a:solidFill>
                <a:round/>
                <a:headEnd/>
                <a:tailEnd type="triangle" w="med" len="med"/>
              </a:ln>
            </p:spPr>
            <p:txBody>
              <a:bodyPr/>
              <a:lstStyle/>
              <a:p>
                <a:endParaRPr lang="en-US"/>
              </a:p>
            </p:txBody>
          </p:sp>
          <p:sp>
            <p:nvSpPr>
              <p:cNvPr id="4152" name="Text Box 41"/>
              <p:cNvSpPr txBox="1">
                <a:spLocks noChangeArrowheads="1"/>
              </p:cNvSpPr>
              <p:nvPr/>
            </p:nvSpPr>
            <p:spPr bwMode="auto">
              <a:xfrm>
                <a:off x="2396" y="2528"/>
                <a:ext cx="116" cy="233"/>
              </a:xfrm>
              <a:prstGeom prst="rect">
                <a:avLst/>
              </a:prstGeom>
              <a:noFill/>
              <a:ln w="9525">
                <a:noFill/>
                <a:miter lim="800000"/>
                <a:headEnd/>
                <a:tailEnd/>
              </a:ln>
            </p:spPr>
            <p:txBody>
              <a:bodyPr wrap="none">
                <a:spAutoFit/>
              </a:bodyPr>
              <a:lstStyle/>
              <a:p>
                <a:endParaRPr lang="en-US"/>
              </a:p>
            </p:txBody>
          </p:sp>
          <p:sp>
            <p:nvSpPr>
              <p:cNvPr id="4153" name="Line 42"/>
              <p:cNvSpPr>
                <a:spLocks noChangeShapeType="1"/>
              </p:cNvSpPr>
              <p:nvPr/>
            </p:nvSpPr>
            <p:spPr bwMode="auto">
              <a:xfrm flipH="1">
                <a:off x="2506" y="2488"/>
                <a:ext cx="547" cy="0"/>
              </a:xfrm>
              <a:prstGeom prst="line">
                <a:avLst/>
              </a:prstGeom>
              <a:noFill/>
              <a:ln w="9525">
                <a:solidFill>
                  <a:srgbClr val="000000"/>
                </a:solidFill>
                <a:round/>
                <a:headEnd/>
                <a:tailEnd type="triangle" w="med" len="med"/>
              </a:ln>
            </p:spPr>
            <p:txBody>
              <a:bodyPr/>
              <a:lstStyle/>
              <a:p>
                <a:endParaRPr lang="en-US"/>
              </a:p>
            </p:txBody>
          </p:sp>
          <p:sp>
            <p:nvSpPr>
              <p:cNvPr id="4154" name="Line 43"/>
              <p:cNvSpPr>
                <a:spLocks noChangeShapeType="1"/>
              </p:cNvSpPr>
              <p:nvPr/>
            </p:nvSpPr>
            <p:spPr bwMode="auto">
              <a:xfrm flipH="1">
                <a:off x="2506" y="2992"/>
                <a:ext cx="547" cy="0"/>
              </a:xfrm>
              <a:prstGeom prst="line">
                <a:avLst/>
              </a:prstGeom>
              <a:noFill/>
              <a:ln w="9525">
                <a:solidFill>
                  <a:srgbClr val="000000"/>
                </a:solidFill>
                <a:round/>
                <a:headEnd/>
                <a:tailEnd type="triangle" w="med" len="med"/>
              </a:ln>
            </p:spPr>
            <p:txBody>
              <a:bodyPr/>
              <a:lstStyle/>
              <a:p>
                <a:endParaRPr lang="en-US"/>
              </a:p>
            </p:txBody>
          </p:sp>
          <p:sp>
            <p:nvSpPr>
              <p:cNvPr id="4155" name="Line 44"/>
              <p:cNvSpPr>
                <a:spLocks noChangeShapeType="1"/>
              </p:cNvSpPr>
              <p:nvPr/>
            </p:nvSpPr>
            <p:spPr bwMode="auto">
              <a:xfrm>
                <a:off x="3060" y="2057"/>
                <a:ext cx="0" cy="941"/>
              </a:xfrm>
              <a:prstGeom prst="line">
                <a:avLst/>
              </a:prstGeom>
              <a:noFill/>
              <a:ln w="9525">
                <a:solidFill>
                  <a:srgbClr val="000000"/>
                </a:solidFill>
                <a:round/>
                <a:headEnd/>
                <a:tailEnd/>
              </a:ln>
            </p:spPr>
            <p:txBody>
              <a:bodyPr/>
              <a:lstStyle/>
              <a:p>
                <a:endParaRPr lang="en-US"/>
              </a:p>
            </p:txBody>
          </p:sp>
          <p:sp>
            <p:nvSpPr>
              <p:cNvPr id="4156" name="Line 45"/>
              <p:cNvSpPr>
                <a:spLocks noChangeShapeType="1"/>
              </p:cNvSpPr>
              <p:nvPr/>
            </p:nvSpPr>
            <p:spPr bwMode="auto">
              <a:xfrm flipH="1">
                <a:off x="1914" y="2057"/>
                <a:ext cx="469" cy="0"/>
              </a:xfrm>
              <a:prstGeom prst="line">
                <a:avLst/>
              </a:prstGeom>
              <a:noFill/>
              <a:ln w="9525">
                <a:solidFill>
                  <a:srgbClr val="000000"/>
                </a:solidFill>
                <a:round/>
                <a:headEnd/>
                <a:tailEnd type="triangle" w="med" len="med"/>
              </a:ln>
            </p:spPr>
            <p:txBody>
              <a:bodyPr/>
              <a:lstStyle/>
              <a:p>
                <a:endParaRPr lang="en-US"/>
              </a:p>
            </p:txBody>
          </p:sp>
          <p:sp>
            <p:nvSpPr>
              <p:cNvPr id="4157" name="Line 46"/>
              <p:cNvSpPr>
                <a:spLocks noChangeShapeType="1"/>
              </p:cNvSpPr>
              <p:nvPr/>
            </p:nvSpPr>
            <p:spPr bwMode="auto">
              <a:xfrm flipH="1">
                <a:off x="1077" y="2037"/>
                <a:ext cx="469" cy="0"/>
              </a:xfrm>
              <a:prstGeom prst="line">
                <a:avLst/>
              </a:prstGeom>
              <a:noFill/>
              <a:ln w="9525">
                <a:solidFill>
                  <a:srgbClr val="000000"/>
                </a:solidFill>
                <a:round/>
                <a:headEnd/>
                <a:tailEnd type="triangle" w="med" len="med"/>
              </a:ln>
            </p:spPr>
            <p:txBody>
              <a:bodyPr/>
              <a:lstStyle/>
              <a:p>
                <a:endParaRPr lang="en-US"/>
              </a:p>
            </p:txBody>
          </p:sp>
          <p:sp>
            <p:nvSpPr>
              <p:cNvPr id="4158" name="Text Box 47"/>
              <p:cNvSpPr txBox="1">
                <a:spLocks noChangeArrowheads="1"/>
              </p:cNvSpPr>
              <p:nvPr/>
            </p:nvSpPr>
            <p:spPr bwMode="auto">
              <a:xfrm>
                <a:off x="833" y="1946"/>
                <a:ext cx="116" cy="233"/>
              </a:xfrm>
              <a:prstGeom prst="rect">
                <a:avLst/>
              </a:prstGeom>
              <a:noFill/>
              <a:ln w="9525">
                <a:noFill/>
                <a:miter lim="800000"/>
                <a:headEnd/>
                <a:tailEnd/>
              </a:ln>
            </p:spPr>
            <p:txBody>
              <a:bodyPr wrap="none">
                <a:spAutoFit/>
              </a:bodyPr>
              <a:lstStyle/>
              <a:p>
                <a:endParaRPr lang="en-US"/>
              </a:p>
            </p:txBody>
          </p:sp>
          <p:sp>
            <p:nvSpPr>
              <p:cNvPr id="4159" name="Line 48"/>
              <p:cNvSpPr>
                <a:spLocks noChangeShapeType="1"/>
              </p:cNvSpPr>
              <p:nvPr/>
            </p:nvSpPr>
            <p:spPr bwMode="auto">
              <a:xfrm flipH="1">
                <a:off x="1914" y="2488"/>
                <a:ext cx="469" cy="0"/>
              </a:xfrm>
              <a:prstGeom prst="line">
                <a:avLst/>
              </a:prstGeom>
              <a:noFill/>
              <a:ln w="9525">
                <a:solidFill>
                  <a:srgbClr val="000000"/>
                </a:solidFill>
                <a:round/>
                <a:headEnd/>
                <a:tailEnd type="triangle" w="med" len="med"/>
              </a:ln>
            </p:spPr>
            <p:txBody>
              <a:bodyPr/>
              <a:lstStyle/>
              <a:p>
                <a:endParaRPr lang="en-US"/>
              </a:p>
            </p:txBody>
          </p:sp>
          <p:sp>
            <p:nvSpPr>
              <p:cNvPr id="4160" name="Line 49"/>
              <p:cNvSpPr>
                <a:spLocks noChangeShapeType="1"/>
              </p:cNvSpPr>
              <p:nvPr/>
            </p:nvSpPr>
            <p:spPr bwMode="auto">
              <a:xfrm flipH="1">
                <a:off x="1077" y="2469"/>
                <a:ext cx="469" cy="0"/>
              </a:xfrm>
              <a:prstGeom prst="line">
                <a:avLst/>
              </a:prstGeom>
              <a:noFill/>
              <a:ln w="9525">
                <a:solidFill>
                  <a:srgbClr val="000000"/>
                </a:solidFill>
                <a:round/>
                <a:headEnd/>
                <a:tailEnd type="triangle" w="med" len="med"/>
              </a:ln>
            </p:spPr>
            <p:txBody>
              <a:bodyPr/>
              <a:lstStyle/>
              <a:p>
                <a:endParaRPr lang="en-US"/>
              </a:p>
            </p:txBody>
          </p:sp>
          <p:sp>
            <p:nvSpPr>
              <p:cNvPr id="4161" name="Text Box 50"/>
              <p:cNvSpPr txBox="1">
                <a:spLocks noChangeArrowheads="1"/>
              </p:cNvSpPr>
              <p:nvPr/>
            </p:nvSpPr>
            <p:spPr bwMode="auto">
              <a:xfrm>
                <a:off x="833" y="2377"/>
                <a:ext cx="116" cy="233"/>
              </a:xfrm>
              <a:prstGeom prst="rect">
                <a:avLst/>
              </a:prstGeom>
              <a:noFill/>
              <a:ln w="9525">
                <a:noFill/>
                <a:miter lim="800000"/>
                <a:headEnd/>
                <a:tailEnd/>
              </a:ln>
            </p:spPr>
            <p:txBody>
              <a:bodyPr wrap="none">
                <a:spAutoFit/>
              </a:bodyPr>
              <a:lstStyle/>
              <a:p>
                <a:endParaRPr lang="en-US"/>
              </a:p>
            </p:txBody>
          </p:sp>
          <p:sp>
            <p:nvSpPr>
              <p:cNvPr id="4162" name="Line 51"/>
              <p:cNvSpPr>
                <a:spLocks noChangeShapeType="1"/>
              </p:cNvSpPr>
              <p:nvPr/>
            </p:nvSpPr>
            <p:spPr bwMode="auto">
              <a:xfrm flipH="1">
                <a:off x="1914" y="2987"/>
                <a:ext cx="469" cy="0"/>
              </a:xfrm>
              <a:prstGeom prst="line">
                <a:avLst/>
              </a:prstGeom>
              <a:noFill/>
              <a:ln w="9525">
                <a:solidFill>
                  <a:srgbClr val="000000"/>
                </a:solidFill>
                <a:round/>
                <a:headEnd/>
                <a:tailEnd type="triangle" w="med" len="med"/>
              </a:ln>
            </p:spPr>
            <p:txBody>
              <a:bodyPr/>
              <a:lstStyle/>
              <a:p>
                <a:endParaRPr lang="en-US"/>
              </a:p>
            </p:txBody>
          </p:sp>
          <p:sp>
            <p:nvSpPr>
              <p:cNvPr id="4163" name="Line 52"/>
              <p:cNvSpPr>
                <a:spLocks noChangeShapeType="1"/>
              </p:cNvSpPr>
              <p:nvPr/>
            </p:nvSpPr>
            <p:spPr bwMode="auto">
              <a:xfrm flipH="1">
                <a:off x="1087" y="2958"/>
                <a:ext cx="469" cy="0"/>
              </a:xfrm>
              <a:prstGeom prst="line">
                <a:avLst/>
              </a:prstGeom>
              <a:noFill/>
              <a:ln w="9525">
                <a:solidFill>
                  <a:srgbClr val="000000"/>
                </a:solidFill>
                <a:round/>
                <a:headEnd/>
                <a:tailEnd type="triangle" w="med" len="med"/>
              </a:ln>
            </p:spPr>
            <p:txBody>
              <a:bodyPr/>
              <a:lstStyle/>
              <a:p>
                <a:endParaRPr lang="en-US"/>
              </a:p>
            </p:txBody>
          </p:sp>
          <p:graphicFrame>
            <p:nvGraphicFramePr>
              <p:cNvPr id="4101" name="Object 5"/>
              <p:cNvGraphicFramePr>
                <a:graphicFrameLocks noChangeAspect="1"/>
              </p:cNvGraphicFramePr>
              <p:nvPr/>
            </p:nvGraphicFramePr>
            <p:xfrm>
              <a:off x="144" y="599"/>
              <a:ext cx="960" cy="259"/>
            </p:xfrm>
            <a:graphic>
              <a:graphicData uri="http://schemas.openxmlformats.org/presentationml/2006/ole">
                <mc:AlternateContent xmlns:mc="http://schemas.openxmlformats.org/markup-compatibility/2006">
                  <mc:Choice xmlns:v="urn:schemas-microsoft-com:vml" Requires="v">
                    <p:oleObj spid="_x0000_s1685" name="Equation" r:id="rId10" imgW="888614" imgH="241195" progId="Equation.3">
                      <p:embed/>
                    </p:oleObj>
                  </mc:Choice>
                  <mc:Fallback>
                    <p:oleObj name="Equation" r:id="rId10" imgW="888614" imgH="24119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 y="599"/>
                            <a:ext cx="960"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6"/>
              <p:cNvGraphicFramePr>
                <a:graphicFrameLocks noChangeAspect="1"/>
              </p:cNvGraphicFramePr>
              <p:nvPr/>
            </p:nvGraphicFramePr>
            <p:xfrm>
              <a:off x="1510" y="285"/>
              <a:ext cx="215" cy="243"/>
            </p:xfrm>
            <a:graphic>
              <a:graphicData uri="http://schemas.openxmlformats.org/presentationml/2006/ole">
                <mc:AlternateContent xmlns:mc="http://schemas.openxmlformats.org/markup-compatibility/2006">
                  <mc:Choice xmlns:v="urn:schemas-microsoft-com:vml" Requires="v">
                    <p:oleObj spid="_x0000_s1686" name="Equation" r:id="rId12" imgW="190335" imgH="215713" progId="Equation.3">
                      <p:embed/>
                    </p:oleObj>
                  </mc:Choice>
                  <mc:Fallback>
                    <p:oleObj name="Equation" r:id="rId12" imgW="190335" imgH="21571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0" y="285"/>
                            <a:ext cx="215"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7"/>
              <p:cNvGraphicFramePr>
                <a:graphicFrameLocks noChangeAspect="1"/>
              </p:cNvGraphicFramePr>
              <p:nvPr/>
            </p:nvGraphicFramePr>
            <p:xfrm>
              <a:off x="1458" y="704"/>
              <a:ext cx="226" cy="256"/>
            </p:xfrm>
            <a:graphic>
              <a:graphicData uri="http://schemas.openxmlformats.org/presentationml/2006/ole">
                <mc:AlternateContent xmlns:mc="http://schemas.openxmlformats.org/markup-compatibility/2006">
                  <mc:Choice xmlns:v="urn:schemas-microsoft-com:vml" Requires="v">
                    <p:oleObj spid="_x0000_s1687" name="Equation" r:id="rId14" imgW="190335" imgH="215713" progId="Equation.3">
                      <p:embed/>
                    </p:oleObj>
                  </mc:Choice>
                  <mc:Fallback>
                    <p:oleObj name="Equation" r:id="rId14" imgW="190335" imgH="2157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58" y="704"/>
                            <a:ext cx="226"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4" name="Object 8"/>
              <p:cNvGraphicFramePr>
                <a:graphicFrameLocks noChangeAspect="1"/>
              </p:cNvGraphicFramePr>
              <p:nvPr/>
            </p:nvGraphicFramePr>
            <p:xfrm>
              <a:off x="1458" y="1227"/>
              <a:ext cx="318" cy="221"/>
            </p:xfrm>
            <a:graphic>
              <a:graphicData uri="http://schemas.openxmlformats.org/presentationml/2006/ole">
                <mc:AlternateContent xmlns:mc="http://schemas.openxmlformats.org/markup-compatibility/2006">
                  <mc:Choice xmlns:v="urn:schemas-microsoft-com:vml" Requires="v">
                    <p:oleObj spid="_x0000_s1688" name="Equation" r:id="rId16" imgW="317087" imgH="215619" progId="Equation.3">
                      <p:embed/>
                    </p:oleObj>
                  </mc:Choice>
                  <mc:Fallback>
                    <p:oleObj name="Equation" r:id="rId16" imgW="317087" imgH="215619"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58" y="1227"/>
                            <a:ext cx="318"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4" name="AutoShape 57"/>
              <p:cNvSpPr>
                <a:spLocks noChangeArrowheads="1"/>
              </p:cNvSpPr>
              <p:nvPr/>
            </p:nvSpPr>
            <p:spPr bwMode="auto">
              <a:xfrm>
                <a:off x="1865" y="433"/>
                <a:ext cx="156" cy="156"/>
              </a:xfrm>
              <a:prstGeom prst="flowChartSummingJunction">
                <a:avLst/>
              </a:prstGeom>
              <a:noFill/>
              <a:ln w="9525">
                <a:solidFill>
                  <a:schemeClr val="tx1"/>
                </a:solidFill>
                <a:round/>
                <a:headEnd/>
                <a:tailEnd/>
              </a:ln>
            </p:spPr>
            <p:txBody>
              <a:bodyPr wrap="none" anchor="ctr"/>
              <a:lstStyle/>
              <a:p>
                <a:endParaRPr lang="en-US"/>
              </a:p>
            </p:txBody>
          </p:sp>
          <p:sp>
            <p:nvSpPr>
              <p:cNvPr id="4165" name="AutoShape 58"/>
              <p:cNvSpPr>
                <a:spLocks noChangeArrowheads="1"/>
              </p:cNvSpPr>
              <p:nvPr/>
            </p:nvSpPr>
            <p:spPr bwMode="auto">
              <a:xfrm>
                <a:off x="1865" y="880"/>
                <a:ext cx="156" cy="157"/>
              </a:xfrm>
              <a:prstGeom prst="flowChartSummingJunction">
                <a:avLst/>
              </a:prstGeom>
              <a:noFill/>
              <a:ln w="9525">
                <a:solidFill>
                  <a:schemeClr val="tx1"/>
                </a:solidFill>
                <a:round/>
                <a:headEnd/>
                <a:tailEnd/>
              </a:ln>
            </p:spPr>
            <p:txBody>
              <a:bodyPr wrap="none" anchor="ctr"/>
              <a:lstStyle/>
              <a:p>
                <a:endParaRPr lang="en-US"/>
              </a:p>
            </p:txBody>
          </p:sp>
          <p:sp>
            <p:nvSpPr>
              <p:cNvPr id="4166" name="Line 59"/>
              <p:cNvSpPr>
                <a:spLocks noChangeShapeType="1"/>
              </p:cNvSpPr>
              <p:nvPr/>
            </p:nvSpPr>
            <p:spPr bwMode="auto">
              <a:xfrm>
                <a:off x="1937" y="223"/>
                <a:ext cx="0" cy="210"/>
              </a:xfrm>
              <a:prstGeom prst="line">
                <a:avLst/>
              </a:prstGeom>
              <a:noFill/>
              <a:ln w="9525">
                <a:solidFill>
                  <a:schemeClr val="tx1"/>
                </a:solidFill>
                <a:round/>
                <a:headEnd/>
                <a:tailEnd type="triangle" w="med" len="med"/>
              </a:ln>
            </p:spPr>
            <p:txBody>
              <a:bodyPr/>
              <a:lstStyle/>
              <a:p>
                <a:endParaRPr lang="en-US"/>
              </a:p>
            </p:txBody>
          </p:sp>
          <p:sp>
            <p:nvSpPr>
              <p:cNvPr id="4167" name="Line 60"/>
              <p:cNvSpPr>
                <a:spLocks noChangeShapeType="1"/>
              </p:cNvSpPr>
              <p:nvPr/>
            </p:nvSpPr>
            <p:spPr bwMode="auto">
              <a:xfrm>
                <a:off x="1930" y="651"/>
                <a:ext cx="0" cy="210"/>
              </a:xfrm>
              <a:prstGeom prst="line">
                <a:avLst/>
              </a:prstGeom>
              <a:noFill/>
              <a:ln w="9525">
                <a:solidFill>
                  <a:schemeClr val="tx1"/>
                </a:solidFill>
                <a:round/>
                <a:headEnd/>
                <a:tailEnd type="triangle" w="med" len="med"/>
              </a:ln>
            </p:spPr>
            <p:txBody>
              <a:bodyPr/>
              <a:lstStyle/>
              <a:p>
                <a:endParaRPr lang="en-US"/>
              </a:p>
            </p:txBody>
          </p:sp>
          <p:graphicFrame>
            <p:nvGraphicFramePr>
              <p:cNvPr id="4105" name="Object 9"/>
              <p:cNvGraphicFramePr>
                <a:graphicFrameLocks noChangeAspect="1"/>
              </p:cNvGraphicFramePr>
              <p:nvPr/>
            </p:nvGraphicFramePr>
            <p:xfrm>
              <a:off x="1959" y="608"/>
              <a:ext cx="345" cy="192"/>
            </p:xfrm>
            <a:graphic>
              <a:graphicData uri="http://schemas.openxmlformats.org/presentationml/2006/ole">
                <mc:AlternateContent xmlns:mc="http://schemas.openxmlformats.org/markup-compatibility/2006">
                  <mc:Choice xmlns:v="urn:schemas-microsoft-com:vml" Requires="v">
                    <p:oleObj spid="_x0000_s1689" name="Equation" r:id="rId18" imgW="342751" imgH="190417" progId="Equation.3">
                      <p:embed/>
                    </p:oleObj>
                  </mc:Choice>
                  <mc:Fallback>
                    <p:oleObj name="Equation" r:id="rId18" imgW="342751" imgH="19041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9" y="608"/>
                            <a:ext cx="345"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8" name="AutoShape 62"/>
              <p:cNvSpPr>
                <a:spLocks noChangeArrowheads="1"/>
              </p:cNvSpPr>
              <p:nvPr/>
            </p:nvSpPr>
            <p:spPr bwMode="auto">
              <a:xfrm>
                <a:off x="1875" y="1367"/>
                <a:ext cx="156" cy="157"/>
              </a:xfrm>
              <a:prstGeom prst="flowChartSummingJunction">
                <a:avLst/>
              </a:prstGeom>
              <a:noFill/>
              <a:ln w="9525">
                <a:solidFill>
                  <a:schemeClr val="tx1"/>
                </a:solidFill>
                <a:round/>
                <a:headEnd/>
                <a:tailEnd/>
              </a:ln>
            </p:spPr>
            <p:txBody>
              <a:bodyPr wrap="none" anchor="ctr"/>
              <a:lstStyle/>
              <a:p>
                <a:endParaRPr lang="en-US"/>
              </a:p>
            </p:txBody>
          </p:sp>
          <p:graphicFrame>
            <p:nvGraphicFramePr>
              <p:cNvPr id="4106" name="Object 10"/>
              <p:cNvGraphicFramePr>
                <a:graphicFrameLocks noChangeAspect="1"/>
              </p:cNvGraphicFramePr>
              <p:nvPr/>
            </p:nvGraphicFramePr>
            <p:xfrm>
              <a:off x="1949" y="1070"/>
              <a:ext cx="439" cy="188"/>
            </p:xfrm>
            <a:graphic>
              <a:graphicData uri="http://schemas.openxmlformats.org/presentationml/2006/ole">
                <mc:AlternateContent xmlns:mc="http://schemas.openxmlformats.org/markup-compatibility/2006">
                  <mc:Choice xmlns:v="urn:schemas-microsoft-com:vml" Requires="v">
                    <p:oleObj spid="_x0000_s1690" name="Equation" r:id="rId20" imgW="469800" imgH="203040" progId="Equation.3">
                      <p:embed/>
                    </p:oleObj>
                  </mc:Choice>
                  <mc:Fallback>
                    <p:oleObj name="Equation" r:id="rId20" imgW="469800" imgH="2030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49" y="1070"/>
                            <a:ext cx="439" cy="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9" name="Line 64"/>
              <p:cNvSpPr>
                <a:spLocks noChangeShapeType="1"/>
              </p:cNvSpPr>
              <p:nvPr/>
            </p:nvSpPr>
            <p:spPr bwMode="auto">
              <a:xfrm>
                <a:off x="1956" y="1181"/>
                <a:ext cx="0" cy="209"/>
              </a:xfrm>
              <a:prstGeom prst="line">
                <a:avLst/>
              </a:prstGeom>
              <a:noFill/>
              <a:ln w="9525">
                <a:solidFill>
                  <a:schemeClr val="tx1"/>
                </a:solidFill>
                <a:round/>
                <a:headEnd/>
                <a:tailEnd type="triangle" w="med" len="med"/>
              </a:ln>
            </p:spPr>
            <p:txBody>
              <a:bodyPr/>
              <a:lstStyle/>
              <a:p>
                <a:endParaRPr lang="en-US"/>
              </a:p>
            </p:txBody>
          </p:sp>
          <p:graphicFrame>
            <p:nvGraphicFramePr>
              <p:cNvPr id="4107" name="Object 11"/>
              <p:cNvGraphicFramePr>
                <a:graphicFrameLocks noChangeAspect="1"/>
              </p:cNvGraphicFramePr>
              <p:nvPr/>
            </p:nvGraphicFramePr>
            <p:xfrm>
              <a:off x="2448" y="1645"/>
              <a:ext cx="432" cy="212"/>
            </p:xfrm>
            <a:graphic>
              <a:graphicData uri="http://schemas.openxmlformats.org/presentationml/2006/ole">
                <mc:AlternateContent xmlns:mc="http://schemas.openxmlformats.org/markup-compatibility/2006">
                  <mc:Choice xmlns:v="urn:schemas-microsoft-com:vml" Requires="v">
                    <p:oleObj spid="_x0000_s1691" name="Equation" r:id="rId22" imgW="406048" imgH="203024" progId="Equation.3">
                      <p:embed/>
                    </p:oleObj>
                  </mc:Choice>
                  <mc:Fallback>
                    <p:oleObj name="Equation" r:id="rId22" imgW="406048" imgH="203024"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48" y="1645"/>
                            <a:ext cx="432"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8" name="Object 12"/>
              <p:cNvGraphicFramePr>
                <a:graphicFrameLocks noChangeAspect="1"/>
              </p:cNvGraphicFramePr>
              <p:nvPr/>
            </p:nvGraphicFramePr>
            <p:xfrm>
              <a:off x="2500" y="2168"/>
              <a:ext cx="428" cy="209"/>
            </p:xfrm>
            <a:graphic>
              <a:graphicData uri="http://schemas.openxmlformats.org/presentationml/2006/ole">
                <mc:AlternateContent xmlns:mc="http://schemas.openxmlformats.org/markup-compatibility/2006">
                  <mc:Choice xmlns:v="urn:schemas-microsoft-com:vml" Requires="v">
                    <p:oleObj spid="_x0000_s1692" name="Equation" r:id="rId24" imgW="393529" imgH="190417" progId="Equation.3">
                      <p:embed/>
                    </p:oleObj>
                  </mc:Choice>
                  <mc:Fallback>
                    <p:oleObj name="Equation" r:id="rId24" imgW="393529" imgH="190417"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0" y="2168"/>
                            <a:ext cx="428" cy="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9" name="Object 13"/>
              <p:cNvGraphicFramePr>
                <a:graphicFrameLocks noChangeAspect="1"/>
              </p:cNvGraphicFramePr>
              <p:nvPr/>
            </p:nvGraphicFramePr>
            <p:xfrm>
              <a:off x="2303" y="2586"/>
              <a:ext cx="577" cy="224"/>
            </p:xfrm>
            <a:graphic>
              <a:graphicData uri="http://schemas.openxmlformats.org/presentationml/2006/ole">
                <mc:AlternateContent xmlns:mc="http://schemas.openxmlformats.org/markup-compatibility/2006">
                  <mc:Choice xmlns:v="urn:schemas-microsoft-com:vml" Requires="v">
                    <p:oleObj spid="_x0000_s1693" name="Equation" r:id="rId26" imgW="520560" imgH="203040" progId="Equation.3">
                      <p:embed/>
                    </p:oleObj>
                  </mc:Choice>
                  <mc:Fallback>
                    <p:oleObj name="Equation" r:id="rId26" imgW="520560" imgH="2030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03" y="2586"/>
                            <a:ext cx="577"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0" name="Text Box 68"/>
              <p:cNvSpPr txBox="1">
                <a:spLocks noChangeArrowheads="1"/>
              </p:cNvSpPr>
              <p:nvPr/>
            </p:nvSpPr>
            <p:spPr bwMode="auto">
              <a:xfrm>
                <a:off x="1663" y="965"/>
                <a:ext cx="257" cy="523"/>
              </a:xfrm>
              <a:prstGeom prst="rect">
                <a:avLst/>
              </a:prstGeom>
              <a:noFill/>
              <a:ln w="9525">
                <a:noFill/>
                <a:miter lim="800000"/>
                <a:headEnd/>
                <a:tailEnd/>
              </a:ln>
            </p:spPr>
            <p:txBody>
              <a:bodyPr/>
              <a:lstStyle/>
              <a:p>
                <a:r>
                  <a:rPr lang="en-US" sz="1200"/>
                  <a:t>………</a:t>
                </a:r>
                <a:endParaRPr lang="en-US"/>
              </a:p>
            </p:txBody>
          </p:sp>
          <p:graphicFrame>
            <p:nvGraphicFramePr>
              <p:cNvPr id="4110" name="Object 14"/>
              <p:cNvGraphicFramePr>
                <a:graphicFrameLocks noChangeAspect="1"/>
              </p:cNvGraphicFramePr>
              <p:nvPr/>
            </p:nvGraphicFramePr>
            <p:xfrm>
              <a:off x="1614" y="1854"/>
              <a:ext cx="261" cy="314"/>
            </p:xfrm>
            <a:graphic>
              <a:graphicData uri="http://schemas.openxmlformats.org/presentationml/2006/ole">
                <mc:AlternateContent xmlns:mc="http://schemas.openxmlformats.org/markup-compatibility/2006">
                  <mc:Choice xmlns:v="urn:schemas-microsoft-com:vml" Requires="v">
                    <p:oleObj spid="_x0000_s1694" name="Equation" r:id="rId28" imgW="381000" imgH="457200" progId="Equation.3">
                      <p:embed/>
                    </p:oleObj>
                  </mc:Choice>
                  <mc:Fallback>
                    <p:oleObj name="Equation" r:id="rId28"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 y="1854"/>
                            <a:ext cx="261"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1" name="Rectangle 70"/>
              <p:cNvSpPr>
                <a:spLocks noChangeArrowheads="1"/>
              </p:cNvSpPr>
              <p:nvPr/>
            </p:nvSpPr>
            <p:spPr bwMode="auto">
              <a:xfrm>
                <a:off x="1562" y="1854"/>
                <a:ext cx="365" cy="314"/>
              </a:xfrm>
              <a:prstGeom prst="rect">
                <a:avLst/>
              </a:prstGeom>
              <a:noFill/>
              <a:ln w="9525">
                <a:solidFill>
                  <a:schemeClr val="tx1"/>
                </a:solidFill>
                <a:miter lim="800000"/>
                <a:headEnd/>
                <a:tailEnd/>
              </a:ln>
            </p:spPr>
            <p:txBody>
              <a:bodyPr wrap="none" anchor="ctr"/>
              <a:lstStyle/>
              <a:p>
                <a:endParaRPr lang="en-US"/>
              </a:p>
            </p:txBody>
          </p:sp>
          <p:graphicFrame>
            <p:nvGraphicFramePr>
              <p:cNvPr id="4111" name="Object 15"/>
              <p:cNvGraphicFramePr>
                <a:graphicFrameLocks noChangeAspect="1"/>
              </p:cNvGraphicFramePr>
              <p:nvPr/>
            </p:nvGraphicFramePr>
            <p:xfrm>
              <a:off x="1657" y="2325"/>
              <a:ext cx="260" cy="314"/>
            </p:xfrm>
            <a:graphic>
              <a:graphicData uri="http://schemas.openxmlformats.org/presentationml/2006/ole">
                <mc:AlternateContent xmlns:mc="http://schemas.openxmlformats.org/markup-compatibility/2006">
                  <mc:Choice xmlns:v="urn:schemas-microsoft-com:vml" Requires="v">
                    <p:oleObj spid="_x0000_s1695" name="Equation" r:id="rId29" imgW="381000" imgH="457200" progId="Equation.3">
                      <p:embed/>
                    </p:oleObj>
                  </mc:Choice>
                  <mc:Fallback>
                    <p:oleObj name="Equation" r:id="rId29" imgW="381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 y="2325"/>
                            <a:ext cx="260"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2" name="Rectangle 72"/>
              <p:cNvSpPr>
                <a:spLocks noChangeArrowheads="1"/>
              </p:cNvSpPr>
              <p:nvPr/>
            </p:nvSpPr>
            <p:spPr bwMode="auto">
              <a:xfrm>
                <a:off x="1562" y="2325"/>
                <a:ext cx="365" cy="314"/>
              </a:xfrm>
              <a:prstGeom prst="rect">
                <a:avLst/>
              </a:prstGeom>
              <a:noFill/>
              <a:ln w="9525">
                <a:solidFill>
                  <a:schemeClr val="tx1"/>
                </a:solidFill>
                <a:miter lim="800000"/>
                <a:headEnd/>
                <a:tailEnd/>
              </a:ln>
            </p:spPr>
            <p:txBody>
              <a:bodyPr wrap="none" anchor="ctr"/>
              <a:lstStyle/>
              <a:p>
                <a:endParaRPr lang="en-US"/>
              </a:p>
            </p:txBody>
          </p:sp>
          <p:graphicFrame>
            <p:nvGraphicFramePr>
              <p:cNvPr id="4112" name="Object 16"/>
              <p:cNvGraphicFramePr>
                <a:graphicFrameLocks noChangeAspect="1"/>
              </p:cNvGraphicFramePr>
              <p:nvPr/>
            </p:nvGraphicFramePr>
            <p:xfrm>
              <a:off x="833" y="1907"/>
              <a:ext cx="238" cy="268"/>
            </p:xfrm>
            <a:graphic>
              <a:graphicData uri="http://schemas.openxmlformats.org/presentationml/2006/ole">
                <mc:AlternateContent xmlns:mc="http://schemas.openxmlformats.org/markup-compatibility/2006">
                  <mc:Choice xmlns:v="urn:schemas-microsoft-com:vml" Requires="v">
                    <p:oleObj spid="_x0000_s1696" name="Equation" r:id="rId30" imgW="190335" imgH="215713" progId="Equation.3">
                      <p:embed/>
                    </p:oleObj>
                  </mc:Choice>
                  <mc:Fallback>
                    <p:oleObj name="Equation" r:id="rId30" imgW="190335" imgH="215713"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3" y="1907"/>
                            <a:ext cx="23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13" name="Object 17"/>
              <p:cNvGraphicFramePr>
                <a:graphicFrameLocks noChangeAspect="1"/>
              </p:cNvGraphicFramePr>
              <p:nvPr/>
            </p:nvGraphicFramePr>
            <p:xfrm>
              <a:off x="833" y="2377"/>
              <a:ext cx="191" cy="216"/>
            </p:xfrm>
            <a:graphic>
              <a:graphicData uri="http://schemas.openxmlformats.org/presentationml/2006/ole">
                <mc:AlternateContent xmlns:mc="http://schemas.openxmlformats.org/markup-compatibility/2006">
                  <mc:Choice xmlns:v="urn:schemas-microsoft-com:vml" Requires="v">
                    <p:oleObj spid="_x0000_s1697" name="Equation" r:id="rId32" imgW="190335" imgH="215713" progId="Equation.3">
                      <p:embed/>
                    </p:oleObj>
                  </mc:Choice>
                  <mc:Fallback>
                    <p:oleObj name="Equation" r:id="rId32" imgW="190335" imgH="215713"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33" y="2377"/>
                            <a:ext cx="191"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73" name="Text Box 75"/>
              <p:cNvSpPr txBox="1">
                <a:spLocks noChangeArrowheads="1"/>
              </p:cNvSpPr>
              <p:nvPr/>
            </p:nvSpPr>
            <p:spPr bwMode="auto">
              <a:xfrm>
                <a:off x="3024" y="2496"/>
                <a:ext cx="960" cy="252"/>
              </a:xfrm>
              <a:prstGeom prst="rect">
                <a:avLst/>
              </a:prstGeom>
              <a:noFill/>
              <a:ln w="9525" algn="ctr">
                <a:noFill/>
                <a:miter lim="800000"/>
                <a:headEnd/>
                <a:tailEnd/>
              </a:ln>
            </p:spPr>
            <p:txBody>
              <a:bodyPr>
                <a:spAutoFit/>
              </a:bodyPr>
              <a:lstStyle/>
              <a:p>
                <a:pPr algn="ctr">
                  <a:spcBef>
                    <a:spcPct val="50000"/>
                  </a:spcBef>
                </a:pPr>
                <a:r>
                  <a:rPr lang="en-US" sz="2000" dirty="0"/>
                  <a:t>Fig.3</a:t>
                </a:r>
              </a:p>
            </p:txBody>
          </p:sp>
        </p:grpSp>
      </p:grpSp>
      <p:sp>
        <p:nvSpPr>
          <p:cNvPr id="83" name="Rectangle 82"/>
          <p:cNvSpPr/>
          <p:nvPr/>
        </p:nvSpPr>
        <p:spPr>
          <a:xfrm>
            <a:off x="2915285" y="122098"/>
            <a:ext cx="7295514" cy="523220"/>
          </a:xfrm>
          <a:prstGeom prst="rect">
            <a:avLst/>
          </a:prstGeom>
        </p:spPr>
        <p:txBody>
          <a:bodyPr wrap="square">
            <a:spAutoFit/>
          </a:bodyPr>
          <a:lstStyle/>
          <a:p>
            <a:r>
              <a:rPr lang="en-US" sz="2800" b="1" dirty="0">
                <a:solidFill>
                  <a:schemeClr val="accent2"/>
                </a:solidFill>
                <a:latin typeface="Gill Sans MT" panose="020B0502020104020203" pitchFamily="34" charset="0"/>
              </a:rPr>
              <a:t>A baseband OFDM transmission model </a:t>
            </a:r>
          </a:p>
        </p:txBody>
      </p:sp>
      <p:sp>
        <p:nvSpPr>
          <p:cNvPr id="82" name="TextBox 81"/>
          <p:cNvSpPr txBox="1"/>
          <p:nvPr/>
        </p:nvSpPr>
        <p:spPr>
          <a:xfrm>
            <a:off x="5741195" y="3086101"/>
            <a:ext cx="1322387" cy="369332"/>
          </a:xfrm>
          <a:prstGeom prst="rect">
            <a:avLst/>
          </a:prstGeom>
          <a:noFill/>
        </p:spPr>
        <p:txBody>
          <a:bodyPr wrap="square" rtlCol="0">
            <a:spAutoFit/>
          </a:bodyPr>
          <a:lstStyle/>
          <a:p>
            <a:r>
              <a:rPr lang="en-US" dirty="0" err="1"/>
              <a:t>f</a:t>
            </a:r>
            <a:r>
              <a:rPr lang="en-US" baseline="-25000" dirty="0" err="1"/>
              <a:t>q</a:t>
            </a:r>
            <a:r>
              <a:rPr lang="en-US" dirty="0"/>
              <a:t>=</a:t>
            </a:r>
            <a:r>
              <a:rPr lang="en-US" dirty="0" err="1"/>
              <a:t>q∆f</a:t>
            </a:r>
            <a:endParaRPr lang="en-US" dirty="0"/>
          </a:p>
        </p:txBody>
      </p:sp>
      <p:sp>
        <p:nvSpPr>
          <p:cNvPr id="84" name="TextBox 83">
            <a:extLst>
              <a:ext uri="{FF2B5EF4-FFF2-40B4-BE49-F238E27FC236}">
                <a16:creationId xmlns="" xmlns:a16="http://schemas.microsoft.com/office/drawing/2014/main" id="{B62D1542-9332-4105-8715-9BFA55C1E716}"/>
              </a:ext>
            </a:extLst>
          </p:cNvPr>
          <p:cNvSpPr txBox="1"/>
          <p:nvPr/>
        </p:nvSpPr>
        <p:spPr>
          <a:xfrm>
            <a:off x="6414295" y="5526642"/>
            <a:ext cx="1322387" cy="369332"/>
          </a:xfrm>
          <a:prstGeom prst="rect">
            <a:avLst/>
          </a:prstGeom>
          <a:noFill/>
        </p:spPr>
        <p:txBody>
          <a:bodyPr wrap="square" rtlCol="0">
            <a:spAutoFit/>
          </a:bodyPr>
          <a:lstStyle/>
          <a:p>
            <a:r>
              <a:rPr lang="en-US" dirty="0" err="1"/>
              <a:t>f</a:t>
            </a:r>
            <a:r>
              <a:rPr lang="en-US" baseline="-25000" dirty="0" err="1"/>
              <a:t>k</a:t>
            </a:r>
            <a:r>
              <a:rPr lang="en-US" dirty="0"/>
              <a:t>=</a:t>
            </a:r>
            <a:r>
              <a:rPr lang="en-US" dirty="0" err="1"/>
              <a:t>k∆f</a:t>
            </a:r>
            <a:endParaRPr lang="en-US" dirty="0"/>
          </a:p>
        </p:txBody>
      </p:sp>
    </p:spTree>
    <p:extLst>
      <p:ext uri="{BB962C8B-B14F-4D97-AF65-F5344CB8AC3E}">
        <p14:creationId xmlns:p14="http://schemas.microsoft.com/office/powerpoint/2010/main" val="3048198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905001" y="1447800"/>
            <a:ext cx="8305800" cy="1905000"/>
          </a:xfrm>
        </p:spPr>
        <p:txBody>
          <a:bodyPr/>
          <a:lstStyle/>
          <a:p>
            <a:pPr>
              <a:buFont typeface="Wingdings" panose="05000000000000000000" pitchFamily="2" charset="2"/>
              <a:buChar char="ü"/>
            </a:pPr>
            <a:r>
              <a:rPr lang="en-US" sz="2200" i="1" dirty="0" err="1">
                <a:latin typeface="Gill Sans MT" panose="020B0502020104020203" pitchFamily="34" charset="0"/>
              </a:rPr>
              <a:t>x</a:t>
            </a:r>
            <a:r>
              <a:rPr lang="en-US" sz="2200" i="1" baseline="-25000" dirty="0" err="1">
                <a:latin typeface="Gill Sans MT" panose="020B0502020104020203" pitchFamily="34" charset="0"/>
              </a:rPr>
              <a:t>q</a:t>
            </a:r>
            <a:r>
              <a:rPr lang="en-US" sz="2200" i="1" dirty="0">
                <a:latin typeface="Gill Sans MT" panose="020B0502020104020203" pitchFamily="34" charset="0"/>
              </a:rPr>
              <a:t> </a:t>
            </a:r>
            <a:r>
              <a:rPr lang="en-US" sz="2200" dirty="0">
                <a:latin typeface="Gill Sans MT" panose="020B0502020104020203" pitchFamily="34" charset="0"/>
              </a:rPr>
              <a:t>is the received subcarrier and </a:t>
            </a:r>
            <a:r>
              <a:rPr lang="en-US" sz="2200" i="1" dirty="0" err="1">
                <a:latin typeface="Gill Sans MT" panose="020B0502020104020203" pitchFamily="34" charset="0"/>
              </a:rPr>
              <a:t>x</a:t>
            </a:r>
            <a:r>
              <a:rPr lang="en-US" sz="2200" i="1" baseline="-25000" dirty="0" err="1">
                <a:latin typeface="Gill Sans MT" panose="020B0502020104020203" pitchFamily="34" charset="0"/>
              </a:rPr>
              <a:t>k</a:t>
            </a:r>
            <a:r>
              <a:rPr lang="en-US" sz="2200" i="1" dirty="0">
                <a:latin typeface="Gill Sans MT" panose="020B0502020104020203" pitchFamily="34" charset="0"/>
              </a:rPr>
              <a:t> </a:t>
            </a:r>
            <a:r>
              <a:rPr lang="en-US" sz="2200" dirty="0">
                <a:latin typeface="Gill Sans MT" panose="020B0502020104020203" pitchFamily="34" charset="0"/>
              </a:rPr>
              <a:t>represents the local oscillator.</a:t>
            </a:r>
          </a:p>
          <a:p>
            <a:pPr>
              <a:buFont typeface="Wingdings" panose="05000000000000000000" pitchFamily="2" charset="2"/>
              <a:buChar char="ü"/>
            </a:pPr>
            <a:r>
              <a:rPr lang="en-US" sz="2200" dirty="0">
                <a:latin typeface="Gill Sans MT" panose="020B0502020104020203" pitchFamily="34" charset="0"/>
              </a:rPr>
              <a:t>When integrating received power over one symbol period, </a:t>
            </a:r>
            <a:r>
              <a:rPr lang="en-US" sz="2200" i="1" dirty="0">
                <a:latin typeface="Gill Sans MT" panose="020B0502020104020203" pitchFamily="34" charset="0"/>
              </a:rPr>
              <a:t>T</a:t>
            </a:r>
            <a:r>
              <a:rPr lang="en-US" sz="2200" i="1" baseline="-25000" dirty="0">
                <a:latin typeface="Gill Sans MT" panose="020B0502020104020203" pitchFamily="34" charset="0"/>
              </a:rPr>
              <a:t>U</a:t>
            </a:r>
            <a:r>
              <a:rPr lang="en-US" sz="2200" dirty="0">
                <a:latin typeface="Gill Sans MT" panose="020B0502020104020203" pitchFamily="34" charset="0"/>
              </a:rPr>
              <a:t>, the output of the </a:t>
            </a:r>
            <a:r>
              <a:rPr lang="en-US" sz="2200" dirty="0" err="1">
                <a:latin typeface="Gill Sans MT" panose="020B0502020104020203" pitchFamily="34" charset="0"/>
              </a:rPr>
              <a:t>correlators</a:t>
            </a:r>
            <a:r>
              <a:rPr lang="en-US" sz="2200" dirty="0">
                <a:latin typeface="Gill Sans MT" panose="020B0502020104020203" pitchFamily="34" charset="0"/>
              </a:rPr>
              <a:t> is zero for any combination, except when </a:t>
            </a:r>
            <a:r>
              <a:rPr lang="en-US" sz="2200" i="1" dirty="0">
                <a:latin typeface="Gill Sans MT" panose="020B0502020104020203" pitchFamily="34" charset="0"/>
              </a:rPr>
              <a:t>k </a:t>
            </a:r>
            <a:r>
              <a:rPr lang="en-US" sz="2200" dirty="0">
                <a:latin typeface="Gill Sans MT" panose="020B0502020104020203" pitchFamily="34" charset="0"/>
              </a:rPr>
              <a:t>= </a:t>
            </a:r>
            <a:r>
              <a:rPr lang="en-US" sz="2200" i="1" dirty="0">
                <a:latin typeface="Gill Sans MT" panose="020B0502020104020203" pitchFamily="34" charset="0"/>
              </a:rPr>
              <a:t>q</a:t>
            </a:r>
            <a:r>
              <a:rPr lang="en-US" sz="2200" dirty="0">
                <a:latin typeface="Gill Sans MT" panose="020B0502020104020203" pitchFamily="34" charset="0"/>
              </a:rPr>
              <a:t>.</a:t>
            </a:r>
          </a:p>
        </p:txBody>
      </p:sp>
      <p:sp>
        <p:nvSpPr>
          <p:cNvPr id="3" name="Slide Number Placeholder 2"/>
          <p:cNvSpPr>
            <a:spLocks noGrp="1"/>
          </p:cNvSpPr>
          <p:nvPr>
            <p:ph type="sldNum" sz="quarter" idx="12"/>
          </p:nvPr>
        </p:nvSpPr>
        <p:spPr/>
        <p:txBody>
          <a:bodyPr/>
          <a:lstStyle/>
          <a:p>
            <a:pPr>
              <a:defRPr/>
            </a:pPr>
            <a:fld id="{8889644D-C9F4-45D8-9436-F15691B06083}" type="slidenum">
              <a:rPr lang="en-US" smtClean="0"/>
              <a:pPr>
                <a:defRPr/>
              </a:pPr>
              <a:t>41</a:t>
            </a:fld>
            <a:endParaRPr lang="en-US"/>
          </a:p>
        </p:txBody>
      </p:sp>
      <p:pic>
        <p:nvPicPr>
          <p:cNvPr id="5" name="Picture 4"/>
          <p:cNvPicPr>
            <a:picLocks noChangeAspect="1"/>
          </p:cNvPicPr>
          <p:nvPr/>
        </p:nvPicPr>
        <p:blipFill>
          <a:blip r:embed="rId2"/>
          <a:stretch>
            <a:fillRect/>
          </a:stretch>
        </p:blipFill>
        <p:spPr>
          <a:xfrm>
            <a:off x="2819400" y="3581401"/>
            <a:ext cx="7123862" cy="2059505"/>
          </a:xfrm>
          <a:prstGeom prst="rect">
            <a:avLst/>
          </a:prstGeom>
        </p:spPr>
      </p:pic>
      <p:sp>
        <p:nvSpPr>
          <p:cNvPr id="7" name="Rectangle 6"/>
          <p:cNvSpPr/>
          <p:nvPr/>
        </p:nvSpPr>
        <p:spPr>
          <a:xfrm>
            <a:off x="2312711" y="281254"/>
            <a:ext cx="7566579" cy="523220"/>
          </a:xfrm>
          <a:prstGeom prst="rect">
            <a:avLst/>
          </a:prstGeom>
        </p:spPr>
        <p:txBody>
          <a:bodyPr wrap="square">
            <a:spAutoFit/>
          </a:bodyPr>
          <a:lstStyle/>
          <a:p>
            <a:r>
              <a:rPr lang="en-US" sz="2800" b="1" dirty="0">
                <a:solidFill>
                  <a:schemeClr val="accent2"/>
                </a:solidFill>
                <a:latin typeface="Gill Sans MT" panose="020B0502020104020203" pitchFamily="34" charset="0"/>
              </a:rPr>
              <a:t>A baseband OFDM transmission model </a:t>
            </a:r>
          </a:p>
        </p:txBody>
      </p:sp>
    </p:spTree>
    <p:extLst>
      <p:ext uri="{BB962C8B-B14F-4D97-AF65-F5344CB8AC3E}">
        <p14:creationId xmlns:p14="http://schemas.microsoft.com/office/powerpoint/2010/main" val="3714845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42</a:t>
            </a:fld>
            <a:endParaRPr lang="en-US"/>
          </a:p>
        </p:txBody>
      </p:sp>
      <p:pic>
        <p:nvPicPr>
          <p:cNvPr id="7" name="Picture 6"/>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Effect>
                      <a14:sharpenSoften amount="25000"/>
                    </a14:imgEffect>
                    <a14:imgEffect>
                      <a14:colorTemperature colorTemp="11200"/>
                    </a14:imgEffect>
                    <a14:imgEffect>
                      <a14:brightnessContrast bright="-20000"/>
                    </a14:imgEffect>
                  </a14:imgLayer>
                </a14:imgProps>
              </a:ext>
            </a:extLst>
          </a:blip>
          <a:stretch>
            <a:fillRect/>
          </a:stretch>
        </p:blipFill>
        <p:spPr>
          <a:xfrm>
            <a:off x="3429001" y="609601"/>
            <a:ext cx="6017889" cy="3404616"/>
          </a:xfrm>
          <a:prstGeom prst="rect">
            <a:avLst/>
          </a:prstGeom>
        </p:spPr>
      </p:pic>
      <p:pic>
        <p:nvPicPr>
          <p:cNvPr id="5" name="Picture 4"/>
          <p:cNvPicPr>
            <a:picLocks noChangeAspect="1"/>
          </p:cNvPicPr>
          <p:nvPr/>
        </p:nvPicPr>
        <p:blipFill>
          <a:blip r:embed="rId4">
            <a:biLevel thresh="75000"/>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038601" y="4475175"/>
            <a:ext cx="2866001" cy="2263678"/>
          </a:xfrm>
          <a:prstGeom prst="rect">
            <a:avLst/>
          </a:prstGeom>
        </p:spPr>
      </p:pic>
      <p:sp>
        <p:nvSpPr>
          <p:cNvPr id="8" name="Rectangle 7"/>
          <p:cNvSpPr/>
          <p:nvPr/>
        </p:nvSpPr>
        <p:spPr>
          <a:xfrm>
            <a:off x="2209801" y="4458610"/>
            <a:ext cx="1632819" cy="369332"/>
          </a:xfrm>
          <a:prstGeom prst="rect">
            <a:avLst/>
          </a:prstGeom>
        </p:spPr>
        <p:txBody>
          <a:bodyPr wrap="none">
            <a:spAutoFit/>
          </a:bodyPr>
          <a:lstStyle/>
          <a:p>
            <a:r>
              <a:rPr lang="en-US" dirty="0"/>
              <a:t>symbol period, </a:t>
            </a:r>
          </a:p>
        </p:txBody>
      </p:sp>
    </p:spTree>
    <p:extLst>
      <p:ext uri="{BB962C8B-B14F-4D97-AF65-F5344CB8AC3E}">
        <p14:creationId xmlns:p14="http://schemas.microsoft.com/office/powerpoint/2010/main" val="4724888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43</a:t>
            </a:fld>
            <a:endParaRPr lang="en-US"/>
          </a:p>
        </p:txBody>
      </p:sp>
      <p:pic>
        <p:nvPicPr>
          <p:cNvPr id="8" name="Picture 7"/>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Effect>
                      <a14:sharpenSoften amount="50000"/>
                    </a14:imgEffect>
                    <a14:imgEffect>
                      <a14:brightnessContrast bright="-20000" contrast="20000"/>
                    </a14:imgEffect>
                  </a14:imgLayer>
                </a14:imgProps>
              </a:ext>
            </a:extLst>
          </a:blip>
          <a:stretch>
            <a:fillRect/>
          </a:stretch>
        </p:blipFill>
        <p:spPr>
          <a:xfrm>
            <a:off x="3276600" y="685800"/>
            <a:ext cx="6096000" cy="3554492"/>
          </a:xfrm>
          <a:prstGeom prst="rect">
            <a:avLst/>
          </a:prstGeom>
        </p:spPr>
      </p:pic>
    </p:spTree>
    <p:extLst>
      <p:ext uri="{BB962C8B-B14F-4D97-AF65-F5344CB8AC3E}">
        <p14:creationId xmlns:p14="http://schemas.microsoft.com/office/powerpoint/2010/main" val="16583659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44</a:t>
            </a:fld>
            <a:endParaRPr lang="en-US"/>
          </a:p>
        </p:txBody>
      </p:sp>
      <p:pic>
        <p:nvPicPr>
          <p:cNvPr id="8" name="Picture 7"/>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3429000" y="552754"/>
            <a:ext cx="5199822" cy="2911321"/>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3276600" y="3838448"/>
            <a:ext cx="5105400" cy="2790952"/>
          </a:xfrm>
          <a:prstGeom prst="rect">
            <a:avLst/>
          </a:prstGeom>
        </p:spPr>
      </p:pic>
    </p:spTree>
    <p:extLst>
      <p:ext uri="{BB962C8B-B14F-4D97-AF65-F5344CB8AC3E}">
        <p14:creationId xmlns:p14="http://schemas.microsoft.com/office/powerpoint/2010/main" val="3448618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2D1CEED-4BE9-4C2D-AB80-5D0385C8FBBA}" type="slidenum">
              <a:rPr lang="en-US" smtClean="0"/>
              <a:pPr>
                <a:defRPr/>
              </a:pPr>
              <a:t>45</a:t>
            </a:fld>
            <a:endParaRPr lang="en-US"/>
          </a:p>
        </p:txBody>
      </p:sp>
      <p:pic>
        <p:nvPicPr>
          <p:cNvPr id="7" name="Picture 6"/>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343764" y="544715"/>
            <a:ext cx="5504472" cy="2956551"/>
          </a:xfrm>
          <a:prstGeom prst="rect">
            <a:avLst/>
          </a:prstGeom>
        </p:spPr>
      </p:pic>
      <p:pic>
        <p:nvPicPr>
          <p:cNvPr id="5" name="Picture 4"/>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4071730" y="3501265"/>
            <a:ext cx="5090343" cy="3039234"/>
          </a:xfrm>
          <a:prstGeom prst="rect">
            <a:avLst/>
          </a:prstGeom>
        </p:spPr>
      </p:pic>
    </p:spTree>
    <p:extLst>
      <p:ext uri="{BB962C8B-B14F-4D97-AF65-F5344CB8AC3E}">
        <p14:creationId xmlns:p14="http://schemas.microsoft.com/office/powerpoint/2010/main" val="22854197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2400" dirty="0"/>
              <a:t>Mobile Cellular </a:t>
            </a:r>
            <a:r>
              <a:rPr lang="en-US" sz="2400" dirty="0" smtClean="0"/>
              <a:t>Network</a:t>
            </a:r>
          </a:p>
          <a:p>
            <a:pPr lvl="1"/>
            <a:r>
              <a:rPr lang="en-US" sz="2400" dirty="0" smtClean="0"/>
              <a:t> </a:t>
            </a:r>
            <a:r>
              <a:rPr lang="en-US" sz="2400" dirty="0"/>
              <a:t>Basic of Mobile Cellular </a:t>
            </a:r>
            <a:r>
              <a:rPr lang="en-US" sz="2400" dirty="0" smtClean="0"/>
              <a:t>Network</a:t>
            </a:r>
          </a:p>
          <a:p>
            <a:pPr lvl="1"/>
            <a:r>
              <a:rPr lang="en-US" sz="2400" b="1" dirty="0">
                <a:solidFill>
                  <a:srgbClr val="FF0000"/>
                </a:solidFill>
              </a:rPr>
              <a:t>Interferences In Mobile Cellular </a:t>
            </a:r>
            <a:r>
              <a:rPr lang="en-US" sz="2400" b="1" dirty="0" smtClean="0">
                <a:solidFill>
                  <a:srgbClr val="FF0000"/>
                </a:solidFill>
              </a:rPr>
              <a:t>Network</a:t>
            </a:r>
          </a:p>
          <a:p>
            <a:pPr lvl="1"/>
            <a:r>
              <a:rPr lang="en-US" altLang="en-US" sz="2400" dirty="0"/>
              <a:t>Channel Allocation </a:t>
            </a:r>
            <a:r>
              <a:rPr lang="en-US" altLang="en-US" sz="2400" dirty="0" smtClean="0"/>
              <a:t>Scheme</a:t>
            </a:r>
          </a:p>
          <a:p>
            <a:pPr lvl="1"/>
            <a:r>
              <a:rPr lang="en-US" sz="2400" dirty="0"/>
              <a:t>TYPES OF TRANSMISSION MODE</a:t>
            </a:r>
            <a:endParaRPr lang="en-US" sz="2400" b="1" dirty="0">
              <a:solidFill>
                <a:srgbClr val="FF0000"/>
              </a:solidFill>
            </a:endParaRPr>
          </a:p>
          <a:p>
            <a:pPr lvl="1"/>
            <a:r>
              <a:rPr lang="en-US" sz="2400" b="1" dirty="0" smtClean="0"/>
              <a:t>Cell </a:t>
            </a:r>
            <a:r>
              <a:rPr lang="en-US" sz="2400" b="1" dirty="0"/>
              <a:t>sectoring</a:t>
            </a:r>
          </a:p>
          <a:p>
            <a:pPr lvl="1"/>
            <a:endParaRPr lang="en-US" sz="2400" dirty="0"/>
          </a:p>
          <a:p>
            <a:pPr lvl="1"/>
            <a:endParaRPr lang="en-US" sz="2400" dirty="0" smtClean="0"/>
          </a:p>
        </p:txBody>
      </p:sp>
    </p:spTree>
    <p:extLst>
      <p:ext uri="{BB962C8B-B14F-4D97-AF65-F5344CB8AC3E}">
        <p14:creationId xmlns:p14="http://schemas.microsoft.com/office/powerpoint/2010/main" val="37121966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214442F-01D7-4EE4-AF95-5849C34A43F7}" type="slidenum">
              <a:rPr lang="en-US" sz="1400">
                <a:latin typeface="Gill Sans MT" panose="020B0502020104020203" pitchFamily="34" charset="0"/>
              </a:rPr>
              <a:pPr>
                <a:spcBef>
                  <a:spcPct val="0"/>
                </a:spcBef>
                <a:buFontTx/>
                <a:buNone/>
              </a:pPr>
              <a:t>47</a:t>
            </a:fld>
            <a:endParaRPr lang="en-US" sz="1400">
              <a:latin typeface="Gill Sans MT" panose="020B0502020104020203" pitchFamily="34" charset="0"/>
            </a:endParaRPr>
          </a:p>
        </p:txBody>
      </p:sp>
      <p:sp>
        <p:nvSpPr>
          <p:cNvPr id="7171" name="Rectangle 4"/>
          <p:cNvSpPr>
            <a:spLocks noChangeArrowheads="1"/>
          </p:cNvSpPr>
          <p:nvPr/>
        </p:nvSpPr>
        <p:spPr bwMode="auto">
          <a:xfrm>
            <a:off x="1943100" y="3432631"/>
            <a:ext cx="8305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Break the metropolitan area into small areas</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Each area is approximated with a hexagonal </a:t>
            </a:r>
            <a:r>
              <a:rPr lang="en-US" sz="2200" b="1" i="1" dirty="0">
                <a:latin typeface="Gill Sans MT" panose="020B0502020104020203" pitchFamily="34" charset="0"/>
              </a:rPr>
              <a:t>cell</a:t>
            </a:r>
            <a:r>
              <a:rPr lang="en-US" sz="2200" dirty="0">
                <a:latin typeface="Gill Sans MT" panose="020B0502020104020203" pitchFamily="34" charset="0"/>
              </a:rPr>
              <a:t>.</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A </a:t>
            </a:r>
            <a:r>
              <a:rPr lang="en-US" sz="2200" b="1" i="1" dirty="0">
                <a:latin typeface="Gill Sans MT" panose="020B0502020104020203" pitchFamily="34" charset="0"/>
              </a:rPr>
              <a:t>base station</a:t>
            </a:r>
            <a:r>
              <a:rPr lang="en-US" sz="2200" dirty="0">
                <a:latin typeface="Gill Sans MT" panose="020B0502020104020203" pitchFamily="34" charset="0"/>
              </a:rPr>
              <a:t> is located at the center of each cell.</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Each cell is assigned only a fraction of the total number of channels.</a:t>
            </a:r>
          </a:p>
          <a:p>
            <a:pPr algn="just" eaLnBrk="1" hangingPunct="1">
              <a:spcBef>
                <a:spcPct val="0"/>
              </a:spcBef>
              <a:buFont typeface="Wingdings" panose="05000000000000000000" pitchFamily="2" charset="2"/>
              <a:buNone/>
            </a:pPr>
            <a:endParaRPr lang="en-US" sz="2200" dirty="0">
              <a:latin typeface="Gill Sans MT" panose="020B0502020104020203" pitchFamily="34" charset="0"/>
            </a:endParaRPr>
          </a:p>
          <a:p>
            <a:pPr algn="just" eaLnBrk="1" hangingPunct="1">
              <a:spcBef>
                <a:spcPct val="0"/>
              </a:spcBef>
              <a:buFont typeface="Wingdings" panose="05000000000000000000" pitchFamily="2" charset="2"/>
              <a:buChar char="v"/>
            </a:pPr>
            <a:r>
              <a:rPr lang="en-US" sz="2200" dirty="0">
                <a:latin typeface="Gill Sans MT" panose="020B0502020104020203" pitchFamily="34" charset="0"/>
              </a:rPr>
              <a:t>Cells that are sufficiently far apart can reuse the same frequency.</a:t>
            </a:r>
          </a:p>
        </p:txBody>
      </p:sp>
      <p:sp>
        <p:nvSpPr>
          <p:cNvPr id="7172" name="Text Box 5"/>
          <p:cNvSpPr txBox="1">
            <a:spLocks noChangeArrowheads="1"/>
          </p:cNvSpPr>
          <p:nvPr/>
        </p:nvSpPr>
        <p:spPr bwMode="auto">
          <a:xfrm>
            <a:off x="2819400" y="201635"/>
            <a:ext cx="5943600" cy="579438"/>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Basic of Mobile Cellular Network</a:t>
            </a:r>
          </a:p>
        </p:txBody>
      </p:sp>
      <p:grpSp>
        <p:nvGrpSpPr>
          <p:cNvPr id="5" name="Group 2"/>
          <p:cNvGrpSpPr>
            <a:grpSpLocks/>
          </p:cNvGrpSpPr>
          <p:nvPr/>
        </p:nvGrpSpPr>
        <p:grpSpPr bwMode="auto">
          <a:xfrm>
            <a:off x="4343400" y="1051898"/>
            <a:ext cx="1752600" cy="1447800"/>
            <a:chOff x="496" y="192"/>
            <a:chExt cx="4904" cy="3952"/>
          </a:xfrm>
        </p:grpSpPr>
        <p:sp>
          <p:nvSpPr>
            <p:cNvPr id="6" name="AutoShape 3"/>
            <p:cNvSpPr>
              <a:spLocks noChangeArrowheads="1"/>
            </p:cNvSpPr>
            <p:nvPr/>
          </p:nvSpPr>
          <p:spPr bwMode="auto">
            <a:xfrm>
              <a:off x="2704"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 name="AutoShape 4"/>
            <p:cNvSpPr>
              <a:spLocks noChangeArrowheads="1"/>
            </p:cNvSpPr>
            <p:nvPr/>
          </p:nvSpPr>
          <p:spPr bwMode="auto">
            <a:xfrm>
              <a:off x="3072"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 name="AutoShape 5"/>
            <p:cNvSpPr>
              <a:spLocks noChangeArrowheads="1"/>
            </p:cNvSpPr>
            <p:nvPr/>
          </p:nvSpPr>
          <p:spPr bwMode="auto">
            <a:xfrm>
              <a:off x="3072"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 name="AutoShape 6"/>
            <p:cNvSpPr>
              <a:spLocks noChangeArrowheads="1"/>
            </p:cNvSpPr>
            <p:nvPr/>
          </p:nvSpPr>
          <p:spPr bwMode="auto">
            <a:xfrm>
              <a:off x="3440"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 name="AutoShape 7"/>
            <p:cNvSpPr>
              <a:spLocks noChangeArrowheads="1"/>
            </p:cNvSpPr>
            <p:nvPr/>
          </p:nvSpPr>
          <p:spPr bwMode="auto">
            <a:xfrm>
              <a:off x="3808"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1" name="AutoShape 8"/>
            <p:cNvSpPr>
              <a:spLocks noChangeArrowheads="1"/>
            </p:cNvSpPr>
            <p:nvPr/>
          </p:nvSpPr>
          <p:spPr bwMode="auto">
            <a:xfrm>
              <a:off x="3808"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2" name="AutoShape 9"/>
            <p:cNvSpPr>
              <a:spLocks noChangeArrowheads="1"/>
            </p:cNvSpPr>
            <p:nvPr/>
          </p:nvSpPr>
          <p:spPr bwMode="auto">
            <a:xfrm>
              <a:off x="4176" y="15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3" name="AutoShape 10"/>
            <p:cNvSpPr>
              <a:spLocks noChangeArrowheads="1"/>
            </p:cNvSpPr>
            <p:nvPr/>
          </p:nvSpPr>
          <p:spPr bwMode="auto">
            <a:xfrm>
              <a:off x="4544" y="18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 name="AutoShape 11"/>
            <p:cNvSpPr>
              <a:spLocks noChangeArrowheads="1"/>
            </p:cNvSpPr>
            <p:nvPr/>
          </p:nvSpPr>
          <p:spPr bwMode="auto">
            <a:xfrm>
              <a:off x="4544" y="13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5" name="AutoShape 12"/>
            <p:cNvSpPr>
              <a:spLocks noChangeArrowheads="1"/>
            </p:cNvSpPr>
            <p:nvPr/>
          </p:nvSpPr>
          <p:spPr bwMode="auto">
            <a:xfrm>
              <a:off x="1968"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6" name="AutoShape 13"/>
            <p:cNvSpPr>
              <a:spLocks noChangeArrowheads="1"/>
            </p:cNvSpPr>
            <p:nvPr/>
          </p:nvSpPr>
          <p:spPr bwMode="auto">
            <a:xfrm>
              <a:off x="2336"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7" name="AutoShape 14"/>
            <p:cNvSpPr>
              <a:spLocks noChangeArrowheads="1"/>
            </p:cNvSpPr>
            <p:nvPr/>
          </p:nvSpPr>
          <p:spPr bwMode="auto">
            <a:xfrm>
              <a:off x="2336"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8" name="AutoShape 15"/>
            <p:cNvSpPr>
              <a:spLocks noChangeArrowheads="1"/>
            </p:cNvSpPr>
            <p:nvPr/>
          </p:nvSpPr>
          <p:spPr bwMode="auto">
            <a:xfrm>
              <a:off x="1232"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9" name="AutoShape 16"/>
            <p:cNvSpPr>
              <a:spLocks noChangeArrowheads="1"/>
            </p:cNvSpPr>
            <p:nvPr/>
          </p:nvSpPr>
          <p:spPr bwMode="auto">
            <a:xfrm>
              <a:off x="1600"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0" name="AutoShape 17"/>
            <p:cNvSpPr>
              <a:spLocks noChangeArrowheads="1"/>
            </p:cNvSpPr>
            <p:nvPr/>
          </p:nvSpPr>
          <p:spPr bwMode="auto">
            <a:xfrm>
              <a:off x="1600"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1" name="AutoShape 18"/>
            <p:cNvSpPr>
              <a:spLocks noChangeArrowheads="1"/>
            </p:cNvSpPr>
            <p:nvPr/>
          </p:nvSpPr>
          <p:spPr bwMode="auto">
            <a:xfrm>
              <a:off x="496" y="15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2" name="AutoShape 19"/>
            <p:cNvSpPr>
              <a:spLocks noChangeArrowheads="1"/>
            </p:cNvSpPr>
            <p:nvPr/>
          </p:nvSpPr>
          <p:spPr bwMode="auto">
            <a:xfrm>
              <a:off x="864" y="18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3" name="AutoShape 20"/>
            <p:cNvSpPr>
              <a:spLocks noChangeArrowheads="1"/>
            </p:cNvSpPr>
            <p:nvPr/>
          </p:nvSpPr>
          <p:spPr bwMode="auto">
            <a:xfrm>
              <a:off x="864" y="136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4" name="AutoShape 21"/>
            <p:cNvSpPr>
              <a:spLocks noChangeArrowheads="1"/>
            </p:cNvSpPr>
            <p:nvPr/>
          </p:nvSpPr>
          <p:spPr bwMode="auto">
            <a:xfrm>
              <a:off x="2336"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5" name="AutoShape 22"/>
            <p:cNvSpPr>
              <a:spLocks noChangeArrowheads="1"/>
            </p:cNvSpPr>
            <p:nvPr/>
          </p:nvSpPr>
          <p:spPr bwMode="auto">
            <a:xfrm>
              <a:off x="2704"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6" name="AutoShape 23"/>
            <p:cNvSpPr>
              <a:spLocks noChangeArrowheads="1"/>
            </p:cNvSpPr>
            <p:nvPr/>
          </p:nvSpPr>
          <p:spPr bwMode="auto">
            <a:xfrm>
              <a:off x="2704"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 name="AutoShape 24"/>
            <p:cNvSpPr>
              <a:spLocks noChangeArrowheads="1"/>
            </p:cNvSpPr>
            <p:nvPr/>
          </p:nvSpPr>
          <p:spPr bwMode="auto">
            <a:xfrm>
              <a:off x="3072"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8" name="AutoShape 25"/>
            <p:cNvSpPr>
              <a:spLocks noChangeArrowheads="1"/>
            </p:cNvSpPr>
            <p:nvPr/>
          </p:nvSpPr>
          <p:spPr bwMode="auto">
            <a:xfrm>
              <a:off x="3440"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 name="AutoShape 26"/>
            <p:cNvSpPr>
              <a:spLocks noChangeArrowheads="1"/>
            </p:cNvSpPr>
            <p:nvPr/>
          </p:nvSpPr>
          <p:spPr bwMode="auto">
            <a:xfrm>
              <a:off x="3440"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0" name="AutoShape 27"/>
            <p:cNvSpPr>
              <a:spLocks noChangeArrowheads="1"/>
            </p:cNvSpPr>
            <p:nvPr/>
          </p:nvSpPr>
          <p:spPr bwMode="auto">
            <a:xfrm>
              <a:off x="3808" y="22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1" name="AutoShape 28"/>
            <p:cNvSpPr>
              <a:spLocks noChangeArrowheads="1"/>
            </p:cNvSpPr>
            <p:nvPr/>
          </p:nvSpPr>
          <p:spPr bwMode="auto">
            <a:xfrm>
              <a:off x="4176" y="251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2" name="AutoShape 29"/>
            <p:cNvSpPr>
              <a:spLocks noChangeArrowheads="1"/>
            </p:cNvSpPr>
            <p:nvPr/>
          </p:nvSpPr>
          <p:spPr bwMode="auto">
            <a:xfrm>
              <a:off x="4176" y="20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3" name="AutoShape 30"/>
            <p:cNvSpPr>
              <a:spLocks noChangeArrowheads="1"/>
            </p:cNvSpPr>
            <p:nvPr/>
          </p:nvSpPr>
          <p:spPr bwMode="auto">
            <a:xfrm>
              <a:off x="4544"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4" name="AutoShape 31"/>
            <p:cNvSpPr>
              <a:spLocks noChangeArrowheads="1"/>
            </p:cNvSpPr>
            <p:nvPr/>
          </p:nvSpPr>
          <p:spPr bwMode="auto">
            <a:xfrm>
              <a:off x="4912"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5" name="AutoShape 32"/>
            <p:cNvSpPr>
              <a:spLocks noChangeArrowheads="1"/>
            </p:cNvSpPr>
            <p:nvPr/>
          </p:nvSpPr>
          <p:spPr bwMode="auto">
            <a:xfrm>
              <a:off x="4912"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 name="AutoShape 33"/>
            <p:cNvSpPr>
              <a:spLocks noChangeArrowheads="1"/>
            </p:cNvSpPr>
            <p:nvPr/>
          </p:nvSpPr>
          <p:spPr bwMode="auto">
            <a:xfrm>
              <a:off x="1600"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 name="AutoShape 34"/>
            <p:cNvSpPr>
              <a:spLocks noChangeArrowheads="1"/>
            </p:cNvSpPr>
            <p:nvPr/>
          </p:nvSpPr>
          <p:spPr bwMode="auto">
            <a:xfrm>
              <a:off x="1968"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 name="AutoShape 35"/>
            <p:cNvSpPr>
              <a:spLocks noChangeArrowheads="1"/>
            </p:cNvSpPr>
            <p:nvPr/>
          </p:nvSpPr>
          <p:spPr bwMode="auto">
            <a:xfrm>
              <a:off x="1968"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9" name="AutoShape 36"/>
            <p:cNvSpPr>
              <a:spLocks noChangeArrowheads="1"/>
            </p:cNvSpPr>
            <p:nvPr/>
          </p:nvSpPr>
          <p:spPr bwMode="auto">
            <a:xfrm>
              <a:off x="864" y="22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0" name="AutoShape 37"/>
            <p:cNvSpPr>
              <a:spLocks noChangeArrowheads="1"/>
            </p:cNvSpPr>
            <p:nvPr/>
          </p:nvSpPr>
          <p:spPr bwMode="auto">
            <a:xfrm>
              <a:off x="1232"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1" name="AutoShape 38"/>
            <p:cNvSpPr>
              <a:spLocks noChangeArrowheads="1"/>
            </p:cNvSpPr>
            <p:nvPr/>
          </p:nvSpPr>
          <p:spPr bwMode="auto">
            <a:xfrm>
              <a:off x="1232"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2" name="AutoShape 39"/>
            <p:cNvSpPr>
              <a:spLocks noChangeArrowheads="1"/>
            </p:cNvSpPr>
            <p:nvPr/>
          </p:nvSpPr>
          <p:spPr bwMode="auto">
            <a:xfrm>
              <a:off x="496" y="25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3" name="AutoShape 40"/>
            <p:cNvSpPr>
              <a:spLocks noChangeArrowheads="1"/>
            </p:cNvSpPr>
            <p:nvPr/>
          </p:nvSpPr>
          <p:spPr bwMode="auto">
            <a:xfrm>
              <a:off x="496" y="20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4" name="AutoShape 41"/>
            <p:cNvSpPr>
              <a:spLocks noChangeArrowheads="1"/>
            </p:cNvSpPr>
            <p:nvPr/>
          </p:nvSpPr>
          <p:spPr bwMode="auto">
            <a:xfrm>
              <a:off x="2704"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5" name="AutoShape 42"/>
            <p:cNvSpPr>
              <a:spLocks noChangeArrowheads="1"/>
            </p:cNvSpPr>
            <p:nvPr/>
          </p:nvSpPr>
          <p:spPr bwMode="auto">
            <a:xfrm>
              <a:off x="3072"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6" name="AutoShape 43"/>
            <p:cNvSpPr>
              <a:spLocks noChangeArrowheads="1"/>
            </p:cNvSpPr>
            <p:nvPr/>
          </p:nvSpPr>
          <p:spPr bwMode="auto">
            <a:xfrm>
              <a:off x="3072"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7" name="AutoShape 44"/>
            <p:cNvSpPr>
              <a:spLocks noChangeArrowheads="1"/>
            </p:cNvSpPr>
            <p:nvPr/>
          </p:nvSpPr>
          <p:spPr bwMode="auto">
            <a:xfrm>
              <a:off x="3440"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8" name="AutoShape 45"/>
            <p:cNvSpPr>
              <a:spLocks noChangeArrowheads="1"/>
            </p:cNvSpPr>
            <p:nvPr/>
          </p:nvSpPr>
          <p:spPr bwMode="auto">
            <a:xfrm>
              <a:off x="3808"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49" name="AutoShape 46"/>
            <p:cNvSpPr>
              <a:spLocks noChangeArrowheads="1"/>
            </p:cNvSpPr>
            <p:nvPr/>
          </p:nvSpPr>
          <p:spPr bwMode="auto">
            <a:xfrm>
              <a:off x="3808"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0" name="AutoShape 47"/>
            <p:cNvSpPr>
              <a:spLocks noChangeArrowheads="1"/>
            </p:cNvSpPr>
            <p:nvPr/>
          </p:nvSpPr>
          <p:spPr bwMode="auto">
            <a:xfrm>
              <a:off x="4176" y="297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1" name="AutoShape 48"/>
            <p:cNvSpPr>
              <a:spLocks noChangeArrowheads="1"/>
            </p:cNvSpPr>
            <p:nvPr/>
          </p:nvSpPr>
          <p:spPr bwMode="auto">
            <a:xfrm>
              <a:off x="4544" y="320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2" name="AutoShape 49"/>
            <p:cNvSpPr>
              <a:spLocks noChangeArrowheads="1"/>
            </p:cNvSpPr>
            <p:nvPr/>
          </p:nvSpPr>
          <p:spPr bwMode="auto">
            <a:xfrm>
              <a:off x="4544" y="274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3" name="AutoShape 50"/>
            <p:cNvSpPr>
              <a:spLocks noChangeArrowheads="1"/>
            </p:cNvSpPr>
            <p:nvPr/>
          </p:nvSpPr>
          <p:spPr bwMode="auto">
            <a:xfrm>
              <a:off x="4912"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4" name="AutoShape 51"/>
            <p:cNvSpPr>
              <a:spLocks noChangeArrowheads="1"/>
            </p:cNvSpPr>
            <p:nvPr/>
          </p:nvSpPr>
          <p:spPr bwMode="auto">
            <a:xfrm>
              <a:off x="1968"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5" name="AutoShape 52"/>
            <p:cNvSpPr>
              <a:spLocks noChangeArrowheads="1"/>
            </p:cNvSpPr>
            <p:nvPr/>
          </p:nvSpPr>
          <p:spPr bwMode="auto">
            <a:xfrm>
              <a:off x="2336"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6" name="AutoShape 53"/>
            <p:cNvSpPr>
              <a:spLocks noChangeArrowheads="1"/>
            </p:cNvSpPr>
            <p:nvPr/>
          </p:nvSpPr>
          <p:spPr bwMode="auto">
            <a:xfrm>
              <a:off x="2336"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7" name="AutoShape 54"/>
            <p:cNvSpPr>
              <a:spLocks noChangeArrowheads="1"/>
            </p:cNvSpPr>
            <p:nvPr/>
          </p:nvSpPr>
          <p:spPr bwMode="auto">
            <a:xfrm>
              <a:off x="1232"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8" name="AutoShape 55"/>
            <p:cNvSpPr>
              <a:spLocks noChangeArrowheads="1"/>
            </p:cNvSpPr>
            <p:nvPr/>
          </p:nvSpPr>
          <p:spPr bwMode="auto">
            <a:xfrm>
              <a:off x="1600"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59" name="AutoShape 56"/>
            <p:cNvSpPr>
              <a:spLocks noChangeArrowheads="1"/>
            </p:cNvSpPr>
            <p:nvPr/>
          </p:nvSpPr>
          <p:spPr bwMode="auto">
            <a:xfrm>
              <a:off x="1600"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0" name="AutoShape 57"/>
            <p:cNvSpPr>
              <a:spLocks noChangeArrowheads="1"/>
            </p:cNvSpPr>
            <p:nvPr/>
          </p:nvSpPr>
          <p:spPr bwMode="auto">
            <a:xfrm>
              <a:off x="864" y="321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1" name="AutoShape 58"/>
            <p:cNvSpPr>
              <a:spLocks noChangeArrowheads="1"/>
            </p:cNvSpPr>
            <p:nvPr/>
          </p:nvSpPr>
          <p:spPr bwMode="auto">
            <a:xfrm>
              <a:off x="864" y="275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2" name="AutoShape 59"/>
            <p:cNvSpPr>
              <a:spLocks noChangeArrowheads="1"/>
            </p:cNvSpPr>
            <p:nvPr/>
          </p:nvSpPr>
          <p:spPr bwMode="auto">
            <a:xfrm>
              <a:off x="2328"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3" name="AutoShape 60"/>
            <p:cNvSpPr>
              <a:spLocks noChangeArrowheads="1"/>
            </p:cNvSpPr>
            <p:nvPr/>
          </p:nvSpPr>
          <p:spPr bwMode="auto">
            <a:xfrm>
              <a:off x="2696"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4" name="AutoShape 61"/>
            <p:cNvSpPr>
              <a:spLocks noChangeArrowheads="1"/>
            </p:cNvSpPr>
            <p:nvPr/>
          </p:nvSpPr>
          <p:spPr bwMode="auto">
            <a:xfrm>
              <a:off x="3064"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5" name="AutoShape 62"/>
            <p:cNvSpPr>
              <a:spLocks noChangeArrowheads="1"/>
            </p:cNvSpPr>
            <p:nvPr/>
          </p:nvSpPr>
          <p:spPr bwMode="auto">
            <a:xfrm>
              <a:off x="3432"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6" name="AutoShape 63"/>
            <p:cNvSpPr>
              <a:spLocks noChangeArrowheads="1"/>
            </p:cNvSpPr>
            <p:nvPr/>
          </p:nvSpPr>
          <p:spPr bwMode="auto">
            <a:xfrm>
              <a:off x="3800" y="367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7" name="AutoShape 64"/>
            <p:cNvSpPr>
              <a:spLocks noChangeArrowheads="1"/>
            </p:cNvSpPr>
            <p:nvPr/>
          </p:nvSpPr>
          <p:spPr bwMode="auto">
            <a:xfrm>
              <a:off x="4168" y="344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8" name="AutoShape 65"/>
            <p:cNvSpPr>
              <a:spLocks noChangeArrowheads="1"/>
            </p:cNvSpPr>
            <p:nvPr/>
          </p:nvSpPr>
          <p:spPr bwMode="auto">
            <a:xfrm>
              <a:off x="496" y="298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69" name="AutoShape 66"/>
            <p:cNvSpPr>
              <a:spLocks noChangeArrowheads="1"/>
            </p:cNvSpPr>
            <p:nvPr/>
          </p:nvSpPr>
          <p:spPr bwMode="auto">
            <a:xfrm>
              <a:off x="1592" y="368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0" name="AutoShape 67"/>
            <p:cNvSpPr>
              <a:spLocks noChangeArrowheads="1"/>
            </p:cNvSpPr>
            <p:nvPr/>
          </p:nvSpPr>
          <p:spPr bwMode="auto">
            <a:xfrm>
              <a:off x="1960" y="34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1" name="AutoShape 68"/>
            <p:cNvSpPr>
              <a:spLocks noChangeArrowheads="1"/>
            </p:cNvSpPr>
            <p:nvPr/>
          </p:nvSpPr>
          <p:spPr bwMode="auto">
            <a:xfrm>
              <a:off x="1224" y="344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2" name="AutoShape 69"/>
            <p:cNvSpPr>
              <a:spLocks noChangeArrowheads="1"/>
            </p:cNvSpPr>
            <p:nvPr/>
          </p:nvSpPr>
          <p:spPr bwMode="auto">
            <a:xfrm>
              <a:off x="2336"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3" name="AutoShape 70"/>
            <p:cNvSpPr>
              <a:spLocks noChangeArrowheads="1"/>
            </p:cNvSpPr>
            <p:nvPr/>
          </p:nvSpPr>
          <p:spPr bwMode="auto">
            <a:xfrm>
              <a:off x="2704"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4" name="AutoShape 71"/>
            <p:cNvSpPr>
              <a:spLocks noChangeArrowheads="1"/>
            </p:cNvSpPr>
            <p:nvPr/>
          </p:nvSpPr>
          <p:spPr bwMode="auto">
            <a:xfrm>
              <a:off x="2704"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5" name="AutoShape 72"/>
            <p:cNvSpPr>
              <a:spLocks noChangeArrowheads="1"/>
            </p:cNvSpPr>
            <p:nvPr/>
          </p:nvSpPr>
          <p:spPr bwMode="auto">
            <a:xfrm>
              <a:off x="3072"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6" name="AutoShape 73"/>
            <p:cNvSpPr>
              <a:spLocks noChangeArrowheads="1"/>
            </p:cNvSpPr>
            <p:nvPr/>
          </p:nvSpPr>
          <p:spPr bwMode="auto">
            <a:xfrm>
              <a:off x="3440"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7" name="AutoShape 74"/>
            <p:cNvSpPr>
              <a:spLocks noChangeArrowheads="1"/>
            </p:cNvSpPr>
            <p:nvPr/>
          </p:nvSpPr>
          <p:spPr bwMode="auto">
            <a:xfrm>
              <a:off x="3440"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8" name="AutoShape 75"/>
            <p:cNvSpPr>
              <a:spLocks noChangeArrowheads="1"/>
            </p:cNvSpPr>
            <p:nvPr/>
          </p:nvSpPr>
          <p:spPr bwMode="auto">
            <a:xfrm>
              <a:off x="3808" y="8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79" name="AutoShape 76"/>
            <p:cNvSpPr>
              <a:spLocks noChangeArrowheads="1"/>
            </p:cNvSpPr>
            <p:nvPr/>
          </p:nvSpPr>
          <p:spPr bwMode="auto">
            <a:xfrm>
              <a:off x="4176" y="112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0" name="AutoShape 77"/>
            <p:cNvSpPr>
              <a:spLocks noChangeArrowheads="1"/>
            </p:cNvSpPr>
            <p:nvPr/>
          </p:nvSpPr>
          <p:spPr bwMode="auto">
            <a:xfrm>
              <a:off x="4176" y="65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1" name="AutoShape 78"/>
            <p:cNvSpPr>
              <a:spLocks noChangeArrowheads="1"/>
            </p:cNvSpPr>
            <p:nvPr/>
          </p:nvSpPr>
          <p:spPr bwMode="auto">
            <a:xfrm>
              <a:off x="1600" y="896"/>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2" name="AutoShape 79"/>
            <p:cNvSpPr>
              <a:spLocks noChangeArrowheads="1"/>
            </p:cNvSpPr>
            <p:nvPr/>
          </p:nvSpPr>
          <p:spPr bwMode="auto">
            <a:xfrm>
              <a:off x="1968" y="112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3" name="AutoShape 80"/>
            <p:cNvSpPr>
              <a:spLocks noChangeArrowheads="1"/>
            </p:cNvSpPr>
            <p:nvPr/>
          </p:nvSpPr>
          <p:spPr bwMode="auto">
            <a:xfrm>
              <a:off x="1968" y="66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4" name="AutoShape 81"/>
            <p:cNvSpPr>
              <a:spLocks noChangeArrowheads="1"/>
            </p:cNvSpPr>
            <p:nvPr/>
          </p:nvSpPr>
          <p:spPr bwMode="auto">
            <a:xfrm>
              <a:off x="1232" y="112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5" name="AutoShape 82"/>
            <p:cNvSpPr>
              <a:spLocks noChangeArrowheads="1"/>
            </p:cNvSpPr>
            <p:nvPr/>
          </p:nvSpPr>
          <p:spPr bwMode="auto">
            <a:xfrm>
              <a:off x="1232" y="66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6" name="AutoShape 83"/>
            <p:cNvSpPr>
              <a:spLocks noChangeArrowheads="1"/>
            </p:cNvSpPr>
            <p:nvPr/>
          </p:nvSpPr>
          <p:spPr bwMode="auto">
            <a:xfrm>
              <a:off x="2704" y="1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7" name="AutoShape 84"/>
            <p:cNvSpPr>
              <a:spLocks noChangeArrowheads="1"/>
            </p:cNvSpPr>
            <p:nvPr/>
          </p:nvSpPr>
          <p:spPr bwMode="auto">
            <a:xfrm>
              <a:off x="3072" y="4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8" name="AutoShape 85"/>
            <p:cNvSpPr>
              <a:spLocks noChangeArrowheads="1"/>
            </p:cNvSpPr>
            <p:nvPr/>
          </p:nvSpPr>
          <p:spPr bwMode="auto">
            <a:xfrm>
              <a:off x="3440" y="19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89" name="AutoShape 86"/>
            <p:cNvSpPr>
              <a:spLocks noChangeArrowheads="1"/>
            </p:cNvSpPr>
            <p:nvPr/>
          </p:nvSpPr>
          <p:spPr bwMode="auto">
            <a:xfrm>
              <a:off x="3808" y="424"/>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0" name="AutoShape 87"/>
            <p:cNvSpPr>
              <a:spLocks noChangeArrowheads="1"/>
            </p:cNvSpPr>
            <p:nvPr/>
          </p:nvSpPr>
          <p:spPr bwMode="auto">
            <a:xfrm>
              <a:off x="1968" y="200"/>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1" name="AutoShape 88"/>
            <p:cNvSpPr>
              <a:spLocks noChangeArrowheads="1"/>
            </p:cNvSpPr>
            <p:nvPr/>
          </p:nvSpPr>
          <p:spPr bwMode="auto">
            <a:xfrm>
              <a:off x="2336" y="43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2" name="AutoShape 89"/>
            <p:cNvSpPr>
              <a:spLocks noChangeArrowheads="1"/>
            </p:cNvSpPr>
            <p:nvPr/>
          </p:nvSpPr>
          <p:spPr bwMode="auto">
            <a:xfrm>
              <a:off x="4912" y="1588"/>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3" name="AutoShape 90"/>
            <p:cNvSpPr>
              <a:spLocks noChangeArrowheads="1"/>
            </p:cNvSpPr>
            <p:nvPr/>
          </p:nvSpPr>
          <p:spPr bwMode="auto">
            <a:xfrm>
              <a:off x="1600" y="432"/>
              <a:ext cx="488" cy="464"/>
            </a:xfrm>
            <a:prstGeom prst="hexagon">
              <a:avLst>
                <a:gd name="adj" fmla="val 26293"/>
                <a:gd name="vf" fmla="val 115470"/>
              </a:avLst>
            </a:prstGeom>
            <a:solidFill>
              <a:srgbClr val="99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94" name="Text Box 91"/>
          <p:cNvSpPr txBox="1">
            <a:spLocks noChangeArrowheads="1"/>
          </p:cNvSpPr>
          <p:nvPr/>
        </p:nvSpPr>
        <p:spPr bwMode="auto">
          <a:xfrm>
            <a:off x="2238825" y="2640293"/>
            <a:ext cx="5867400" cy="457200"/>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400" dirty="0">
                <a:solidFill>
                  <a:srgbClr val="FFFF00"/>
                </a:solidFill>
                <a:latin typeface="Gill Sans MT" panose="020B0502020104020203" pitchFamily="34" charset="0"/>
                <a:ea typeface="新細明體" pitchFamily="18" charset="-120"/>
              </a:rPr>
              <a:t>Hexagonal Cells in a continuous fashion</a:t>
            </a:r>
          </a:p>
        </p:txBody>
      </p:sp>
    </p:spTree>
    <p:extLst>
      <p:ext uri="{BB962C8B-B14F-4D97-AF65-F5344CB8AC3E}">
        <p14:creationId xmlns:p14="http://schemas.microsoft.com/office/powerpoint/2010/main" val="1991270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971C37B-6A86-4DB2-A2DD-2C8D8E35C88D}" type="slidenum">
              <a:rPr lang="en-US" sz="1400">
                <a:latin typeface="Gill Sans MT" panose="020B0502020104020203" pitchFamily="34" charset="0"/>
              </a:rPr>
              <a:pPr>
                <a:spcBef>
                  <a:spcPct val="0"/>
                </a:spcBef>
                <a:buFontTx/>
                <a:buNone/>
              </a:pPr>
              <a:t>48</a:t>
            </a:fld>
            <a:endParaRPr lang="en-US" sz="1400" dirty="0">
              <a:latin typeface="Gill Sans MT" panose="020B0502020104020203" pitchFamily="34" charset="0"/>
            </a:endParaRPr>
          </a:p>
        </p:txBody>
      </p:sp>
      <p:sp>
        <p:nvSpPr>
          <p:cNvPr id="9219" name="Text Box 4"/>
          <p:cNvSpPr txBox="1">
            <a:spLocks noChangeArrowheads="1"/>
          </p:cNvSpPr>
          <p:nvPr/>
        </p:nvSpPr>
        <p:spPr bwMode="auto">
          <a:xfrm>
            <a:off x="1855839" y="896707"/>
            <a:ext cx="81534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200" dirty="0">
                <a:latin typeface="Gill Sans MT" panose="020B0502020104020203" pitchFamily="34" charset="0"/>
              </a:rPr>
              <a:t>   Hexagonal-shaped communication cells are artificial and that such a shape cannot be generated in the real world. Engineers draw hexagonal-shaped cells on a layout to simplify the planning and design of a cellular system because it approaches a circular shape that is the ideal power coverage area. The circular shapes have overlapped areas which make the drawing unclear. The hexagonal shaped cells fit the planned area nicely with no gap and on overlap between the cells. The real cell has irregular shape because of natural, and man made obstacle in service area.</a:t>
            </a:r>
          </a:p>
        </p:txBody>
      </p:sp>
      <p:sp>
        <p:nvSpPr>
          <p:cNvPr id="9220" name="Text Box 5"/>
          <p:cNvSpPr txBox="1">
            <a:spLocks noChangeArrowheads="1"/>
          </p:cNvSpPr>
          <p:nvPr/>
        </p:nvSpPr>
        <p:spPr bwMode="auto">
          <a:xfrm>
            <a:off x="3885883" y="160149"/>
            <a:ext cx="40386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atin typeface="Gill Sans MT" panose="020B0502020104020203" pitchFamily="34" charset="0"/>
              </a:rPr>
              <a:t>Why Hexagonal Cell?</a:t>
            </a:r>
          </a:p>
        </p:txBody>
      </p:sp>
      <p:sp>
        <p:nvSpPr>
          <p:cNvPr id="93" name="AutoShape 46"/>
          <p:cNvSpPr>
            <a:spLocks noChangeArrowheads="1"/>
          </p:cNvSpPr>
          <p:nvPr/>
        </p:nvSpPr>
        <p:spPr bwMode="auto">
          <a:xfrm>
            <a:off x="5513397" y="5673213"/>
            <a:ext cx="1214441" cy="1032388"/>
          </a:xfrm>
          <a:prstGeom prst="hexagon">
            <a:avLst>
              <a:gd name="adj" fmla="val 30303"/>
              <a:gd name="vf" fmla="val 115470"/>
            </a:avLst>
          </a:prstGeom>
          <a:solidFill>
            <a:srgbClr val="00FF00"/>
          </a:solidFill>
          <a:ln w="9525">
            <a:solidFill>
              <a:schemeClr val="accent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1800" dirty="0">
                <a:latin typeface="Gill Sans MT" panose="020B0502020104020203" pitchFamily="34" charset="0"/>
              </a:rPr>
              <a:t>Factitious</a:t>
            </a:r>
          </a:p>
        </p:txBody>
      </p:sp>
      <p:sp>
        <p:nvSpPr>
          <p:cNvPr id="94" name="Oval 3"/>
          <p:cNvSpPr>
            <a:spLocks noChangeArrowheads="1"/>
          </p:cNvSpPr>
          <p:nvPr/>
        </p:nvSpPr>
        <p:spPr bwMode="auto">
          <a:xfrm>
            <a:off x="2406663" y="3932238"/>
            <a:ext cx="1028224" cy="920029"/>
          </a:xfrm>
          <a:prstGeom prst="ellipse">
            <a:avLst/>
          </a:prstGeom>
          <a:solidFill>
            <a:srgbClr val="99FF99">
              <a:alpha val="50195"/>
            </a:srgbClr>
          </a:solidFill>
          <a:ln w="6350">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95" name="Rectangle 4"/>
          <p:cNvSpPr>
            <a:spLocks noChangeArrowheads="1"/>
          </p:cNvSpPr>
          <p:nvPr/>
        </p:nvSpPr>
        <p:spPr bwMode="auto">
          <a:xfrm>
            <a:off x="2787662" y="4587877"/>
            <a:ext cx="5451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Cell</a:t>
            </a:r>
          </a:p>
        </p:txBody>
      </p:sp>
      <p:grpSp>
        <p:nvGrpSpPr>
          <p:cNvPr id="96" name="Group 5"/>
          <p:cNvGrpSpPr>
            <a:grpSpLocks/>
          </p:cNvGrpSpPr>
          <p:nvPr/>
        </p:nvGrpSpPr>
        <p:grpSpPr bwMode="auto">
          <a:xfrm>
            <a:off x="2940063" y="3902076"/>
            <a:ext cx="97155" cy="404091"/>
            <a:chOff x="1033" y="2065"/>
            <a:chExt cx="44" cy="233"/>
          </a:xfrm>
        </p:grpSpPr>
        <p:sp>
          <p:nvSpPr>
            <p:cNvPr id="97" name="Line 6"/>
            <p:cNvSpPr>
              <a:spLocks noChangeShapeType="1"/>
            </p:cNvSpPr>
            <p:nvPr/>
          </p:nvSpPr>
          <p:spPr bwMode="auto">
            <a:xfrm>
              <a:off x="1055" y="2107"/>
              <a:ext cx="1" cy="1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98" name="Freeform 7"/>
            <p:cNvSpPr>
              <a:spLocks/>
            </p:cNvSpPr>
            <p:nvPr/>
          </p:nvSpPr>
          <p:spPr bwMode="auto">
            <a:xfrm>
              <a:off x="1033" y="2065"/>
              <a:ext cx="44" cy="44"/>
            </a:xfrm>
            <a:custGeom>
              <a:avLst/>
              <a:gdLst>
                <a:gd name="T0" fmla="*/ 1 w 88"/>
                <a:gd name="T1" fmla="*/ 1 h 87"/>
                <a:gd name="T2" fmla="*/ 1 w 88"/>
                <a:gd name="T3" fmla="*/ 0 h 87"/>
                <a:gd name="T4" fmla="*/ 0 w 88"/>
                <a:gd name="T5" fmla="*/ 1 h 87"/>
                <a:gd name="T6" fmla="*/ 1 w 88"/>
                <a:gd name="T7" fmla="*/ 1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87"/>
                  </a:moveTo>
                  <a:lnTo>
                    <a:pt x="43"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99" name="Rectangle 8"/>
          <p:cNvSpPr>
            <a:spLocks noChangeArrowheads="1"/>
          </p:cNvSpPr>
          <p:nvPr/>
        </p:nvSpPr>
        <p:spPr bwMode="auto">
          <a:xfrm>
            <a:off x="3097225" y="411321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0" name="Rectangle 9"/>
          <p:cNvSpPr>
            <a:spLocks noChangeArrowheads="1"/>
          </p:cNvSpPr>
          <p:nvPr/>
        </p:nvSpPr>
        <p:spPr bwMode="auto">
          <a:xfrm>
            <a:off x="2482863" y="5426076"/>
            <a:ext cx="1403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(a) Ideal cell</a:t>
            </a:r>
          </a:p>
        </p:txBody>
      </p:sp>
      <p:sp>
        <p:nvSpPr>
          <p:cNvPr id="101" name="Rectangle 10"/>
          <p:cNvSpPr>
            <a:spLocks noChangeArrowheads="1"/>
          </p:cNvSpPr>
          <p:nvPr/>
        </p:nvSpPr>
        <p:spPr bwMode="auto">
          <a:xfrm>
            <a:off x="4293575" y="5426076"/>
            <a:ext cx="1325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(b) Actual cell</a:t>
            </a:r>
          </a:p>
        </p:txBody>
      </p:sp>
      <p:sp>
        <p:nvSpPr>
          <p:cNvPr id="102" name="Freeform 11"/>
          <p:cNvSpPr>
            <a:spLocks/>
          </p:cNvSpPr>
          <p:nvPr/>
        </p:nvSpPr>
        <p:spPr bwMode="auto">
          <a:xfrm>
            <a:off x="6292863" y="4084638"/>
            <a:ext cx="796131" cy="577273"/>
          </a:xfrm>
          <a:custGeom>
            <a:avLst/>
            <a:gdLst>
              <a:gd name="T0" fmla="*/ 2147483646 w 1131"/>
              <a:gd name="T1" fmla="*/ 0 h 731"/>
              <a:gd name="T2" fmla="*/ 0 w 1131"/>
              <a:gd name="T3" fmla="*/ 2147483646 h 731"/>
              <a:gd name="T4" fmla="*/ 2147483646 w 1131"/>
              <a:gd name="T5" fmla="*/ 2147483646 h 731"/>
              <a:gd name="T6" fmla="*/ 2147483646 w 1131"/>
              <a:gd name="T7" fmla="*/ 2147483646 h 731"/>
              <a:gd name="T8" fmla="*/ 2147483646 w 1131"/>
              <a:gd name="T9" fmla="*/ 2147483646 h 731"/>
              <a:gd name="T10" fmla="*/ 2147483646 w 1131"/>
              <a:gd name="T11" fmla="*/ 0 h 731"/>
              <a:gd name="T12" fmla="*/ 2147483646 w 1131"/>
              <a:gd name="T13" fmla="*/ 0 h 731"/>
              <a:gd name="T14" fmla="*/ 0 60000 65536"/>
              <a:gd name="T15" fmla="*/ 0 60000 65536"/>
              <a:gd name="T16" fmla="*/ 0 60000 65536"/>
              <a:gd name="T17" fmla="*/ 0 60000 65536"/>
              <a:gd name="T18" fmla="*/ 0 60000 65536"/>
              <a:gd name="T19" fmla="*/ 0 60000 65536"/>
              <a:gd name="T20" fmla="*/ 0 60000 65536"/>
              <a:gd name="T21" fmla="*/ 0 w 1131"/>
              <a:gd name="T22" fmla="*/ 0 h 731"/>
              <a:gd name="T23" fmla="*/ 1131 w 1131"/>
              <a:gd name="T24" fmla="*/ 731 h 7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 h="731">
                <a:moveTo>
                  <a:pt x="283" y="0"/>
                </a:moveTo>
                <a:lnTo>
                  <a:pt x="0" y="365"/>
                </a:lnTo>
                <a:lnTo>
                  <a:pt x="283" y="731"/>
                </a:lnTo>
                <a:lnTo>
                  <a:pt x="848" y="731"/>
                </a:lnTo>
                <a:lnTo>
                  <a:pt x="1131" y="365"/>
                </a:lnTo>
                <a:lnTo>
                  <a:pt x="848" y="0"/>
                </a:lnTo>
                <a:lnTo>
                  <a:pt x="283" y="0"/>
                </a:lnTo>
                <a:close/>
              </a:path>
            </a:pathLst>
          </a:custGeom>
          <a:solidFill>
            <a:srgbClr val="99FF99">
              <a:alpha val="50195"/>
            </a:srgbClr>
          </a:solidFill>
          <a:ln w="6350">
            <a:solidFill>
              <a:srgbClr val="000000"/>
            </a:solidFill>
            <a:round/>
            <a:headEnd/>
            <a:tailEnd/>
          </a:ln>
        </p:spPr>
        <p:txBody>
          <a:bodyPr/>
          <a:lstStyle/>
          <a:p>
            <a:endParaRPr lang="en-US">
              <a:latin typeface="Gill Sans MT" panose="020B0502020104020203" pitchFamily="34" charset="0"/>
            </a:endParaRPr>
          </a:p>
        </p:txBody>
      </p:sp>
      <p:sp>
        <p:nvSpPr>
          <p:cNvPr id="103" name="Rectangle 12"/>
          <p:cNvSpPr>
            <a:spLocks noChangeArrowheads="1"/>
          </p:cNvSpPr>
          <p:nvPr/>
        </p:nvSpPr>
        <p:spPr bwMode="auto">
          <a:xfrm>
            <a:off x="7664463" y="4054476"/>
            <a:ext cx="684134" cy="573664"/>
          </a:xfrm>
          <a:prstGeom prst="rect">
            <a:avLst/>
          </a:prstGeom>
          <a:solidFill>
            <a:srgbClr val="99FF99">
              <a:alpha val="50195"/>
            </a:srgbClr>
          </a:solidFill>
          <a:ln w="635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4" name="Rectangle 13"/>
          <p:cNvSpPr>
            <a:spLocks noChangeArrowheads="1"/>
          </p:cNvSpPr>
          <p:nvPr/>
        </p:nvSpPr>
        <p:spPr bwMode="auto">
          <a:xfrm>
            <a:off x="6769113" y="4365626"/>
            <a:ext cx="22534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5" name="Rectangle 14"/>
          <p:cNvSpPr>
            <a:spLocks noChangeArrowheads="1"/>
          </p:cNvSpPr>
          <p:nvPr/>
        </p:nvSpPr>
        <p:spPr bwMode="auto">
          <a:xfrm>
            <a:off x="6924687" y="4267202"/>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6" name="Rectangle 15"/>
          <p:cNvSpPr>
            <a:spLocks noChangeArrowheads="1"/>
          </p:cNvSpPr>
          <p:nvPr/>
        </p:nvSpPr>
        <p:spPr bwMode="auto">
          <a:xfrm>
            <a:off x="6662751" y="4840288"/>
            <a:ext cx="180816" cy="16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7" name="Rectangle 16"/>
          <p:cNvSpPr>
            <a:spLocks noChangeArrowheads="1"/>
          </p:cNvSpPr>
          <p:nvPr/>
        </p:nvSpPr>
        <p:spPr bwMode="auto">
          <a:xfrm>
            <a:off x="6727837" y="4881563"/>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sp>
        <p:nvSpPr>
          <p:cNvPr id="108" name="Rectangle 17"/>
          <p:cNvSpPr>
            <a:spLocks noChangeArrowheads="1"/>
          </p:cNvSpPr>
          <p:nvPr/>
        </p:nvSpPr>
        <p:spPr bwMode="auto">
          <a:xfrm>
            <a:off x="7993076" y="4864101"/>
            <a:ext cx="269875" cy="15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09" name="Rectangle 18"/>
          <p:cNvSpPr>
            <a:spLocks noChangeArrowheads="1"/>
          </p:cNvSpPr>
          <p:nvPr/>
        </p:nvSpPr>
        <p:spPr bwMode="auto">
          <a:xfrm>
            <a:off x="8056575" y="490378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grpSp>
        <p:nvGrpSpPr>
          <p:cNvPr id="110" name="Group 19"/>
          <p:cNvGrpSpPr>
            <a:grpSpLocks/>
          </p:cNvGrpSpPr>
          <p:nvPr/>
        </p:nvGrpSpPr>
        <p:grpSpPr bwMode="auto">
          <a:xfrm>
            <a:off x="7737488" y="4968875"/>
            <a:ext cx="179467" cy="51714"/>
            <a:chOff x="3217" y="2676"/>
            <a:chExt cx="133" cy="43"/>
          </a:xfrm>
        </p:grpSpPr>
        <p:sp>
          <p:nvSpPr>
            <p:cNvPr id="111" name="Line 20"/>
            <p:cNvSpPr>
              <a:spLocks noChangeShapeType="1"/>
            </p:cNvSpPr>
            <p:nvPr/>
          </p:nvSpPr>
          <p:spPr bwMode="auto">
            <a:xfrm flipH="1">
              <a:off x="3258" y="2697"/>
              <a:ext cx="92"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2" name="Freeform 21"/>
            <p:cNvSpPr>
              <a:spLocks/>
            </p:cNvSpPr>
            <p:nvPr/>
          </p:nvSpPr>
          <p:spPr bwMode="auto">
            <a:xfrm>
              <a:off x="3217" y="2676"/>
              <a:ext cx="43" cy="43"/>
            </a:xfrm>
            <a:custGeom>
              <a:avLst/>
              <a:gdLst>
                <a:gd name="T0" fmla="*/ 0 w 88"/>
                <a:gd name="T1" fmla="*/ 0 h 87"/>
                <a:gd name="T2" fmla="*/ 0 w 88"/>
                <a:gd name="T3" fmla="*/ 0 h 87"/>
                <a:gd name="T4" fmla="*/ 0 w 88"/>
                <a:gd name="T5" fmla="*/ 0 h 87"/>
                <a:gd name="T6" fmla="*/ 0 w 88"/>
                <a:gd name="T7" fmla="*/ 0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0"/>
                  </a:moveTo>
                  <a:lnTo>
                    <a:pt x="0" y="43"/>
                  </a:lnTo>
                  <a:lnTo>
                    <a:pt x="88" y="87"/>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3" name="Group 22"/>
          <p:cNvGrpSpPr>
            <a:grpSpLocks/>
          </p:cNvGrpSpPr>
          <p:nvPr/>
        </p:nvGrpSpPr>
        <p:grpSpPr bwMode="auto">
          <a:xfrm>
            <a:off x="8194688" y="4968875"/>
            <a:ext cx="179467" cy="51714"/>
            <a:chOff x="3450" y="2676"/>
            <a:chExt cx="133" cy="43"/>
          </a:xfrm>
        </p:grpSpPr>
        <p:sp>
          <p:nvSpPr>
            <p:cNvPr id="114" name="Line 23"/>
            <p:cNvSpPr>
              <a:spLocks noChangeShapeType="1"/>
            </p:cNvSpPr>
            <p:nvPr/>
          </p:nvSpPr>
          <p:spPr bwMode="auto">
            <a:xfrm>
              <a:off x="3450" y="2697"/>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5" name="Freeform 24"/>
            <p:cNvSpPr>
              <a:spLocks/>
            </p:cNvSpPr>
            <p:nvPr/>
          </p:nvSpPr>
          <p:spPr bwMode="auto">
            <a:xfrm>
              <a:off x="3540" y="2676"/>
              <a:ext cx="43" cy="43"/>
            </a:xfrm>
            <a:custGeom>
              <a:avLst/>
              <a:gdLst>
                <a:gd name="T0" fmla="*/ 0 w 86"/>
                <a:gd name="T1" fmla="*/ 0 h 87"/>
                <a:gd name="T2" fmla="*/ 1 w 86"/>
                <a:gd name="T3" fmla="*/ 0 h 87"/>
                <a:gd name="T4" fmla="*/ 0 w 86"/>
                <a:gd name="T5" fmla="*/ 0 h 87"/>
                <a:gd name="T6" fmla="*/ 0 w 86"/>
                <a:gd name="T7" fmla="*/ 0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6" name="Group 25"/>
          <p:cNvGrpSpPr>
            <a:grpSpLocks/>
          </p:cNvGrpSpPr>
          <p:nvPr/>
        </p:nvGrpSpPr>
        <p:grpSpPr bwMode="auto">
          <a:xfrm>
            <a:off x="6315088" y="5005388"/>
            <a:ext cx="179467" cy="52917"/>
            <a:chOff x="2618" y="2642"/>
            <a:chExt cx="133" cy="44"/>
          </a:xfrm>
        </p:grpSpPr>
        <p:sp>
          <p:nvSpPr>
            <p:cNvPr id="117" name="Line 26"/>
            <p:cNvSpPr>
              <a:spLocks noChangeShapeType="1"/>
            </p:cNvSpPr>
            <p:nvPr/>
          </p:nvSpPr>
          <p:spPr bwMode="auto">
            <a:xfrm>
              <a:off x="2618"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18" name="Freeform 27"/>
            <p:cNvSpPr>
              <a:spLocks/>
            </p:cNvSpPr>
            <p:nvPr/>
          </p:nvSpPr>
          <p:spPr bwMode="auto">
            <a:xfrm>
              <a:off x="2708" y="2642"/>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19" name="Group 28"/>
          <p:cNvGrpSpPr>
            <a:grpSpLocks/>
          </p:cNvGrpSpPr>
          <p:nvPr/>
        </p:nvGrpSpPr>
        <p:grpSpPr bwMode="auto">
          <a:xfrm>
            <a:off x="7018351" y="5005388"/>
            <a:ext cx="179466" cy="52917"/>
            <a:chOff x="2917" y="2642"/>
            <a:chExt cx="133" cy="44"/>
          </a:xfrm>
        </p:grpSpPr>
        <p:sp>
          <p:nvSpPr>
            <p:cNvPr id="120" name="Line 29"/>
            <p:cNvSpPr>
              <a:spLocks noChangeShapeType="1"/>
            </p:cNvSpPr>
            <p:nvPr/>
          </p:nvSpPr>
          <p:spPr bwMode="auto">
            <a:xfrm flipH="1">
              <a:off x="2959"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1" name="Freeform 30"/>
            <p:cNvSpPr>
              <a:spLocks/>
            </p:cNvSpPr>
            <p:nvPr/>
          </p:nvSpPr>
          <p:spPr bwMode="auto">
            <a:xfrm>
              <a:off x="2917" y="2642"/>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122" name="Line 31"/>
          <p:cNvSpPr>
            <a:spLocks noChangeShapeType="1"/>
          </p:cNvSpPr>
          <p:nvPr/>
        </p:nvSpPr>
        <p:spPr bwMode="auto">
          <a:xfrm>
            <a:off x="6542101" y="4840288"/>
            <a:ext cx="1349" cy="1996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3" name="Line 32"/>
          <p:cNvSpPr>
            <a:spLocks noChangeShapeType="1"/>
          </p:cNvSpPr>
          <p:nvPr/>
        </p:nvSpPr>
        <p:spPr bwMode="auto">
          <a:xfrm>
            <a:off x="6999301" y="4840288"/>
            <a:ext cx="1349" cy="1996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4" name="Freeform 33"/>
          <p:cNvSpPr>
            <a:spLocks/>
          </p:cNvSpPr>
          <p:nvPr/>
        </p:nvSpPr>
        <p:spPr bwMode="auto">
          <a:xfrm>
            <a:off x="8959862" y="4160837"/>
            <a:ext cx="712470" cy="635000"/>
          </a:xfrm>
          <a:custGeom>
            <a:avLst/>
            <a:gdLst>
              <a:gd name="T0" fmla="*/ 2147483646 w 732"/>
              <a:gd name="T1" fmla="*/ 2147483646 h 804"/>
              <a:gd name="T2" fmla="*/ 2147483646 w 732"/>
              <a:gd name="T3" fmla="*/ 2147483646 h 804"/>
              <a:gd name="T4" fmla="*/ 0 w 732"/>
              <a:gd name="T5" fmla="*/ 0 h 804"/>
              <a:gd name="T6" fmla="*/ 2147483646 w 732"/>
              <a:gd name="T7" fmla="*/ 2147483646 h 804"/>
              <a:gd name="T8" fmla="*/ 0 60000 65536"/>
              <a:gd name="T9" fmla="*/ 0 60000 65536"/>
              <a:gd name="T10" fmla="*/ 0 60000 65536"/>
              <a:gd name="T11" fmla="*/ 0 60000 65536"/>
              <a:gd name="T12" fmla="*/ 0 w 732"/>
              <a:gd name="T13" fmla="*/ 0 h 804"/>
              <a:gd name="T14" fmla="*/ 732 w 732"/>
              <a:gd name="T15" fmla="*/ 804 h 804"/>
            </a:gdLst>
            <a:ahLst/>
            <a:cxnLst>
              <a:cxn ang="T8">
                <a:pos x="T0" y="T1"/>
              </a:cxn>
              <a:cxn ang="T9">
                <a:pos x="T2" y="T3"/>
              </a:cxn>
              <a:cxn ang="T10">
                <a:pos x="T4" y="T5"/>
              </a:cxn>
              <a:cxn ang="T11">
                <a:pos x="T6" y="T7"/>
              </a:cxn>
            </a:cxnLst>
            <a:rect l="T12" t="T13" r="T14" b="T15"/>
            <a:pathLst>
              <a:path w="732" h="804">
                <a:moveTo>
                  <a:pt x="355" y="804"/>
                </a:moveTo>
                <a:lnTo>
                  <a:pt x="732" y="11"/>
                </a:lnTo>
                <a:lnTo>
                  <a:pt x="0" y="0"/>
                </a:lnTo>
                <a:lnTo>
                  <a:pt x="355" y="804"/>
                </a:lnTo>
                <a:close/>
              </a:path>
            </a:pathLst>
          </a:custGeom>
          <a:solidFill>
            <a:srgbClr val="99FF99">
              <a:alpha val="50195"/>
            </a:srgbClr>
          </a:solidFill>
          <a:ln w="6350">
            <a:solidFill>
              <a:srgbClr val="000000"/>
            </a:solidFill>
            <a:round/>
            <a:headEnd/>
            <a:tailEnd/>
          </a:ln>
        </p:spPr>
        <p:txBody>
          <a:bodyPr/>
          <a:lstStyle/>
          <a:p>
            <a:endParaRPr lang="en-US">
              <a:latin typeface="Gill Sans MT" panose="020B0502020104020203" pitchFamily="34" charset="0"/>
            </a:endParaRPr>
          </a:p>
        </p:txBody>
      </p:sp>
      <p:sp>
        <p:nvSpPr>
          <p:cNvPr id="125" name="Rectangle 34"/>
          <p:cNvSpPr>
            <a:spLocks noChangeArrowheads="1"/>
          </p:cNvSpPr>
          <p:nvPr/>
        </p:nvSpPr>
        <p:spPr bwMode="auto">
          <a:xfrm>
            <a:off x="9264662" y="3856038"/>
            <a:ext cx="1295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a:latin typeface="Gill Sans MT" panose="020B0502020104020203" pitchFamily="34" charset="0"/>
              </a:rPr>
              <a:t>R</a:t>
            </a:r>
          </a:p>
        </p:txBody>
      </p:sp>
      <p:grpSp>
        <p:nvGrpSpPr>
          <p:cNvPr id="126" name="Group 35"/>
          <p:cNvGrpSpPr>
            <a:grpSpLocks/>
          </p:cNvGrpSpPr>
          <p:nvPr/>
        </p:nvGrpSpPr>
        <p:grpSpPr bwMode="auto">
          <a:xfrm>
            <a:off x="8959862" y="3984626"/>
            <a:ext cx="134938" cy="52917"/>
            <a:chOff x="3815" y="2077"/>
            <a:chExt cx="100" cy="44"/>
          </a:xfrm>
        </p:grpSpPr>
        <p:sp>
          <p:nvSpPr>
            <p:cNvPr id="127" name="Line 36"/>
            <p:cNvSpPr>
              <a:spLocks noChangeShapeType="1"/>
            </p:cNvSpPr>
            <p:nvPr/>
          </p:nvSpPr>
          <p:spPr bwMode="auto">
            <a:xfrm flipH="1">
              <a:off x="3857"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28" name="Freeform 37"/>
            <p:cNvSpPr>
              <a:spLocks/>
            </p:cNvSpPr>
            <p:nvPr/>
          </p:nvSpPr>
          <p:spPr bwMode="auto">
            <a:xfrm>
              <a:off x="3815" y="2077"/>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29" name="Group 38"/>
          <p:cNvGrpSpPr>
            <a:grpSpLocks/>
          </p:cNvGrpSpPr>
          <p:nvPr/>
        </p:nvGrpSpPr>
        <p:grpSpPr bwMode="auto">
          <a:xfrm>
            <a:off x="9563112" y="3984626"/>
            <a:ext cx="134938" cy="52917"/>
            <a:chOff x="4015" y="2077"/>
            <a:chExt cx="100" cy="44"/>
          </a:xfrm>
        </p:grpSpPr>
        <p:sp>
          <p:nvSpPr>
            <p:cNvPr id="130" name="Line 39"/>
            <p:cNvSpPr>
              <a:spLocks noChangeShapeType="1"/>
            </p:cNvSpPr>
            <p:nvPr/>
          </p:nvSpPr>
          <p:spPr bwMode="auto">
            <a:xfrm>
              <a:off x="4015"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31" name="Freeform 40"/>
            <p:cNvSpPr>
              <a:spLocks/>
            </p:cNvSpPr>
            <p:nvPr/>
          </p:nvSpPr>
          <p:spPr bwMode="auto">
            <a:xfrm>
              <a:off x="4072" y="2077"/>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grpSp>
        <p:nvGrpSpPr>
          <p:cNvPr id="132" name="Group 41"/>
          <p:cNvGrpSpPr>
            <a:grpSpLocks/>
          </p:cNvGrpSpPr>
          <p:nvPr/>
        </p:nvGrpSpPr>
        <p:grpSpPr bwMode="auto">
          <a:xfrm flipV="1">
            <a:off x="6705600" y="4038600"/>
            <a:ext cx="194310" cy="288636"/>
            <a:chOff x="2784" y="2365"/>
            <a:chExt cx="200" cy="99"/>
          </a:xfrm>
        </p:grpSpPr>
        <p:sp>
          <p:nvSpPr>
            <p:cNvPr id="133" name="Line 42"/>
            <p:cNvSpPr>
              <a:spLocks noChangeShapeType="1"/>
            </p:cNvSpPr>
            <p:nvPr/>
          </p:nvSpPr>
          <p:spPr bwMode="auto">
            <a:xfrm>
              <a:off x="2784" y="2365"/>
              <a:ext cx="163" cy="8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134" name="Freeform 43"/>
            <p:cNvSpPr>
              <a:spLocks/>
            </p:cNvSpPr>
            <p:nvPr/>
          </p:nvSpPr>
          <p:spPr bwMode="auto">
            <a:xfrm>
              <a:off x="2935" y="2425"/>
              <a:ext cx="49" cy="39"/>
            </a:xfrm>
            <a:custGeom>
              <a:avLst/>
              <a:gdLst>
                <a:gd name="T0" fmla="*/ 0 w 97"/>
                <a:gd name="T1" fmla="*/ 1 h 78"/>
                <a:gd name="T2" fmla="*/ 1 w 97"/>
                <a:gd name="T3" fmla="*/ 1 h 78"/>
                <a:gd name="T4" fmla="*/ 1 w 97"/>
                <a:gd name="T5" fmla="*/ 0 h 78"/>
                <a:gd name="T6" fmla="*/ 0 w 97"/>
                <a:gd name="T7" fmla="*/ 1 h 78"/>
                <a:gd name="T8" fmla="*/ 0 60000 65536"/>
                <a:gd name="T9" fmla="*/ 0 60000 65536"/>
                <a:gd name="T10" fmla="*/ 0 60000 65536"/>
                <a:gd name="T11" fmla="*/ 0 60000 65536"/>
                <a:gd name="T12" fmla="*/ 0 w 97"/>
                <a:gd name="T13" fmla="*/ 0 h 78"/>
                <a:gd name="T14" fmla="*/ 97 w 97"/>
                <a:gd name="T15" fmla="*/ 78 h 78"/>
              </a:gdLst>
              <a:ahLst/>
              <a:cxnLst>
                <a:cxn ang="T8">
                  <a:pos x="T0" y="T1"/>
                </a:cxn>
                <a:cxn ang="T9">
                  <a:pos x="T2" y="T3"/>
                </a:cxn>
                <a:cxn ang="T10">
                  <a:pos x="T4" y="T5"/>
                </a:cxn>
                <a:cxn ang="T11">
                  <a:pos x="T6" y="T7"/>
                </a:cxn>
              </a:cxnLst>
              <a:rect l="T12" t="T13" r="T14" b="T15"/>
              <a:pathLst>
                <a:path w="97" h="78">
                  <a:moveTo>
                    <a:pt x="0" y="78"/>
                  </a:moveTo>
                  <a:lnTo>
                    <a:pt x="97" y="78"/>
                  </a:lnTo>
                  <a:lnTo>
                    <a:pt x="40" y="0"/>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Gill Sans MT" panose="020B0502020104020203" pitchFamily="34" charset="0"/>
              </a:endParaRPr>
            </a:p>
          </p:txBody>
        </p:sp>
      </p:grpSp>
      <p:sp>
        <p:nvSpPr>
          <p:cNvPr id="135" name="Rectangle 44"/>
          <p:cNvSpPr>
            <a:spLocks noChangeArrowheads="1"/>
          </p:cNvSpPr>
          <p:nvPr/>
        </p:nvSpPr>
        <p:spPr bwMode="auto">
          <a:xfrm>
            <a:off x="6902462" y="5410201"/>
            <a:ext cx="2362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800" dirty="0">
                <a:latin typeface="Gill Sans MT" panose="020B0502020104020203" pitchFamily="34" charset="0"/>
              </a:rPr>
              <a:t>(c) Different cell models</a:t>
            </a:r>
          </a:p>
        </p:txBody>
      </p:sp>
      <p:sp>
        <p:nvSpPr>
          <p:cNvPr id="136" name="Freeform 45"/>
          <p:cNvSpPr>
            <a:spLocks/>
          </p:cNvSpPr>
          <p:nvPr/>
        </p:nvSpPr>
        <p:spPr bwMode="auto">
          <a:xfrm>
            <a:off x="4311662" y="4008437"/>
            <a:ext cx="1101090" cy="923636"/>
          </a:xfrm>
          <a:custGeom>
            <a:avLst/>
            <a:gdLst>
              <a:gd name="T0" fmla="*/ 2147483646 w 696"/>
              <a:gd name="T1" fmla="*/ 0 h 632"/>
              <a:gd name="T2" fmla="*/ 2147483646 w 696"/>
              <a:gd name="T3" fmla="*/ 2147483646 h 632"/>
              <a:gd name="T4" fmla="*/ 2147483646 w 696"/>
              <a:gd name="T5" fmla="*/ 2147483646 h 632"/>
              <a:gd name="T6" fmla="*/ 0 w 696"/>
              <a:gd name="T7" fmla="*/ 2147483646 h 632"/>
              <a:gd name="T8" fmla="*/ 2147483646 w 696"/>
              <a:gd name="T9" fmla="*/ 2147483646 h 632"/>
              <a:gd name="T10" fmla="*/ 0 w 696"/>
              <a:gd name="T11" fmla="*/ 2147483646 h 632"/>
              <a:gd name="T12" fmla="*/ 2147483646 w 696"/>
              <a:gd name="T13" fmla="*/ 2147483646 h 632"/>
              <a:gd name="T14" fmla="*/ 2147483646 w 696"/>
              <a:gd name="T15" fmla="*/ 2147483646 h 632"/>
              <a:gd name="T16" fmla="*/ 2147483646 w 696"/>
              <a:gd name="T17" fmla="*/ 2147483646 h 632"/>
              <a:gd name="T18" fmla="*/ 2147483646 w 696"/>
              <a:gd name="T19" fmla="*/ 2147483646 h 632"/>
              <a:gd name="T20" fmla="*/ 2147483646 w 696"/>
              <a:gd name="T21" fmla="*/ 2147483646 h 632"/>
              <a:gd name="T22" fmla="*/ 2147483646 w 696"/>
              <a:gd name="T23" fmla="*/ 2147483646 h 632"/>
              <a:gd name="T24" fmla="*/ 2147483646 w 696"/>
              <a:gd name="T25" fmla="*/ 2147483646 h 632"/>
              <a:gd name="T26" fmla="*/ 2147483646 w 696"/>
              <a:gd name="T27" fmla="*/ 2147483646 h 632"/>
              <a:gd name="T28" fmla="*/ 2147483646 w 696"/>
              <a:gd name="T29" fmla="*/ 0 h 6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6"/>
              <a:gd name="T46" fmla="*/ 0 h 632"/>
              <a:gd name="T47" fmla="*/ 696 w 696"/>
              <a:gd name="T48" fmla="*/ 632 h 6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6" h="632">
                <a:moveTo>
                  <a:pt x="432" y="0"/>
                </a:moveTo>
                <a:cubicBezTo>
                  <a:pt x="368" y="0"/>
                  <a:pt x="160" y="8"/>
                  <a:pt x="96" y="48"/>
                </a:cubicBezTo>
                <a:cubicBezTo>
                  <a:pt x="32" y="88"/>
                  <a:pt x="64" y="184"/>
                  <a:pt x="48" y="240"/>
                </a:cubicBezTo>
                <a:cubicBezTo>
                  <a:pt x="32" y="296"/>
                  <a:pt x="0" y="352"/>
                  <a:pt x="0" y="384"/>
                </a:cubicBezTo>
                <a:cubicBezTo>
                  <a:pt x="0" y="416"/>
                  <a:pt x="48" y="416"/>
                  <a:pt x="48" y="432"/>
                </a:cubicBezTo>
                <a:cubicBezTo>
                  <a:pt x="48" y="448"/>
                  <a:pt x="0" y="456"/>
                  <a:pt x="0" y="480"/>
                </a:cubicBezTo>
                <a:cubicBezTo>
                  <a:pt x="0" y="504"/>
                  <a:pt x="0" y="552"/>
                  <a:pt x="48" y="576"/>
                </a:cubicBezTo>
                <a:cubicBezTo>
                  <a:pt x="96" y="600"/>
                  <a:pt x="224" y="632"/>
                  <a:pt x="288" y="624"/>
                </a:cubicBezTo>
                <a:cubicBezTo>
                  <a:pt x="352" y="616"/>
                  <a:pt x="392" y="552"/>
                  <a:pt x="432" y="528"/>
                </a:cubicBezTo>
                <a:cubicBezTo>
                  <a:pt x="472" y="504"/>
                  <a:pt x="488" y="496"/>
                  <a:pt x="528" y="480"/>
                </a:cubicBezTo>
                <a:cubicBezTo>
                  <a:pt x="568" y="464"/>
                  <a:pt x="648" y="480"/>
                  <a:pt x="672" y="432"/>
                </a:cubicBezTo>
                <a:cubicBezTo>
                  <a:pt x="696" y="384"/>
                  <a:pt x="680" y="248"/>
                  <a:pt x="672" y="192"/>
                </a:cubicBezTo>
                <a:cubicBezTo>
                  <a:pt x="664" y="136"/>
                  <a:pt x="656" y="120"/>
                  <a:pt x="624" y="96"/>
                </a:cubicBezTo>
                <a:cubicBezTo>
                  <a:pt x="592" y="72"/>
                  <a:pt x="512" y="64"/>
                  <a:pt x="480" y="48"/>
                </a:cubicBezTo>
                <a:cubicBezTo>
                  <a:pt x="448" y="32"/>
                  <a:pt x="496" y="0"/>
                  <a:pt x="432" y="0"/>
                </a:cubicBezTo>
                <a:close/>
              </a:path>
            </a:pathLst>
          </a:custGeom>
          <a:solidFill>
            <a:srgbClr val="99FF99">
              <a:alpha val="50195"/>
            </a:srgbClr>
          </a:solidFill>
          <a:ln w="9525">
            <a:solidFill>
              <a:schemeClr val="tx1"/>
            </a:solidFill>
            <a:round/>
            <a:headEnd/>
            <a:tailEnd/>
          </a:ln>
        </p:spPr>
        <p:txBody>
          <a:bodyPr wrap="none" anchor="ctr"/>
          <a:lstStyle/>
          <a:p>
            <a:endParaRPr lang="en-US">
              <a:latin typeface="Gill Sans MT" panose="020B0502020104020203" pitchFamily="34" charset="0"/>
            </a:endParaRPr>
          </a:p>
        </p:txBody>
      </p:sp>
    </p:spTree>
    <p:extLst>
      <p:ext uri="{BB962C8B-B14F-4D97-AF65-F5344CB8AC3E}">
        <p14:creationId xmlns:p14="http://schemas.microsoft.com/office/powerpoint/2010/main" val="9395117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ECD2123-81B9-4733-A038-501406D54AB8}" type="slidenum">
              <a:rPr lang="en-US" sz="1400">
                <a:latin typeface="Gill Sans MT" panose="020B0502020104020203" pitchFamily="34" charset="0"/>
              </a:rPr>
              <a:pPr>
                <a:spcBef>
                  <a:spcPct val="0"/>
                </a:spcBef>
                <a:buFontTx/>
                <a:buNone/>
              </a:pPr>
              <a:t>49</a:t>
            </a:fld>
            <a:endParaRPr lang="en-US" sz="1400">
              <a:latin typeface="Gill Sans MT" panose="020B0502020104020203" pitchFamily="34" charset="0"/>
            </a:endParaRPr>
          </a:p>
        </p:txBody>
      </p:sp>
      <p:sp>
        <p:nvSpPr>
          <p:cNvPr id="19459" name="Rectangle 2"/>
          <p:cNvSpPr>
            <a:spLocks noGrp="1" noChangeArrowheads="1"/>
          </p:cNvSpPr>
          <p:nvPr>
            <p:ph type="title"/>
          </p:nvPr>
        </p:nvSpPr>
        <p:spPr>
          <a:xfrm>
            <a:off x="4495800" y="228600"/>
            <a:ext cx="3505200" cy="609600"/>
          </a:xfrm>
          <a:noFill/>
        </p:spPr>
        <p:txBody>
          <a:bodyPr>
            <a:normAutofit fontScale="90000"/>
          </a:bodyPr>
          <a:lstStyle/>
          <a:p>
            <a:pPr eaLnBrk="1" hangingPunct="1"/>
            <a:r>
              <a:rPr lang="en-US" sz="4000" dirty="0">
                <a:solidFill>
                  <a:srgbClr val="0000CC"/>
                </a:solidFill>
              </a:rPr>
              <a:t>Cell Clusters</a:t>
            </a:r>
          </a:p>
        </p:txBody>
      </p:sp>
      <p:sp>
        <p:nvSpPr>
          <p:cNvPr id="19460" name="Rectangle 3"/>
          <p:cNvSpPr>
            <a:spLocks noGrp="1" noChangeArrowheads="1"/>
          </p:cNvSpPr>
          <p:nvPr>
            <p:ph type="body" idx="1"/>
          </p:nvPr>
        </p:nvSpPr>
        <p:spPr>
          <a:xfrm>
            <a:off x="1837512" y="914401"/>
            <a:ext cx="8525688" cy="3368107"/>
          </a:xfrm>
          <a:noFill/>
        </p:spPr>
        <p:txBody>
          <a:bodyPr/>
          <a:lstStyle/>
          <a:p>
            <a:pPr algn="just" eaLnBrk="1" hangingPunct="1"/>
            <a:r>
              <a:rPr lang="en-GB" sz="1800" dirty="0"/>
              <a:t>Cells in a cellular network are generally “grouped” together into cell clusters. </a:t>
            </a:r>
            <a:r>
              <a:rPr lang="en-US" sz="1800" dirty="0"/>
              <a:t>Service areas are normally divided into clusters of cells to facilitate system design and increased capacity. </a:t>
            </a:r>
          </a:p>
          <a:p>
            <a:pPr algn="just" eaLnBrk="1" hangingPunct="1"/>
            <a:r>
              <a:rPr lang="en-US" sz="1800" dirty="0"/>
              <a:t>Cell clusters are used in frequency planning for the network</a:t>
            </a:r>
          </a:p>
          <a:p>
            <a:pPr algn="just" eaLnBrk="1" hangingPunct="1"/>
            <a:r>
              <a:rPr lang="en-US" sz="1800" dirty="0"/>
              <a:t>The pattern of cluster is repeated throughout the network. </a:t>
            </a:r>
          </a:p>
          <a:p>
            <a:pPr algn="just" eaLnBrk="1" hangingPunct="1"/>
            <a:r>
              <a:rPr lang="en-US" sz="1800" dirty="0"/>
              <a:t>Entire BW is used within a cluster.</a:t>
            </a:r>
          </a:p>
          <a:p>
            <a:pPr algn="just" eaLnBrk="1" hangingPunct="1"/>
            <a:r>
              <a:rPr lang="en-US" sz="1800" dirty="0"/>
              <a:t> Coverage area of cluster called a ‘footprint’</a:t>
            </a:r>
          </a:p>
          <a:p>
            <a:pPr algn="just" eaLnBrk="1" hangingPunct="1"/>
            <a:r>
              <a:rPr lang="en-GB" sz="1800" dirty="0"/>
              <a:t>Cellular networks are generally designed as a repeated cluster pattern</a:t>
            </a:r>
            <a:r>
              <a:rPr lang="en-US" sz="1800" dirty="0"/>
              <a:t> </a:t>
            </a:r>
            <a:r>
              <a:rPr lang="en-GB" sz="1800" dirty="0"/>
              <a:t>where the same frequencies will be re-used</a:t>
            </a:r>
            <a:endParaRPr lang="en-US" sz="1800" dirty="0"/>
          </a:p>
          <a:p>
            <a:pPr algn="just" eaLnBrk="1" hangingPunct="1"/>
            <a:r>
              <a:rPr lang="en-GB" sz="1800" dirty="0"/>
              <a:t>The number of cells in a cluster are typically 4,7, 12 or 21……</a:t>
            </a:r>
            <a:endParaRPr lang="en-US" sz="1800" dirty="0">
              <a:solidFill>
                <a:srgbClr val="3333FF"/>
              </a:solidFill>
            </a:endParaRPr>
          </a:p>
        </p:txBody>
      </p:sp>
      <p:grpSp>
        <p:nvGrpSpPr>
          <p:cNvPr id="5" name="Group 64">
            <a:extLst>
              <a:ext uri="{FF2B5EF4-FFF2-40B4-BE49-F238E27FC236}">
                <a16:creationId xmlns:a16="http://schemas.microsoft.com/office/drawing/2014/main" xmlns="" id="{1E552FF3-B5B6-4866-AD9A-007DBAE502FE}"/>
              </a:ext>
            </a:extLst>
          </p:cNvPr>
          <p:cNvGrpSpPr>
            <a:grpSpLocks/>
          </p:cNvGrpSpPr>
          <p:nvPr/>
        </p:nvGrpSpPr>
        <p:grpSpPr bwMode="auto">
          <a:xfrm>
            <a:off x="4910328" y="4282508"/>
            <a:ext cx="2785872" cy="2548987"/>
            <a:chOff x="864" y="1164"/>
            <a:chExt cx="4032" cy="2772"/>
          </a:xfrm>
        </p:grpSpPr>
        <p:pic>
          <p:nvPicPr>
            <p:cNvPr id="6" name="Picture 4">
              <a:extLst>
                <a:ext uri="{FF2B5EF4-FFF2-40B4-BE49-F238E27FC236}">
                  <a16:creationId xmlns:a16="http://schemas.microsoft.com/office/drawing/2014/main" xmlns="" id="{18E2D89F-29D5-4F3D-89C6-024D3C450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164"/>
              <a:ext cx="4032" cy="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7" name="Group 5">
              <a:extLst>
                <a:ext uri="{FF2B5EF4-FFF2-40B4-BE49-F238E27FC236}">
                  <a16:creationId xmlns:a16="http://schemas.microsoft.com/office/drawing/2014/main" xmlns="" id="{5B3AF29F-E8E2-44A5-8ADD-A1F14DF6F924}"/>
                </a:ext>
              </a:extLst>
            </p:cNvPr>
            <p:cNvGrpSpPr>
              <a:grpSpLocks/>
            </p:cNvGrpSpPr>
            <p:nvPr/>
          </p:nvGrpSpPr>
          <p:grpSpPr bwMode="auto">
            <a:xfrm>
              <a:off x="1392" y="1920"/>
              <a:ext cx="2967" cy="2016"/>
              <a:chOff x="3810" y="8562"/>
              <a:chExt cx="4269" cy="3477"/>
            </a:xfrm>
          </p:grpSpPr>
          <p:grpSp>
            <p:nvGrpSpPr>
              <p:cNvPr id="8" name="Group 6">
                <a:extLst>
                  <a:ext uri="{FF2B5EF4-FFF2-40B4-BE49-F238E27FC236}">
                    <a16:creationId xmlns:a16="http://schemas.microsoft.com/office/drawing/2014/main" xmlns="" id="{C2ED74AB-11B1-4F32-8272-4BB22EF4C9ED}"/>
                  </a:ext>
                </a:extLst>
              </p:cNvPr>
              <p:cNvGrpSpPr>
                <a:grpSpLocks/>
              </p:cNvGrpSpPr>
              <p:nvPr/>
            </p:nvGrpSpPr>
            <p:grpSpPr bwMode="auto">
              <a:xfrm>
                <a:off x="4728" y="8562"/>
                <a:ext cx="1542" cy="1311"/>
                <a:chOff x="6849" y="6048"/>
                <a:chExt cx="1542" cy="1311"/>
              </a:xfrm>
            </p:grpSpPr>
            <p:sp>
              <p:nvSpPr>
                <p:cNvPr id="57" name="AutoShape 7">
                  <a:extLst>
                    <a:ext uri="{FF2B5EF4-FFF2-40B4-BE49-F238E27FC236}">
                      <a16:creationId xmlns:a16="http://schemas.microsoft.com/office/drawing/2014/main" xmlns="" id="{01C787F4-680D-48F3-9291-86E42AB27B0B}"/>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58" name="AutoShape 8">
                  <a:extLst>
                    <a:ext uri="{FF2B5EF4-FFF2-40B4-BE49-F238E27FC236}">
                      <a16:creationId xmlns:a16="http://schemas.microsoft.com/office/drawing/2014/main" xmlns="" id="{CC9547BB-9FDC-4890-AC12-8E80AE4DA5DF}"/>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59" name="AutoShape 9">
                  <a:extLst>
                    <a:ext uri="{FF2B5EF4-FFF2-40B4-BE49-F238E27FC236}">
                      <a16:creationId xmlns:a16="http://schemas.microsoft.com/office/drawing/2014/main" xmlns="" id="{BFF35E4F-00D8-4429-92BE-D7504366C3F1}"/>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60" name="AutoShape 10">
                  <a:extLst>
                    <a:ext uri="{FF2B5EF4-FFF2-40B4-BE49-F238E27FC236}">
                      <a16:creationId xmlns:a16="http://schemas.microsoft.com/office/drawing/2014/main" xmlns="" id="{E2A83E1F-2EA9-47AF-87ED-3E590063055B}"/>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61" name="AutoShape 11">
                  <a:extLst>
                    <a:ext uri="{FF2B5EF4-FFF2-40B4-BE49-F238E27FC236}">
                      <a16:creationId xmlns:a16="http://schemas.microsoft.com/office/drawing/2014/main" xmlns="" id="{BA088935-5370-4870-8EF1-CB985CD2C7A0}"/>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62" name="AutoShape 12">
                  <a:extLst>
                    <a:ext uri="{FF2B5EF4-FFF2-40B4-BE49-F238E27FC236}">
                      <a16:creationId xmlns:a16="http://schemas.microsoft.com/office/drawing/2014/main" xmlns="" id="{4D998775-EBFF-4CAD-9AAA-A5482200A1F3}"/>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63" name="AutoShape 13">
                  <a:extLst>
                    <a:ext uri="{FF2B5EF4-FFF2-40B4-BE49-F238E27FC236}">
                      <a16:creationId xmlns:a16="http://schemas.microsoft.com/office/drawing/2014/main" xmlns="" id="{A42C6A2C-52B2-4DF9-B6BA-EEFB2C5E8A91}"/>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9" name="Group 14">
                <a:extLst>
                  <a:ext uri="{FF2B5EF4-FFF2-40B4-BE49-F238E27FC236}">
                    <a16:creationId xmlns:a16="http://schemas.microsoft.com/office/drawing/2014/main" xmlns="" id="{36229896-FC5F-4AEB-8FF8-C16206ED54C7}"/>
                  </a:ext>
                </a:extLst>
              </p:cNvPr>
              <p:cNvGrpSpPr>
                <a:grpSpLocks/>
              </p:cNvGrpSpPr>
              <p:nvPr/>
            </p:nvGrpSpPr>
            <p:grpSpPr bwMode="auto">
              <a:xfrm>
                <a:off x="5184" y="9633"/>
                <a:ext cx="1542" cy="1311"/>
                <a:chOff x="6849" y="6048"/>
                <a:chExt cx="1542" cy="1311"/>
              </a:xfrm>
            </p:grpSpPr>
            <p:sp>
              <p:nvSpPr>
                <p:cNvPr id="50" name="AutoShape 15">
                  <a:extLst>
                    <a:ext uri="{FF2B5EF4-FFF2-40B4-BE49-F238E27FC236}">
                      <a16:creationId xmlns:a16="http://schemas.microsoft.com/office/drawing/2014/main" xmlns="" id="{05244CCE-0D0F-45AA-AE35-DA00F4E9DE2F}"/>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51" name="AutoShape 16">
                  <a:extLst>
                    <a:ext uri="{FF2B5EF4-FFF2-40B4-BE49-F238E27FC236}">
                      <a16:creationId xmlns:a16="http://schemas.microsoft.com/office/drawing/2014/main" xmlns="" id="{2E0E321B-953A-41E7-81F1-CE628B73EE2C}"/>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52" name="AutoShape 17">
                  <a:extLst>
                    <a:ext uri="{FF2B5EF4-FFF2-40B4-BE49-F238E27FC236}">
                      <a16:creationId xmlns:a16="http://schemas.microsoft.com/office/drawing/2014/main" xmlns="" id="{568E674A-644C-47C2-9B58-126E390E183E}"/>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53" name="AutoShape 18">
                  <a:extLst>
                    <a:ext uri="{FF2B5EF4-FFF2-40B4-BE49-F238E27FC236}">
                      <a16:creationId xmlns:a16="http://schemas.microsoft.com/office/drawing/2014/main" xmlns="" id="{3A112E53-D4F7-4C57-AB10-91787A15346A}"/>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54" name="AutoShape 19">
                  <a:extLst>
                    <a:ext uri="{FF2B5EF4-FFF2-40B4-BE49-F238E27FC236}">
                      <a16:creationId xmlns:a16="http://schemas.microsoft.com/office/drawing/2014/main" xmlns="" id="{6C8EE7F6-2021-40B1-BACD-051DFEE5CF54}"/>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55" name="AutoShape 20">
                  <a:extLst>
                    <a:ext uri="{FF2B5EF4-FFF2-40B4-BE49-F238E27FC236}">
                      <a16:creationId xmlns:a16="http://schemas.microsoft.com/office/drawing/2014/main" xmlns="" id="{A0930DE9-4E6E-491E-9B2A-7B009A17435F}"/>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56" name="AutoShape 21">
                  <a:extLst>
                    <a:ext uri="{FF2B5EF4-FFF2-40B4-BE49-F238E27FC236}">
                      <a16:creationId xmlns:a16="http://schemas.microsoft.com/office/drawing/2014/main" xmlns="" id="{AF38D964-0F9A-49D7-BAA5-9CBF0CC4BEC0}"/>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0" name="Group 22">
                <a:extLst>
                  <a:ext uri="{FF2B5EF4-FFF2-40B4-BE49-F238E27FC236}">
                    <a16:creationId xmlns:a16="http://schemas.microsoft.com/office/drawing/2014/main" xmlns="" id="{A096F6FF-DED4-47BD-8223-A8677623A7F8}"/>
                  </a:ext>
                </a:extLst>
              </p:cNvPr>
              <p:cNvGrpSpPr>
                <a:grpSpLocks/>
              </p:cNvGrpSpPr>
              <p:nvPr/>
            </p:nvGrpSpPr>
            <p:grpSpPr bwMode="auto">
              <a:xfrm>
                <a:off x="6108" y="8769"/>
                <a:ext cx="1542" cy="1311"/>
                <a:chOff x="6849" y="6048"/>
                <a:chExt cx="1542" cy="1311"/>
              </a:xfrm>
            </p:grpSpPr>
            <p:sp>
              <p:nvSpPr>
                <p:cNvPr id="43" name="AutoShape 23">
                  <a:extLst>
                    <a:ext uri="{FF2B5EF4-FFF2-40B4-BE49-F238E27FC236}">
                      <a16:creationId xmlns:a16="http://schemas.microsoft.com/office/drawing/2014/main" xmlns="" id="{1F8365C8-F43E-431E-BD2A-DA3EB59D27B3}"/>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dirty="0"/>
                    <a:t>1</a:t>
                  </a:r>
                </a:p>
                <a:p>
                  <a:pPr>
                    <a:spcBef>
                      <a:spcPct val="0"/>
                    </a:spcBef>
                    <a:buFontTx/>
                    <a:buNone/>
                  </a:pPr>
                  <a:endParaRPr lang="en-US" sz="1000" dirty="0"/>
                </a:p>
              </p:txBody>
            </p:sp>
            <p:sp>
              <p:nvSpPr>
                <p:cNvPr id="44" name="AutoShape 24">
                  <a:extLst>
                    <a:ext uri="{FF2B5EF4-FFF2-40B4-BE49-F238E27FC236}">
                      <a16:creationId xmlns:a16="http://schemas.microsoft.com/office/drawing/2014/main" xmlns="" id="{8C9D38E2-5543-4EF0-87F5-CC7724147140}"/>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45" name="AutoShape 25">
                  <a:extLst>
                    <a:ext uri="{FF2B5EF4-FFF2-40B4-BE49-F238E27FC236}">
                      <a16:creationId xmlns:a16="http://schemas.microsoft.com/office/drawing/2014/main" xmlns="" id="{EACA5408-10C7-4281-96A9-A878ED98E8DA}"/>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46" name="AutoShape 26">
                  <a:extLst>
                    <a:ext uri="{FF2B5EF4-FFF2-40B4-BE49-F238E27FC236}">
                      <a16:creationId xmlns:a16="http://schemas.microsoft.com/office/drawing/2014/main" xmlns="" id="{D1A907A0-DC49-4408-980B-A4C5B78D2A1D}"/>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47" name="AutoShape 27">
                  <a:extLst>
                    <a:ext uri="{FF2B5EF4-FFF2-40B4-BE49-F238E27FC236}">
                      <a16:creationId xmlns:a16="http://schemas.microsoft.com/office/drawing/2014/main" xmlns="" id="{E3C11D60-990D-4DC0-A9C1-F41253B6C4E5}"/>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48" name="AutoShape 28">
                  <a:extLst>
                    <a:ext uri="{FF2B5EF4-FFF2-40B4-BE49-F238E27FC236}">
                      <a16:creationId xmlns:a16="http://schemas.microsoft.com/office/drawing/2014/main" xmlns="" id="{3B9603BB-7C4C-4D0B-A173-C97510580E8E}"/>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49" name="AutoShape 29">
                  <a:extLst>
                    <a:ext uri="{FF2B5EF4-FFF2-40B4-BE49-F238E27FC236}">
                      <a16:creationId xmlns:a16="http://schemas.microsoft.com/office/drawing/2014/main" xmlns="" id="{C9628502-638F-488F-8A48-FD9455B98BAA}"/>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1" name="Group 30">
                <a:extLst>
                  <a:ext uri="{FF2B5EF4-FFF2-40B4-BE49-F238E27FC236}">
                    <a16:creationId xmlns:a16="http://schemas.microsoft.com/office/drawing/2014/main" xmlns="" id="{336DC47A-4475-4019-A8DB-A6F42DE4966A}"/>
                  </a:ext>
                </a:extLst>
              </p:cNvPr>
              <p:cNvGrpSpPr>
                <a:grpSpLocks/>
              </p:cNvGrpSpPr>
              <p:nvPr/>
            </p:nvGrpSpPr>
            <p:grpSpPr bwMode="auto">
              <a:xfrm>
                <a:off x="6537" y="9852"/>
                <a:ext cx="1542" cy="1311"/>
                <a:chOff x="6849" y="6048"/>
                <a:chExt cx="1542" cy="1311"/>
              </a:xfrm>
            </p:grpSpPr>
            <p:sp>
              <p:nvSpPr>
                <p:cNvPr id="36" name="AutoShape 31">
                  <a:extLst>
                    <a:ext uri="{FF2B5EF4-FFF2-40B4-BE49-F238E27FC236}">
                      <a16:creationId xmlns:a16="http://schemas.microsoft.com/office/drawing/2014/main" xmlns="" id="{EE071466-C805-4CE4-A6ED-99D23D95AA65}"/>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37" name="AutoShape 32">
                  <a:extLst>
                    <a:ext uri="{FF2B5EF4-FFF2-40B4-BE49-F238E27FC236}">
                      <a16:creationId xmlns:a16="http://schemas.microsoft.com/office/drawing/2014/main" xmlns="" id="{3C1AF555-B6C5-4C7B-8C5D-64012B0AEC11}"/>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38" name="AutoShape 33">
                  <a:extLst>
                    <a:ext uri="{FF2B5EF4-FFF2-40B4-BE49-F238E27FC236}">
                      <a16:creationId xmlns:a16="http://schemas.microsoft.com/office/drawing/2014/main" xmlns="" id="{C2C0F305-A68A-40E3-A2CB-171C539D7922}"/>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39" name="AutoShape 34">
                  <a:extLst>
                    <a:ext uri="{FF2B5EF4-FFF2-40B4-BE49-F238E27FC236}">
                      <a16:creationId xmlns:a16="http://schemas.microsoft.com/office/drawing/2014/main" xmlns="" id="{A3710720-528A-46A3-9724-E09ECA4745A9}"/>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40" name="AutoShape 35">
                  <a:extLst>
                    <a:ext uri="{FF2B5EF4-FFF2-40B4-BE49-F238E27FC236}">
                      <a16:creationId xmlns:a16="http://schemas.microsoft.com/office/drawing/2014/main" xmlns="" id="{0812E784-989B-4D42-A2A8-C94C255E0FC2}"/>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41" name="AutoShape 36">
                  <a:extLst>
                    <a:ext uri="{FF2B5EF4-FFF2-40B4-BE49-F238E27FC236}">
                      <a16:creationId xmlns:a16="http://schemas.microsoft.com/office/drawing/2014/main" xmlns="" id="{0B779B0C-D675-4CFB-87E9-A38D40FBC33A}"/>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42" name="AutoShape 37">
                  <a:extLst>
                    <a:ext uri="{FF2B5EF4-FFF2-40B4-BE49-F238E27FC236}">
                      <a16:creationId xmlns:a16="http://schemas.microsoft.com/office/drawing/2014/main" xmlns="" id="{665F00F2-55CA-4589-BFD1-66BBA82F8CB8}"/>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2" name="Group 38">
                <a:extLst>
                  <a:ext uri="{FF2B5EF4-FFF2-40B4-BE49-F238E27FC236}">
                    <a16:creationId xmlns:a16="http://schemas.microsoft.com/office/drawing/2014/main" xmlns="" id="{1B6AAAFC-0872-4A6E-A323-C2DD809891F2}"/>
                  </a:ext>
                </a:extLst>
              </p:cNvPr>
              <p:cNvGrpSpPr>
                <a:grpSpLocks/>
              </p:cNvGrpSpPr>
              <p:nvPr/>
            </p:nvGrpSpPr>
            <p:grpSpPr bwMode="auto">
              <a:xfrm>
                <a:off x="5631" y="10728"/>
                <a:ext cx="1542" cy="1311"/>
                <a:chOff x="6849" y="6048"/>
                <a:chExt cx="1542" cy="1311"/>
              </a:xfrm>
            </p:grpSpPr>
            <p:sp>
              <p:nvSpPr>
                <p:cNvPr id="29" name="AutoShape 39">
                  <a:extLst>
                    <a:ext uri="{FF2B5EF4-FFF2-40B4-BE49-F238E27FC236}">
                      <a16:creationId xmlns:a16="http://schemas.microsoft.com/office/drawing/2014/main" xmlns="" id="{1783D85E-BA64-4D26-A4AA-946401F2DC13}"/>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30" name="AutoShape 40">
                  <a:extLst>
                    <a:ext uri="{FF2B5EF4-FFF2-40B4-BE49-F238E27FC236}">
                      <a16:creationId xmlns:a16="http://schemas.microsoft.com/office/drawing/2014/main" xmlns="" id="{AA9A320D-780F-4451-AB51-2111A4F953C7}"/>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31" name="AutoShape 41">
                  <a:extLst>
                    <a:ext uri="{FF2B5EF4-FFF2-40B4-BE49-F238E27FC236}">
                      <a16:creationId xmlns:a16="http://schemas.microsoft.com/office/drawing/2014/main" xmlns="" id="{088FC6C8-0560-4D1B-BC61-05877C76F2FD}"/>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32" name="AutoShape 42">
                  <a:extLst>
                    <a:ext uri="{FF2B5EF4-FFF2-40B4-BE49-F238E27FC236}">
                      <a16:creationId xmlns:a16="http://schemas.microsoft.com/office/drawing/2014/main" xmlns="" id="{936DDCEC-7FC3-4F1F-A8EE-83D5B71EA020}"/>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33" name="AutoShape 43">
                  <a:extLst>
                    <a:ext uri="{FF2B5EF4-FFF2-40B4-BE49-F238E27FC236}">
                      <a16:creationId xmlns:a16="http://schemas.microsoft.com/office/drawing/2014/main" xmlns="" id="{F86009C4-5548-4D96-AAC2-827CB74A02CE}"/>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34" name="AutoShape 44">
                  <a:extLst>
                    <a:ext uri="{FF2B5EF4-FFF2-40B4-BE49-F238E27FC236}">
                      <a16:creationId xmlns:a16="http://schemas.microsoft.com/office/drawing/2014/main" xmlns="" id="{405D9949-5EDE-4842-B446-EF4275ACCE1C}"/>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35" name="AutoShape 45">
                  <a:extLst>
                    <a:ext uri="{FF2B5EF4-FFF2-40B4-BE49-F238E27FC236}">
                      <a16:creationId xmlns:a16="http://schemas.microsoft.com/office/drawing/2014/main" xmlns="" id="{855D8B98-B0DA-481B-976C-520837F77C20}"/>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3" name="Group 46">
                <a:extLst>
                  <a:ext uri="{FF2B5EF4-FFF2-40B4-BE49-F238E27FC236}">
                    <a16:creationId xmlns:a16="http://schemas.microsoft.com/office/drawing/2014/main" xmlns="" id="{BE29ACD7-DE42-4904-A9A0-917CF501FB22}"/>
                  </a:ext>
                </a:extLst>
              </p:cNvPr>
              <p:cNvGrpSpPr>
                <a:grpSpLocks/>
              </p:cNvGrpSpPr>
              <p:nvPr/>
            </p:nvGrpSpPr>
            <p:grpSpPr bwMode="auto">
              <a:xfrm>
                <a:off x="4281" y="10521"/>
                <a:ext cx="1542" cy="1311"/>
                <a:chOff x="6849" y="6048"/>
                <a:chExt cx="1542" cy="1311"/>
              </a:xfrm>
            </p:grpSpPr>
            <p:sp>
              <p:nvSpPr>
                <p:cNvPr id="22" name="AutoShape 47">
                  <a:extLst>
                    <a:ext uri="{FF2B5EF4-FFF2-40B4-BE49-F238E27FC236}">
                      <a16:creationId xmlns:a16="http://schemas.microsoft.com/office/drawing/2014/main" xmlns="" id="{2D71A8E9-D007-44E2-8A50-76E7614B8655}"/>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23" name="AutoShape 48">
                  <a:extLst>
                    <a:ext uri="{FF2B5EF4-FFF2-40B4-BE49-F238E27FC236}">
                      <a16:creationId xmlns:a16="http://schemas.microsoft.com/office/drawing/2014/main" xmlns="" id="{0807FD2F-79C1-416D-85E7-4BF05E6D1F79}"/>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24" name="AutoShape 49">
                  <a:extLst>
                    <a:ext uri="{FF2B5EF4-FFF2-40B4-BE49-F238E27FC236}">
                      <a16:creationId xmlns:a16="http://schemas.microsoft.com/office/drawing/2014/main" xmlns="" id="{956E19EA-5F3D-4C74-BDCB-68EA1C37CE0E}"/>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25" name="AutoShape 50">
                  <a:extLst>
                    <a:ext uri="{FF2B5EF4-FFF2-40B4-BE49-F238E27FC236}">
                      <a16:creationId xmlns:a16="http://schemas.microsoft.com/office/drawing/2014/main" xmlns="" id="{2D0E02C6-8819-4ACE-944C-7CC6108CC759}"/>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26" name="AutoShape 51">
                  <a:extLst>
                    <a:ext uri="{FF2B5EF4-FFF2-40B4-BE49-F238E27FC236}">
                      <a16:creationId xmlns:a16="http://schemas.microsoft.com/office/drawing/2014/main" xmlns="" id="{2EACCABA-A1B7-4BF7-8B09-9B566AB04F9E}"/>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27" name="AutoShape 52">
                  <a:extLst>
                    <a:ext uri="{FF2B5EF4-FFF2-40B4-BE49-F238E27FC236}">
                      <a16:creationId xmlns:a16="http://schemas.microsoft.com/office/drawing/2014/main" xmlns="" id="{2849AED0-20AA-44F1-BF76-310538D76634}"/>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28" name="AutoShape 53">
                  <a:extLst>
                    <a:ext uri="{FF2B5EF4-FFF2-40B4-BE49-F238E27FC236}">
                      <a16:creationId xmlns:a16="http://schemas.microsoft.com/office/drawing/2014/main" xmlns="" id="{5AE9F121-7E42-40C4-A5D8-377976BBE76C}"/>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nvGrpSpPr>
              <p:cNvPr id="14" name="Group 54">
                <a:extLst>
                  <a:ext uri="{FF2B5EF4-FFF2-40B4-BE49-F238E27FC236}">
                    <a16:creationId xmlns:a16="http://schemas.microsoft.com/office/drawing/2014/main" xmlns="" id="{0C57284F-C29A-402A-B2B0-1B9CDB124C15}"/>
                  </a:ext>
                </a:extLst>
              </p:cNvPr>
              <p:cNvGrpSpPr>
                <a:grpSpLocks/>
              </p:cNvGrpSpPr>
              <p:nvPr/>
            </p:nvGrpSpPr>
            <p:grpSpPr bwMode="auto">
              <a:xfrm>
                <a:off x="3810" y="9435"/>
                <a:ext cx="1542" cy="1311"/>
                <a:chOff x="6849" y="6048"/>
                <a:chExt cx="1542" cy="1311"/>
              </a:xfrm>
            </p:grpSpPr>
            <p:sp>
              <p:nvSpPr>
                <p:cNvPr id="15" name="AutoShape 55">
                  <a:extLst>
                    <a:ext uri="{FF2B5EF4-FFF2-40B4-BE49-F238E27FC236}">
                      <a16:creationId xmlns:a16="http://schemas.microsoft.com/office/drawing/2014/main" xmlns="" id="{637AF287-61B7-4BAB-ADCB-9C4A66D1C38F}"/>
                    </a:ext>
                  </a:extLst>
                </p:cNvPr>
                <p:cNvSpPr>
                  <a:spLocks noChangeArrowheads="1"/>
                </p:cNvSpPr>
                <p:nvPr/>
              </p:nvSpPr>
              <p:spPr bwMode="auto">
                <a:xfrm>
                  <a:off x="7302" y="6480"/>
                  <a:ext cx="618" cy="432"/>
                </a:xfrm>
                <a:prstGeom prst="hexagon">
                  <a:avLst>
                    <a:gd name="adj" fmla="val 35764"/>
                    <a:gd name="vf" fmla="val 115470"/>
                  </a:avLst>
                </a:prstGeom>
                <a:solidFill>
                  <a:srgbClr val="CC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1</a:t>
                  </a:r>
                </a:p>
                <a:p>
                  <a:pPr>
                    <a:spcBef>
                      <a:spcPct val="0"/>
                    </a:spcBef>
                    <a:buFontTx/>
                    <a:buNone/>
                  </a:pPr>
                  <a:endParaRPr lang="en-US" sz="1000"/>
                </a:p>
              </p:txBody>
            </p:sp>
            <p:sp>
              <p:nvSpPr>
                <p:cNvPr id="16" name="AutoShape 56">
                  <a:extLst>
                    <a:ext uri="{FF2B5EF4-FFF2-40B4-BE49-F238E27FC236}">
                      <a16:creationId xmlns:a16="http://schemas.microsoft.com/office/drawing/2014/main" xmlns="" id="{924E6CA1-C6C2-47DB-B45D-51405AC10218}"/>
                    </a:ext>
                  </a:extLst>
                </p:cNvPr>
                <p:cNvSpPr>
                  <a:spLocks noChangeArrowheads="1"/>
                </p:cNvSpPr>
                <p:nvPr/>
              </p:nvSpPr>
              <p:spPr bwMode="auto">
                <a:xfrm>
                  <a:off x="7302" y="6048"/>
                  <a:ext cx="618" cy="432"/>
                </a:xfrm>
                <a:prstGeom prst="hexagon">
                  <a:avLst>
                    <a:gd name="adj" fmla="val 35764"/>
                    <a:gd name="vf" fmla="val 115470"/>
                  </a:avLst>
                </a:prstGeom>
                <a:solidFill>
                  <a:srgbClr val="FF00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2</a:t>
                  </a:r>
                </a:p>
                <a:p>
                  <a:pPr>
                    <a:spcBef>
                      <a:spcPct val="0"/>
                    </a:spcBef>
                    <a:buFontTx/>
                    <a:buNone/>
                  </a:pPr>
                  <a:endParaRPr lang="en-US" sz="1000"/>
                </a:p>
              </p:txBody>
            </p:sp>
            <p:sp>
              <p:nvSpPr>
                <p:cNvPr id="17" name="AutoShape 57">
                  <a:extLst>
                    <a:ext uri="{FF2B5EF4-FFF2-40B4-BE49-F238E27FC236}">
                      <a16:creationId xmlns:a16="http://schemas.microsoft.com/office/drawing/2014/main" xmlns="" id="{12A88175-F5C0-40BC-A0F5-732D46C211B0}"/>
                    </a:ext>
                  </a:extLst>
                </p:cNvPr>
                <p:cNvSpPr>
                  <a:spLocks noChangeArrowheads="1"/>
                </p:cNvSpPr>
                <p:nvPr/>
              </p:nvSpPr>
              <p:spPr bwMode="auto">
                <a:xfrm>
                  <a:off x="7314" y="6927"/>
                  <a:ext cx="618" cy="432"/>
                </a:xfrm>
                <a:prstGeom prst="hexagon">
                  <a:avLst>
                    <a:gd name="adj" fmla="val 35764"/>
                    <a:gd name="vf" fmla="val 115470"/>
                  </a:avLst>
                </a:prstGeom>
                <a:solidFill>
                  <a:srgbClr val="FF00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5</a:t>
                  </a:r>
                </a:p>
                <a:p>
                  <a:pPr>
                    <a:spcBef>
                      <a:spcPct val="0"/>
                    </a:spcBef>
                    <a:buFontTx/>
                    <a:buNone/>
                  </a:pPr>
                  <a:endParaRPr lang="en-US" sz="1000"/>
                </a:p>
              </p:txBody>
            </p:sp>
            <p:sp>
              <p:nvSpPr>
                <p:cNvPr id="18" name="AutoShape 58">
                  <a:extLst>
                    <a:ext uri="{FF2B5EF4-FFF2-40B4-BE49-F238E27FC236}">
                      <a16:creationId xmlns:a16="http://schemas.microsoft.com/office/drawing/2014/main" xmlns="" id="{51BBC544-2A9F-4FEF-A082-B4A9FC81DD4A}"/>
                    </a:ext>
                  </a:extLst>
                </p:cNvPr>
                <p:cNvSpPr>
                  <a:spLocks noChangeArrowheads="1"/>
                </p:cNvSpPr>
                <p:nvPr/>
              </p:nvSpPr>
              <p:spPr bwMode="auto">
                <a:xfrm>
                  <a:off x="7761" y="6699"/>
                  <a:ext cx="618" cy="432"/>
                </a:xfrm>
                <a:prstGeom prst="hexagon">
                  <a:avLst>
                    <a:gd name="adj" fmla="val 35764"/>
                    <a:gd name="vf" fmla="val 115470"/>
                  </a:avLst>
                </a:prstGeom>
                <a:solidFill>
                  <a:srgbClr val="9933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6</a:t>
                  </a:r>
                </a:p>
                <a:p>
                  <a:pPr>
                    <a:spcBef>
                      <a:spcPct val="0"/>
                    </a:spcBef>
                    <a:buFontTx/>
                    <a:buNone/>
                  </a:pPr>
                  <a:endParaRPr lang="en-US" sz="1000"/>
                </a:p>
              </p:txBody>
            </p:sp>
            <p:sp>
              <p:nvSpPr>
                <p:cNvPr id="19" name="AutoShape 59">
                  <a:extLst>
                    <a:ext uri="{FF2B5EF4-FFF2-40B4-BE49-F238E27FC236}">
                      <a16:creationId xmlns:a16="http://schemas.microsoft.com/office/drawing/2014/main" xmlns="" id="{FE3A635D-764A-4D7B-9093-029911410A00}"/>
                    </a:ext>
                  </a:extLst>
                </p:cNvPr>
                <p:cNvSpPr>
                  <a:spLocks noChangeArrowheads="1"/>
                </p:cNvSpPr>
                <p:nvPr/>
              </p:nvSpPr>
              <p:spPr bwMode="auto">
                <a:xfrm>
                  <a:off x="7773" y="6267"/>
                  <a:ext cx="618" cy="432"/>
                </a:xfrm>
                <a:prstGeom prst="hexagon">
                  <a:avLst>
                    <a:gd name="adj" fmla="val 35764"/>
                    <a:gd name="vf" fmla="val 115470"/>
                  </a:avLst>
                </a:prstGeom>
                <a:solidFill>
                  <a:srgbClr val="FF99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7</a:t>
                  </a:r>
                </a:p>
                <a:p>
                  <a:pPr>
                    <a:spcBef>
                      <a:spcPct val="0"/>
                    </a:spcBef>
                    <a:buFontTx/>
                    <a:buNone/>
                  </a:pPr>
                  <a:endParaRPr lang="en-US" sz="1000"/>
                </a:p>
              </p:txBody>
            </p:sp>
            <p:sp>
              <p:nvSpPr>
                <p:cNvPr id="20" name="AutoShape 60">
                  <a:extLst>
                    <a:ext uri="{FF2B5EF4-FFF2-40B4-BE49-F238E27FC236}">
                      <a16:creationId xmlns:a16="http://schemas.microsoft.com/office/drawing/2014/main" xmlns="" id="{62D4D553-B9A5-41D5-B8DA-7F3986FCABD5}"/>
                    </a:ext>
                  </a:extLst>
                </p:cNvPr>
                <p:cNvSpPr>
                  <a:spLocks noChangeArrowheads="1"/>
                </p:cNvSpPr>
                <p:nvPr/>
              </p:nvSpPr>
              <p:spPr bwMode="auto">
                <a:xfrm>
                  <a:off x="6849" y="6714"/>
                  <a:ext cx="618" cy="432"/>
                </a:xfrm>
                <a:prstGeom prst="hexagon">
                  <a:avLst>
                    <a:gd name="adj" fmla="val 35764"/>
                    <a:gd name="vf" fmla="val 115470"/>
                  </a:avLst>
                </a:prstGeom>
                <a:solidFill>
                  <a:srgbClr val="00FF0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sz="1000" b="1"/>
                    <a:t>4</a:t>
                  </a:r>
                </a:p>
                <a:p>
                  <a:pPr>
                    <a:spcBef>
                      <a:spcPct val="0"/>
                    </a:spcBef>
                    <a:buFontTx/>
                    <a:buNone/>
                  </a:pPr>
                  <a:endParaRPr lang="en-US" sz="1000"/>
                </a:p>
              </p:txBody>
            </p:sp>
            <p:sp>
              <p:nvSpPr>
                <p:cNvPr id="21" name="AutoShape 61">
                  <a:extLst>
                    <a:ext uri="{FF2B5EF4-FFF2-40B4-BE49-F238E27FC236}">
                      <a16:creationId xmlns:a16="http://schemas.microsoft.com/office/drawing/2014/main" xmlns="" id="{21F02507-9414-463C-8D39-082DC9C307C7}"/>
                    </a:ext>
                  </a:extLst>
                </p:cNvPr>
                <p:cNvSpPr>
                  <a:spLocks noChangeArrowheads="1"/>
                </p:cNvSpPr>
                <p:nvPr/>
              </p:nvSpPr>
              <p:spPr bwMode="auto">
                <a:xfrm>
                  <a:off x="6849" y="6267"/>
                  <a:ext cx="618" cy="432"/>
                </a:xfrm>
                <a:prstGeom prst="hexagon">
                  <a:avLst>
                    <a:gd name="adj" fmla="val 35764"/>
                    <a:gd name="vf" fmla="val 115470"/>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sz="1000" b="1"/>
                    <a:t>3</a:t>
                  </a:r>
                </a:p>
                <a:p>
                  <a:pPr>
                    <a:spcBef>
                      <a:spcPct val="0"/>
                    </a:spcBef>
                    <a:buFontTx/>
                    <a:buNone/>
                  </a:pPr>
                  <a:endParaRPr lang="en-US" sz="1000"/>
                </a:p>
              </p:txBody>
            </p:sp>
          </p:grpSp>
        </p:grpSp>
      </p:grpSp>
    </p:spTree>
    <p:extLst>
      <p:ext uri="{BB962C8B-B14F-4D97-AF65-F5344CB8AC3E}">
        <p14:creationId xmlns:p14="http://schemas.microsoft.com/office/powerpoint/2010/main" val="3885635194"/>
      </p:ext>
    </p:extLst>
  </p:cSld>
  <p:clrMapOvr>
    <a:masterClrMapping/>
  </p:clrMapOvr>
  <p:transition spd="med">
    <p:whee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528" y="511869"/>
            <a:ext cx="7772400" cy="1143000"/>
          </a:xfrm>
        </p:spPr>
        <p:txBody>
          <a:bodyPr/>
          <a:lstStyle/>
          <a:p>
            <a:r>
              <a:rPr lang="en-US" dirty="0"/>
              <a:t>Introduction to Modulation</a:t>
            </a:r>
            <a:endParaRPr lang="en-US" dirty="0">
              <a:latin typeface="Gill Sans MT" panose="020B0502020104020203" pitchFamily="34" charset="0"/>
            </a:endParaRPr>
          </a:p>
        </p:txBody>
      </p:sp>
      <p:sp>
        <p:nvSpPr>
          <p:cNvPr id="3" name="Content Placeholder 2"/>
          <p:cNvSpPr>
            <a:spLocks noGrp="1"/>
          </p:cNvSpPr>
          <p:nvPr>
            <p:ph idx="1"/>
          </p:nvPr>
        </p:nvSpPr>
        <p:spPr>
          <a:xfrm>
            <a:off x="938939" y="2043747"/>
            <a:ext cx="10414861" cy="1403541"/>
          </a:xfrm>
        </p:spPr>
        <p:txBody>
          <a:bodyPr>
            <a:noAutofit/>
          </a:bodyPr>
          <a:lstStyle/>
          <a:p>
            <a:pPr algn="just"/>
            <a:r>
              <a:rPr lang="en-US" sz="2000" b="1" dirty="0">
                <a:solidFill>
                  <a:schemeClr val="accent2"/>
                </a:solidFill>
              </a:rPr>
              <a:t>Modulation</a:t>
            </a:r>
            <a:r>
              <a:rPr lang="en-US" sz="2000" dirty="0"/>
              <a:t> is the process of varying one or more properties of a periodic waveform, called the </a:t>
            </a:r>
            <a:r>
              <a:rPr lang="en-US" sz="2000" i="1" dirty="0"/>
              <a:t>carrier signal</a:t>
            </a:r>
            <a:r>
              <a:rPr lang="en-US" sz="2000" dirty="0"/>
              <a:t>, with a modulating signal that typically contains information to be transmitted</a:t>
            </a:r>
            <a:r>
              <a:rPr lang="en-US" sz="2000" dirty="0" smtClean="0"/>
              <a:t>.</a:t>
            </a:r>
          </a:p>
          <a:p>
            <a:pPr algn="just"/>
            <a:r>
              <a:rPr lang="en-US" sz="2000" b="1" dirty="0" smtClean="0">
                <a:solidFill>
                  <a:schemeClr val="accent2"/>
                </a:solidFill>
              </a:rPr>
              <a:t>Digital to analog Modulation </a:t>
            </a:r>
            <a:r>
              <a:rPr lang="en-US" sz="2000" dirty="0" smtClean="0"/>
              <a:t>The process of changing one of the characteristic of an analog signal (Typically a </a:t>
            </a:r>
            <a:r>
              <a:rPr lang="en-US" sz="2000" dirty="0" err="1" smtClean="0"/>
              <a:t>sinewave</a:t>
            </a:r>
            <a:r>
              <a:rPr lang="en-US" sz="2000" dirty="0" smtClean="0"/>
              <a:t>) based on the information in a digital signal</a:t>
            </a:r>
          </a:p>
          <a:p>
            <a:pPr algn="just"/>
            <a:endParaRPr lang="en-US" sz="2000" b="1" dirty="0"/>
          </a:p>
          <a:p>
            <a:pPr algn="just"/>
            <a:endParaRPr lang="en-US" sz="2000" dirty="0"/>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5</a:t>
            </a:fld>
            <a:endParaRPr lang="en-US"/>
          </a:p>
        </p:txBody>
      </p:sp>
      <p:sp>
        <p:nvSpPr>
          <p:cNvPr id="5" name="Content Placeholder 2"/>
          <p:cNvSpPr txBox="1">
            <a:spLocks/>
          </p:cNvSpPr>
          <p:nvPr/>
        </p:nvSpPr>
        <p:spPr>
          <a:xfrm>
            <a:off x="978408" y="3502668"/>
            <a:ext cx="10403314" cy="1087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ü"/>
              <a:defRPr sz="22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Gill Sans MT" panose="020B0502020104020203" pitchFamily="34" charset="0"/>
              <a:buChar char="—"/>
              <a:defRPr sz="2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smtClean="0"/>
              <a:t>The main goal of modulation today is to squeeze as much data into the least amount of spectrum possible. That objective, known as spectral efficiency, measures how quickly data can be transmitted in an assigned bandwidth. </a:t>
            </a:r>
          </a:p>
          <a:p>
            <a:pPr algn="just"/>
            <a:endParaRPr lang="en-US" sz="2000" dirty="0"/>
          </a:p>
        </p:txBody>
      </p:sp>
    </p:spTree>
    <p:extLst>
      <p:ext uri="{BB962C8B-B14F-4D97-AF65-F5344CB8AC3E}">
        <p14:creationId xmlns:p14="http://schemas.microsoft.com/office/powerpoint/2010/main" val="17278521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B7FC37F-FE87-44D0-A995-D3CA048C0A5A}" type="slidenum">
              <a:rPr lang="en-US" sz="1400">
                <a:latin typeface="Gill Sans MT" panose="020B0502020104020203" pitchFamily="34" charset="0"/>
              </a:rPr>
              <a:pPr>
                <a:spcBef>
                  <a:spcPct val="0"/>
                </a:spcBef>
                <a:buFontTx/>
                <a:buNone/>
              </a:pPr>
              <a:t>50</a:t>
            </a:fld>
            <a:endParaRPr lang="en-US" sz="1400">
              <a:latin typeface="Gill Sans MT" panose="020B0502020104020203" pitchFamily="34" charset="0"/>
            </a:endParaRPr>
          </a:p>
        </p:txBody>
      </p:sp>
      <p:sp>
        <p:nvSpPr>
          <p:cNvPr id="25603" name="Text Box 4"/>
          <p:cNvSpPr txBox="1">
            <a:spLocks noChangeArrowheads="1"/>
          </p:cNvSpPr>
          <p:nvPr/>
        </p:nvSpPr>
        <p:spPr bwMode="auto">
          <a:xfrm>
            <a:off x="1335024" y="2334768"/>
            <a:ext cx="9323832" cy="1938992"/>
          </a:xfrm>
          <a:prstGeom prst="rect">
            <a:avLst/>
          </a:prstGeom>
          <a:noFill/>
          <a:ln>
            <a:noFill/>
          </a:ln>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400" dirty="0">
                <a:latin typeface="Gill Sans MT" panose="020B0502020104020203" pitchFamily="34" charset="0"/>
              </a:rPr>
              <a:t>   The minimum distance which allows the same frequency to be reused is called </a:t>
            </a:r>
            <a:r>
              <a:rPr lang="en-US" sz="2400" b="1" dirty="0">
                <a:latin typeface="Gill Sans MT" panose="020B0502020104020203" pitchFamily="34" charset="0"/>
              </a:rPr>
              <a:t>Frequency Reuse Distance. </a:t>
            </a:r>
            <a:r>
              <a:rPr lang="en-US" sz="2400" dirty="0">
                <a:latin typeface="Gill Sans MT" panose="020B0502020104020203" pitchFamily="34" charset="0"/>
              </a:rPr>
              <a:t>It depends on many factors such as the number of co-channel cells in the vicinity of the center cell, the type of geographic land outline, antenna height and the transmitted power at each cell site. </a:t>
            </a:r>
          </a:p>
        </p:txBody>
      </p:sp>
      <p:sp>
        <p:nvSpPr>
          <p:cNvPr id="25604" name="Rectangle 5"/>
          <p:cNvSpPr>
            <a:spLocks noGrp="1" noChangeArrowheads="1"/>
          </p:cNvSpPr>
          <p:nvPr>
            <p:ph type="title"/>
          </p:nvPr>
        </p:nvSpPr>
        <p:spPr>
          <a:xfrm>
            <a:off x="2286000" y="914400"/>
            <a:ext cx="7162800" cy="762000"/>
          </a:xfrm>
          <a:noFill/>
        </p:spPr>
        <p:txBody>
          <a:bodyPr/>
          <a:lstStyle/>
          <a:p>
            <a:pPr eaLnBrk="1" hangingPunct="1"/>
            <a:r>
              <a:rPr lang="en-US" b="1" dirty="0">
                <a:latin typeface="Gill Sans MT" panose="020B0502020104020203" pitchFamily="34" charset="0"/>
              </a:rPr>
              <a:t>Frequency Reuse Distance</a:t>
            </a:r>
          </a:p>
        </p:txBody>
      </p:sp>
    </p:spTree>
    <p:extLst>
      <p:ext uri="{BB962C8B-B14F-4D97-AF65-F5344CB8AC3E}">
        <p14:creationId xmlns:p14="http://schemas.microsoft.com/office/powerpoint/2010/main" val="2440472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F2C5443-4A74-42F4-8D33-1A241A585FBE}" type="slidenum">
              <a:rPr lang="en-US" sz="1400">
                <a:latin typeface="Gill Sans MT" panose="020B0502020104020203" pitchFamily="34" charset="0"/>
              </a:rPr>
              <a:pPr>
                <a:spcBef>
                  <a:spcPct val="0"/>
                </a:spcBef>
                <a:buFontTx/>
                <a:buNone/>
              </a:pPr>
              <a:t>51</a:t>
            </a:fld>
            <a:endParaRPr lang="en-US" sz="1400">
              <a:latin typeface="Gill Sans MT" panose="020B0502020104020203" pitchFamily="34" charset="0"/>
            </a:endParaRPr>
          </a:p>
        </p:txBody>
      </p:sp>
      <p:sp>
        <p:nvSpPr>
          <p:cNvPr id="27652" name="Text Box 88"/>
          <p:cNvSpPr txBox="1">
            <a:spLocks noChangeArrowheads="1"/>
          </p:cNvSpPr>
          <p:nvPr/>
        </p:nvSpPr>
        <p:spPr bwMode="auto">
          <a:xfrm>
            <a:off x="6400800" y="1600201"/>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sz="2400" dirty="0">
                <a:latin typeface="Gill Sans MT" panose="020B0502020104020203" pitchFamily="34" charset="0"/>
              </a:rPr>
              <a:t> For hexagonal cells, the reuse  distance is given by</a:t>
            </a:r>
          </a:p>
        </p:txBody>
      </p:sp>
      <p:graphicFrame>
        <p:nvGraphicFramePr>
          <p:cNvPr id="27653" name="Object 89"/>
          <p:cNvGraphicFramePr>
            <a:graphicFrameLocks noChangeAspect="1"/>
          </p:cNvGraphicFramePr>
          <p:nvPr>
            <p:extLst/>
          </p:nvPr>
        </p:nvGraphicFramePr>
        <p:xfrm>
          <a:off x="7010400" y="2590800"/>
          <a:ext cx="1371600" cy="433388"/>
        </p:xfrm>
        <a:graphic>
          <a:graphicData uri="http://schemas.openxmlformats.org/presentationml/2006/ole">
            <mc:AlternateContent xmlns:mc="http://schemas.openxmlformats.org/markup-compatibility/2006">
              <mc:Choice xmlns:v="urn:schemas-microsoft-com:vml" Requires="v">
                <p:oleObj spid="_x0000_s2100" name="Equation" r:id="rId3" imgW="723586" imgH="228501" progId="Equation.3">
                  <p:embed/>
                </p:oleObj>
              </mc:Choice>
              <mc:Fallback>
                <p:oleObj name="Equation" r:id="rId3" imgW="72358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590800"/>
                        <a:ext cx="13716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4" name="Text Box 94"/>
          <p:cNvSpPr txBox="1">
            <a:spLocks noChangeArrowheads="1"/>
          </p:cNvSpPr>
          <p:nvPr/>
        </p:nvSpPr>
        <p:spPr bwMode="auto">
          <a:xfrm>
            <a:off x="6629400" y="3200401"/>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where </a:t>
            </a:r>
            <a:r>
              <a:rPr lang="en-US" sz="2000" i="1">
                <a:latin typeface="Gill Sans MT" panose="020B0502020104020203" pitchFamily="34" charset="0"/>
              </a:rPr>
              <a:t>R</a:t>
            </a:r>
            <a:r>
              <a:rPr lang="en-US" sz="2000">
                <a:latin typeface="Gill Sans MT" panose="020B0502020104020203" pitchFamily="34" charset="0"/>
              </a:rPr>
              <a:t> is cell radius and </a:t>
            </a:r>
            <a:r>
              <a:rPr lang="en-US" sz="2000" i="1">
                <a:latin typeface="Gill Sans MT" panose="020B0502020104020203" pitchFamily="34" charset="0"/>
              </a:rPr>
              <a:t>N</a:t>
            </a:r>
            <a:r>
              <a:rPr lang="en-US" sz="2000">
                <a:latin typeface="Gill Sans MT" panose="020B0502020104020203" pitchFamily="34" charset="0"/>
              </a:rPr>
              <a:t> is the reuse pattern (the cluster size or the number of cells per cluster).</a:t>
            </a:r>
          </a:p>
        </p:txBody>
      </p:sp>
      <p:graphicFrame>
        <p:nvGraphicFramePr>
          <p:cNvPr id="27655" name="Object 95"/>
          <p:cNvGraphicFramePr>
            <a:graphicFrameLocks noChangeAspect="1"/>
          </p:cNvGraphicFramePr>
          <p:nvPr>
            <p:extLst/>
          </p:nvPr>
        </p:nvGraphicFramePr>
        <p:xfrm>
          <a:off x="6592888" y="4733926"/>
          <a:ext cx="2278062" cy="1000125"/>
        </p:xfrm>
        <a:graphic>
          <a:graphicData uri="http://schemas.openxmlformats.org/presentationml/2006/ole">
            <mc:AlternateContent xmlns:mc="http://schemas.openxmlformats.org/markup-compatibility/2006">
              <mc:Choice xmlns:v="urn:schemas-microsoft-com:vml" Requires="v">
                <p:oleObj spid="_x0000_s2101" name="Equation" r:id="rId5" imgW="1155700" imgH="508000" progId="Equation.3">
                  <p:embed/>
                </p:oleObj>
              </mc:Choice>
              <mc:Fallback>
                <p:oleObj name="Equation" r:id="rId5" imgW="11557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2888" y="4733926"/>
                        <a:ext cx="2278062"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6" name="Text Box 96"/>
          <p:cNvSpPr txBox="1">
            <a:spLocks noChangeArrowheads="1"/>
          </p:cNvSpPr>
          <p:nvPr/>
        </p:nvSpPr>
        <p:spPr bwMode="auto">
          <a:xfrm>
            <a:off x="6400800" y="42672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pPr>
            <a:r>
              <a:rPr lang="en-US" sz="2400" dirty="0">
                <a:latin typeface="Gill Sans MT" panose="020B0502020104020203" pitchFamily="34" charset="0"/>
              </a:rPr>
              <a:t> </a:t>
            </a:r>
            <a:r>
              <a:rPr lang="en-US" sz="2400">
                <a:latin typeface="Gill Sans MT" panose="020B0502020104020203" pitchFamily="34" charset="0"/>
              </a:rPr>
              <a:t>Reuse ratio is</a:t>
            </a:r>
          </a:p>
        </p:txBody>
      </p:sp>
      <p:grpSp>
        <p:nvGrpSpPr>
          <p:cNvPr id="27657" name="Group 99"/>
          <p:cNvGrpSpPr>
            <a:grpSpLocks/>
          </p:cNvGrpSpPr>
          <p:nvPr/>
        </p:nvGrpSpPr>
        <p:grpSpPr bwMode="auto">
          <a:xfrm>
            <a:off x="1905000" y="1295400"/>
            <a:ext cx="4114800" cy="5029200"/>
            <a:chOff x="240" y="816"/>
            <a:chExt cx="2592" cy="3168"/>
          </a:xfrm>
        </p:grpSpPr>
        <p:sp>
          <p:nvSpPr>
            <p:cNvPr id="27658" name="Line 3"/>
            <p:cNvSpPr>
              <a:spLocks noChangeShapeType="1"/>
            </p:cNvSpPr>
            <p:nvPr/>
          </p:nvSpPr>
          <p:spPr bwMode="auto">
            <a:xfrm>
              <a:off x="1449" y="185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59" name="Line 4"/>
            <p:cNvSpPr>
              <a:spLocks noChangeShapeType="1"/>
            </p:cNvSpPr>
            <p:nvPr/>
          </p:nvSpPr>
          <p:spPr bwMode="auto">
            <a:xfrm flipH="1">
              <a:off x="1219"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0" name="Line 5"/>
            <p:cNvSpPr>
              <a:spLocks noChangeShapeType="1"/>
            </p:cNvSpPr>
            <p:nvPr/>
          </p:nvSpPr>
          <p:spPr bwMode="auto">
            <a:xfrm flipH="1" flipV="1">
              <a:off x="1449"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1" name="Line 6"/>
            <p:cNvSpPr>
              <a:spLocks noChangeShapeType="1"/>
            </p:cNvSpPr>
            <p:nvPr/>
          </p:nvSpPr>
          <p:spPr bwMode="auto">
            <a:xfrm>
              <a:off x="1910" y="1853"/>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2" name="Line 7"/>
            <p:cNvSpPr>
              <a:spLocks noChangeShapeType="1"/>
            </p:cNvSpPr>
            <p:nvPr/>
          </p:nvSpPr>
          <p:spPr bwMode="auto">
            <a:xfrm flipH="1">
              <a:off x="1680"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3" name="Line 8"/>
            <p:cNvSpPr>
              <a:spLocks noChangeShapeType="1"/>
            </p:cNvSpPr>
            <p:nvPr/>
          </p:nvSpPr>
          <p:spPr bwMode="auto">
            <a:xfrm flipH="1" flipV="1">
              <a:off x="1910"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4" name="Line 9"/>
            <p:cNvSpPr>
              <a:spLocks noChangeShapeType="1"/>
            </p:cNvSpPr>
            <p:nvPr/>
          </p:nvSpPr>
          <p:spPr bwMode="auto">
            <a:xfrm>
              <a:off x="528" y="1853"/>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5" name="Line 10"/>
            <p:cNvSpPr>
              <a:spLocks noChangeShapeType="1"/>
            </p:cNvSpPr>
            <p:nvPr/>
          </p:nvSpPr>
          <p:spPr bwMode="auto">
            <a:xfrm flipH="1" flipV="1">
              <a:off x="528"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6" name="Line 11"/>
            <p:cNvSpPr>
              <a:spLocks noChangeShapeType="1"/>
            </p:cNvSpPr>
            <p:nvPr/>
          </p:nvSpPr>
          <p:spPr bwMode="auto">
            <a:xfrm>
              <a:off x="989" y="1853"/>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7" name="Line 12"/>
            <p:cNvSpPr>
              <a:spLocks noChangeShapeType="1"/>
            </p:cNvSpPr>
            <p:nvPr/>
          </p:nvSpPr>
          <p:spPr bwMode="auto">
            <a:xfrm flipH="1">
              <a:off x="758" y="2141"/>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8" name="Line 13"/>
            <p:cNvSpPr>
              <a:spLocks noChangeShapeType="1"/>
            </p:cNvSpPr>
            <p:nvPr/>
          </p:nvSpPr>
          <p:spPr bwMode="auto">
            <a:xfrm flipH="1" flipV="1">
              <a:off x="989"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69" name="Line 14"/>
            <p:cNvSpPr>
              <a:spLocks noChangeShapeType="1"/>
            </p:cNvSpPr>
            <p:nvPr/>
          </p:nvSpPr>
          <p:spPr bwMode="auto">
            <a:xfrm>
              <a:off x="1219"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0" name="Line 15"/>
            <p:cNvSpPr>
              <a:spLocks noChangeShapeType="1"/>
            </p:cNvSpPr>
            <p:nvPr/>
          </p:nvSpPr>
          <p:spPr bwMode="auto">
            <a:xfrm flipH="1">
              <a:off x="989" y="2602"/>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1" name="Line 16"/>
            <p:cNvSpPr>
              <a:spLocks noChangeShapeType="1"/>
            </p:cNvSpPr>
            <p:nvPr/>
          </p:nvSpPr>
          <p:spPr bwMode="auto">
            <a:xfrm flipH="1" flipV="1">
              <a:off x="1219" y="2602"/>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2" name="Line 17"/>
            <p:cNvSpPr>
              <a:spLocks noChangeShapeType="1"/>
            </p:cNvSpPr>
            <p:nvPr/>
          </p:nvSpPr>
          <p:spPr bwMode="auto">
            <a:xfrm>
              <a:off x="1680"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3" name="Line 18"/>
            <p:cNvSpPr>
              <a:spLocks noChangeShapeType="1"/>
            </p:cNvSpPr>
            <p:nvPr/>
          </p:nvSpPr>
          <p:spPr bwMode="auto">
            <a:xfrm flipH="1">
              <a:off x="1449" y="2602"/>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4" name="Line 19"/>
            <p:cNvSpPr>
              <a:spLocks noChangeShapeType="1"/>
            </p:cNvSpPr>
            <p:nvPr/>
          </p:nvSpPr>
          <p:spPr bwMode="auto">
            <a:xfrm>
              <a:off x="758"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5" name="Line 20"/>
            <p:cNvSpPr>
              <a:spLocks noChangeShapeType="1"/>
            </p:cNvSpPr>
            <p:nvPr/>
          </p:nvSpPr>
          <p:spPr bwMode="auto">
            <a:xfrm flipH="1" flipV="1">
              <a:off x="758"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6" name="Line 21"/>
            <p:cNvSpPr>
              <a:spLocks noChangeShapeType="1"/>
            </p:cNvSpPr>
            <p:nvPr/>
          </p:nvSpPr>
          <p:spPr bwMode="auto">
            <a:xfrm flipH="1">
              <a:off x="1219" y="1220"/>
              <a:ext cx="230"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7" name="Line 22"/>
            <p:cNvSpPr>
              <a:spLocks noChangeShapeType="1"/>
            </p:cNvSpPr>
            <p:nvPr/>
          </p:nvSpPr>
          <p:spPr bwMode="auto">
            <a:xfrm flipH="1" flipV="1">
              <a:off x="1449" y="1220"/>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8" name="Line 23"/>
            <p:cNvSpPr>
              <a:spLocks noChangeShapeType="1"/>
            </p:cNvSpPr>
            <p:nvPr/>
          </p:nvSpPr>
          <p:spPr bwMode="auto">
            <a:xfrm flipH="1">
              <a:off x="758" y="1220"/>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79" name="Line 24"/>
            <p:cNvSpPr>
              <a:spLocks noChangeShapeType="1"/>
            </p:cNvSpPr>
            <p:nvPr/>
          </p:nvSpPr>
          <p:spPr bwMode="auto">
            <a:xfrm flipH="1" flipV="1">
              <a:off x="989" y="1220"/>
              <a:ext cx="230"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0" name="Line 25"/>
            <p:cNvSpPr>
              <a:spLocks noChangeShapeType="1"/>
            </p:cNvSpPr>
            <p:nvPr/>
          </p:nvSpPr>
          <p:spPr bwMode="auto">
            <a:xfrm>
              <a:off x="1219" y="139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1" name="Line 26"/>
            <p:cNvSpPr>
              <a:spLocks noChangeShapeType="1"/>
            </p:cNvSpPr>
            <p:nvPr/>
          </p:nvSpPr>
          <p:spPr bwMode="auto">
            <a:xfrm flipH="1">
              <a:off x="989" y="1680"/>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2" name="Line 27"/>
            <p:cNvSpPr>
              <a:spLocks noChangeShapeType="1"/>
            </p:cNvSpPr>
            <p:nvPr/>
          </p:nvSpPr>
          <p:spPr bwMode="auto">
            <a:xfrm flipH="1" flipV="1">
              <a:off x="1219" y="1680"/>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3" name="Line 28"/>
            <p:cNvSpPr>
              <a:spLocks noChangeShapeType="1"/>
            </p:cNvSpPr>
            <p:nvPr/>
          </p:nvSpPr>
          <p:spPr bwMode="auto">
            <a:xfrm>
              <a:off x="1680"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4" name="Line 29"/>
            <p:cNvSpPr>
              <a:spLocks noChangeShapeType="1"/>
            </p:cNvSpPr>
            <p:nvPr/>
          </p:nvSpPr>
          <p:spPr bwMode="auto">
            <a:xfrm flipH="1">
              <a:off x="1449" y="1680"/>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5" name="Line 30"/>
            <p:cNvSpPr>
              <a:spLocks noChangeShapeType="1"/>
            </p:cNvSpPr>
            <p:nvPr/>
          </p:nvSpPr>
          <p:spPr bwMode="auto">
            <a:xfrm flipH="1" flipV="1">
              <a:off x="1680" y="1680"/>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6" name="Line 31"/>
            <p:cNvSpPr>
              <a:spLocks noChangeShapeType="1"/>
            </p:cNvSpPr>
            <p:nvPr/>
          </p:nvSpPr>
          <p:spPr bwMode="auto">
            <a:xfrm>
              <a:off x="758"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7" name="Line 32"/>
            <p:cNvSpPr>
              <a:spLocks noChangeShapeType="1"/>
            </p:cNvSpPr>
            <p:nvPr/>
          </p:nvSpPr>
          <p:spPr bwMode="auto">
            <a:xfrm flipH="1">
              <a:off x="528" y="1680"/>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8" name="Line 33"/>
            <p:cNvSpPr>
              <a:spLocks noChangeShapeType="1"/>
            </p:cNvSpPr>
            <p:nvPr/>
          </p:nvSpPr>
          <p:spPr bwMode="auto">
            <a:xfrm flipH="1" flipV="1">
              <a:off x="758" y="1680"/>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89" name="Line 34"/>
            <p:cNvSpPr>
              <a:spLocks noChangeShapeType="1"/>
            </p:cNvSpPr>
            <p:nvPr/>
          </p:nvSpPr>
          <p:spPr bwMode="auto">
            <a:xfrm flipH="1">
              <a:off x="2141"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0" name="Line 35"/>
            <p:cNvSpPr>
              <a:spLocks noChangeShapeType="1"/>
            </p:cNvSpPr>
            <p:nvPr/>
          </p:nvSpPr>
          <p:spPr bwMode="auto">
            <a:xfrm flipH="1" flipV="1">
              <a:off x="2371" y="2141"/>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1" name="Line 36"/>
            <p:cNvSpPr>
              <a:spLocks noChangeShapeType="1"/>
            </p:cNvSpPr>
            <p:nvPr/>
          </p:nvSpPr>
          <p:spPr bwMode="auto">
            <a:xfrm>
              <a:off x="2371" y="277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2" name="Line 37"/>
            <p:cNvSpPr>
              <a:spLocks noChangeShapeType="1"/>
            </p:cNvSpPr>
            <p:nvPr/>
          </p:nvSpPr>
          <p:spPr bwMode="auto">
            <a:xfrm flipH="1">
              <a:off x="2141"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3" name="Line 38"/>
            <p:cNvSpPr>
              <a:spLocks noChangeShapeType="1"/>
            </p:cNvSpPr>
            <p:nvPr/>
          </p:nvSpPr>
          <p:spPr bwMode="auto">
            <a:xfrm flipH="1" flipV="1">
              <a:off x="2371"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4" name="Line 39"/>
            <p:cNvSpPr>
              <a:spLocks noChangeShapeType="1"/>
            </p:cNvSpPr>
            <p:nvPr/>
          </p:nvSpPr>
          <p:spPr bwMode="auto">
            <a:xfrm>
              <a:off x="2832" y="277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5" name="Line 40"/>
            <p:cNvSpPr>
              <a:spLocks noChangeShapeType="1"/>
            </p:cNvSpPr>
            <p:nvPr/>
          </p:nvSpPr>
          <p:spPr bwMode="auto">
            <a:xfrm flipH="1">
              <a:off x="2601" y="3063"/>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6" name="Line 41"/>
            <p:cNvSpPr>
              <a:spLocks noChangeShapeType="1"/>
            </p:cNvSpPr>
            <p:nvPr/>
          </p:nvSpPr>
          <p:spPr bwMode="auto">
            <a:xfrm>
              <a:off x="1449" y="277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7" name="Line 42"/>
            <p:cNvSpPr>
              <a:spLocks noChangeShapeType="1"/>
            </p:cNvSpPr>
            <p:nvPr/>
          </p:nvSpPr>
          <p:spPr bwMode="auto">
            <a:xfrm flipH="1" flipV="1">
              <a:off x="1449" y="3063"/>
              <a:ext cx="231" cy="1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8" name="Line 43"/>
            <p:cNvSpPr>
              <a:spLocks noChangeShapeType="1"/>
            </p:cNvSpPr>
            <p:nvPr/>
          </p:nvSpPr>
          <p:spPr bwMode="auto">
            <a:xfrm>
              <a:off x="1910" y="277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699" name="Line 44"/>
            <p:cNvSpPr>
              <a:spLocks noChangeShapeType="1"/>
            </p:cNvSpPr>
            <p:nvPr/>
          </p:nvSpPr>
          <p:spPr bwMode="auto">
            <a:xfrm flipH="1">
              <a:off x="1680" y="3063"/>
              <a:ext cx="230"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0" name="Line 45"/>
            <p:cNvSpPr>
              <a:spLocks noChangeShapeType="1"/>
            </p:cNvSpPr>
            <p:nvPr/>
          </p:nvSpPr>
          <p:spPr bwMode="auto">
            <a:xfrm flipH="1" flipV="1">
              <a:off x="1910" y="3063"/>
              <a:ext cx="231"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1" name="Line 46"/>
            <p:cNvSpPr>
              <a:spLocks noChangeShapeType="1"/>
            </p:cNvSpPr>
            <p:nvPr/>
          </p:nvSpPr>
          <p:spPr bwMode="auto">
            <a:xfrm>
              <a:off x="2141" y="3235"/>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2" name="Line 47"/>
            <p:cNvSpPr>
              <a:spLocks noChangeShapeType="1"/>
            </p:cNvSpPr>
            <p:nvPr/>
          </p:nvSpPr>
          <p:spPr bwMode="auto">
            <a:xfrm flipH="1">
              <a:off x="1910" y="3523"/>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3" name="Line 48"/>
            <p:cNvSpPr>
              <a:spLocks noChangeShapeType="1"/>
            </p:cNvSpPr>
            <p:nvPr/>
          </p:nvSpPr>
          <p:spPr bwMode="auto">
            <a:xfrm flipH="1" flipV="1">
              <a:off x="2141"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4" name="Line 49"/>
            <p:cNvSpPr>
              <a:spLocks noChangeShapeType="1"/>
            </p:cNvSpPr>
            <p:nvPr/>
          </p:nvSpPr>
          <p:spPr bwMode="auto">
            <a:xfrm>
              <a:off x="2601" y="323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5" name="Line 50"/>
            <p:cNvSpPr>
              <a:spLocks noChangeShapeType="1"/>
            </p:cNvSpPr>
            <p:nvPr/>
          </p:nvSpPr>
          <p:spPr bwMode="auto">
            <a:xfrm flipH="1">
              <a:off x="2371"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6" name="Line 51"/>
            <p:cNvSpPr>
              <a:spLocks noChangeShapeType="1"/>
            </p:cNvSpPr>
            <p:nvPr/>
          </p:nvSpPr>
          <p:spPr bwMode="auto">
            <a:xfrm>
              <a:off x="1680" y="3235"/>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7" name="Line 52"/>
            <p:cNvSpPr>
              <a:spLocks noChangeShapeType="1"/>
            </p:cNvSpPr>
            <p:nvPr/>
          </p:nvSpPr>
          <p:spPr bwMode="auto">
            <a:xfrm flipH="1" flipV="1">
              <a:off x="1680" y="3523"/>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8" name="Line 53"/>
            <p:cNvSpPr>
              <a:spLocks noChangeShapeType="1"/>
            </p:cNvSpPr>
            <p:nvPr/>
          </p:nvSpPr>
          <p:spPr bwMode="auto">
            <a:xfrm flipH="1">
              <a:off x="2141"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09" name="Line 54"/>
            <p:cNvSpPr>
              <a:spLocks noChangeShapeType="1"/>
            </p:cNvSpPr>
            <p:nvPr/>
          </p:nvSpPr>
          <p:spPr bwMode="auto">
            <a:xfrm flipH="1" flipV="1">
              <a:off x="2371"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0" name="Line 55"/>
            <p:cNvSpPr>
              <a:spLocks noChangeShapeType="1"/>
            </p:cNvSpPr>
            <p:nvPr/>
          </p:nvSpPr>
          <p:spPr bwMode="auto">
            <a:xfrm flipH="1">
              <a:off x="1680" y="2141"/>
              <a:ext cx="23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1" name="Line 56"/>
            <p:cNvSpPr>
              <a:spLocks noChangeShapeType="1"/>
            </p:cNvSpPr>
            <p:nvPr/>
          </p:nvSpPr>
          <p:spPr bwMode="auto">
            <a:xfrm flipH="1" flipV="1">
              <a:off x="1910" y="2141"/>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2" name="Line 57"/>
            <p:cNvSpPr>
              <a:spLocks noChangeShapeType="1"/>
            </p:cNvSpPr>
            <p:nvPr/>
          </p:nvSpPr>
          <p:spPr bwMode="auto">
            <a:xfrm>
              <a:off x="2141" y="231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3" name="Line 58"/>
            <p:cNvSpPr>
              <a:spLocks noChangeShapeType="1"/>
            </p:cNvSpPr>
            <p:nvPr/>
          </p:nvSpPr>
          <p:spPr bwMode="auto">
            <a:xfrm flipH="1">
              <a:off x="1910" y="2602"/>
              <a:ext cx="231"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4" name="Line 59"/>
            <p:cNvSpPr>
              <a:spLocks noChangeShapeType="1"/>
            </p:cNvSpPr>
            <p:nvPr/>
          </p:nvSpPr>
          <p:spPr bwMode="auto">
            <a:xfrm flipH="1" flipV="1">
              <a:off x="2141"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5" name="Line 60"/>
            <p:cNvSpPr>
              <a:spLocks noChangeShapeType="1"/>
            </p:cNvSpPr>
            <p:nvPr/>
          </p:nvSpPr>
          <p:spPr bwMode="auto">
            <a:xfrm>
              <a:off x="2601"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6" name="Line 61"/>
            <p:cNvSpPr>
              <a:spLocks noChangeShapeType="1"/>
            </p:cNvSpPr>
            <p:nvPr/>
          </p:nvSpPr>
          <p:spPr bwMode="auto">
            <a:xfrm flipH="1">
              <a:off x="2371"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7" name="Line 62"/>
            <p:cNvSpPr>
              <a:spLocks noChangeShapeType="1"/>
            </p:cNvSpPr>
            <p:nvPr/>
          </p:nvSpPr>
          <p:spPr bwMode="auto">
            <a:xfrm flipH="1" flipV="1">
              <a:off x="2601"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8" name="Line 63"/>
            <p:cNvSpPr>
              <a:spLocks noChangeShapeType="1"/>
            </p:cNvSpPr>
            <p:nvPr/>
          </p:nvSpPr>
          <p:spPr bwMode="auto">
            <a:xfrm>
              <a:off x="1680" y="2314"/>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19" name="Line 64"/>
            <p:cNvSpPr>
              <a:spLocks noChangeShapeType="1"/>
            </p:cNvSpPr>
            <p:nvPr/>
          </p:nvSpPr>
          <p:spPr bwMode="auto">
            <a:xfrm flipH="1">
              <a:off x="1449" y="2602"/>
              <a:ext cx="231"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20" name="Line 65"/>
            <p:cNvSpPr>
              <a:spLocks noChangeShapeType="1"/>
            </p:cNvSpPr>
            <p:nvPr/>
          </p:nvSpPr>
          <p:spPr bwMode="auto">
            <a:xfrm flipH="1" flipV="1">
              <a:off x="1680" y="2602"/>
              <a:ext cx="23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21" name="Text Box 66"/>
            <p:cNvSpPr txBox="1">
              <a:spLocks noChangeArrowheads="1"/>
            </p:cNvSpPr>
            <p:nvPr/>
          </p:nvSpPr>
          <p:spPr bwMode="auto">
            <a:xfrm>
              <a:off x="110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22" name="Text Box 67"/>
            <p:cNvSpPr txBox="1">
              <a:spLocks noChangeArrowheads="1"/>
            </p:cNvSpPr>
            <p:nvPr/>
          </p:nvSpPr>
          <p:spPr bwMode="auto">
            <a:xfrm>
              <a:off x="1296"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F2</a:t>
              </a:r>
            </a:p>
          </p:txBody>
        </p:sp>
        <p:sp>
          <p:nvSpPr>
            <p:cNvPr id="27723" name="Text Box 68"/>
            <p:cNvSpPr txBox="1">
              <a:spLocks noChangeArrowheads="1"/>
            </p:cNvSpPr>
            <p:nvPr/>
          </p:nvSpPr>
          <p:spPr bwMode="auto">
            <a:xfrm>
              <a:off x="1536" y="185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F3</a:t>
              </a:r>
            </a:p>
          </p:txBody>
        </p:sp>
        <p:sp>
          <p:nvSpPr>
            <p:cNvPr id="27724" name="Text Box 69"/>
            <p:cNvSpPr txBox="1">
              <a:spLocks noChangeArrowheads="1"/>
            </p:cNvSpPr>
            <p:nvPr/>
          </p:nvSpPr>
          <p:spPr bwMode="auto">
            <a:xfrm>
              <a:off x="129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F4</a:t>
              </a:r>
            </a:p>
          </p:txBody>
        </p:sp>
        <p:sp>
          <p:nvSpPr>
            <p:cNvPr id="27725" name="Text Box 70"/>
            <p:cNvSpPr txBox="1">
              <a:spLocks noChangeArrowheads="1"/>
            </p:cNvSpPr>
            <p:nvPr/>
          </p:nvSpPr>
          <p:spPr bwMode="auto">
            <a:xfrm>
              <a:off x="864"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F5</a:t>
              </a:r>
            </a:p>
          </p:txBody>
        </p:sp>
        <p:sp>
          <p:nvSpPr>
            <p:cNvPr id="27726" name="Text Box 71"/>
            <p:cNvSpPr txBox="1">
              <a:spLocks noChangeArrowheads="1"/>
            </p:cNvSpPr>
            <p:nvPr/>
          </p:nvSpPr>
          <p:spPr bwMode="auto">
            <a:xfrm>
              <a:off x="624"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F6</a:t>
              </a:r>
            </a:p>
          </p:txBody>
        </p:sp>
        <p:sp>
          <p:nvSpPr>
            <p:cNvPr id="27727" name="Text Box 72"/>
            <p:cNvSpPr txBox="1">
              <a:spLocks noChangeArrowheads="1"/>
            </p:cNvSpPr>
            <p:nvPr/>
          </p:nvSpPr>
          <p:spPr bwMode="auto">
            <a:xfrm>
              <a:off x="864" y="142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F7</a:t>
              </a:r>
            </a:p>
          </p:txBody>
        </p:sp>
        <p:sp>
          <p:nvSpPr>
            <p:cNvPr id="27728" name="Text Box 73"/>
            <p:cNvSpPr txBox="1">
              <a:spLocks noChangeArrowheads="1"/>
            </p:cNvSpPr>
            <p:nvPr/>
          </p:nvSpPr>
          <p:spPr bwMode="auto">
            <a:xfrm>
              <a:off x="201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29" name="Text Box 74"/>
            <p:cNvSpPr txBox="1">
              <a:spLocks noChangeArrowheads="1"/>
            </p:cNvSpPr>
            <p:nvPr/>
          </p:nvSpPr>
          <p:spPr bwMode="auto">
            <a:xfrm>
              <a:off x="2208"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F2</a:t>
              </a:r>
            </a:p>
          </p:txBody>
        </p:sp>
        <p:sp>
          <p:nvSpPr>
            <p:cNvPr id="27730" name="Text Box 75"/>
            <p:cNvSpPr txBox="1">
              <a:spLocks noChangeArrowheads="1"/>
            </p:cNvSpPr>
            <p:nvPr/>
          </p:nvSpPr>
          <p:spPr bwMode="auto">
            <a:xfrm>
              <a:off x="2448" y="276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F3</a:t>
              </a:r>
            </a:p>
          </p:txBody>
        </p:sp>
        <p:sp>
          <p:nvSpPr>
            <p:cNvPr id="27731" name="Text Box 76"/>
            <p:cNvSpPr txBox="1">
              <a:spLocks noChangeArrowheads="1"/>
            </p:cNvSpPr>
            <p:nvPr/>
          </p:nvSpPr>
          <p:spPr bwMode="auto">
            <a:xfrm>
              <a:off x="2208"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F4</a:t>
              </a:r>
            </a:p>
          </p:txBody>
        </p:sp>
        <p:sp>
          <p:nvSpPr>
            <p:cNvPr id="27732" name="Text Box 77"/>
            <p:cNvSpPr txBox="1">
              <a:spLocks noChangeArrowheads="1"/>
            </p:cNvSpPr>
            <p:nvPr/>
          </p:nvSpPr>
          <p:spPr bwMode="auto">
            <a:xfrm>
              <a:off x="1776" y="324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F5</a:t>
              </a:r>
            </a:p>
          </p:txBody>
        </p:sp>
        <p:sp>
          <p:nvSpPr>
            <p:cNvPr id="27733" name="Text Box 78"/>
            <p:cNvSpPr txBox="1">
              <a:spLocks noChangeArrowheads="1"/>
            </p:cNvSpPr>
            <p:nvPr/>
          </p:nvSpPr>
          <p:spPr bwMode="auto">
            <a:xfrm>
              <a:off x="1536" y="277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F6</a:t>
              </a:r>
            </a:p>
          </p:txBody>
        </p:sp>
        <p:sp>
          <p:nvSpPr>
            <p:cNvPr id="27734" name="Text Box 79"/>
            <p:cNvSpPr txBox="1">
              <a:spLocks noChangeArrowheads="1"/>
            </p:cNvSpPr>
            <p:nvPr/>
          </p:nvSpPr>
          <p:spPr bwMode="auto">
            <a:xfrm>
              <a:off x="1776" y="233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F7</a:t>
              </a:r>
            </a:p>
          </p:txBody>
        </p:sp>
        <p:sp>
          <p:nvSpPr>
            <p:cNvPr id="27735" name="AutoShape 80"/>
            <p:cNvSpPr>
              <a:spLocks noChangeArrowheads="1"/>
            </p:cNvSpPr>
            <p:nvPr/>
          </p:nvSpPr>
          <p:spPr bwMode="auto">
            <a:xfrm rot="-5400000">
              <a:off x="902" y="1761"/>
              <a:ext cx="633" cy="461"/>
            </a:xfrm>
            <a:prstGeom prst="hexagon">
              <a:avLst>
                <a:gd name="adj" fmla="val 36921"/>
                <a:gd name="vf" fmla="val 115470"/>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736" name="AutoShape 81"/>
            <p:cNvSpPr>
              <a:spLocks noChangeArrowheads="1"/>
            </p:cNvSpPr>
            <p:nvPr/>
          </p:nvSpPr>
          <p:spPr bwMode="auto">
            <a:xfrm rot="-5400000">
              <a:off x="1828" y="2692"/>
              <a:ext cx="628" cy="455"/>
            </a:xfrm>
            <a:prstGeom prst="hexagon">
              <a:avLst>
                <a:gd name="adj" fmla="val 37113"/>
                <a:gd name="vf" fmla="val 115470"/>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7737" name="Text Box 82"/>
            <p:cNvSpPr txBox="1">
              <a:spLocks noChangeArrowheads="1"/>
            </p:cNvSpPr>
            <p:nvPr/>
          </p:nvSpPr>
          <p:spPr bwMode="auto">
            <a:xfrm>
              <a:off x="1968" y="278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000">
                  <a:latin typeface="Gill Sans MT" panose="020B0502020104020203" pitchFamily="34" charset="0"/>
                </a:rPr>
                <a:t>F1</a:t>
              </a:r>
            </a:p>
          </p:txBody>
        </p:sp>
        <p:sp>
          <p:nvSpPr>
            <p:cNvPr id="27738" name="Text Box 83"/>
            <p:cNvSpPr txBox="1">
              <a:spLocks noChangeArrowheads="1"/>
            </p:cNvSpPr>
            <p:nvPr/>
          </p:nvSpPr>
          <p:spPr bwMode="auto">
            <a:xfrm>
              <a:off x="1056" y="1863"/>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000">
                  <a:latin typeface="Gill Sans MT" panose="020B0502020104020203" pitchFamily="34" charset="0"/>
                </a:rPr>
                <a:t>F1</a:t>
              </a:r>
            </a:p>
          </p:txBody>
        </p:sp>
        <p:sp>
          <p:nvSpPr>
            <p:cNvPr id="27739" name="Line 84"/>
            <p:cNvSpPr>
              <a:spLocks noChangeShapeType="1"/>
            </p:cNvSpPr>
            <p:nvPr/>
          </p:nvSpPr>
          <p:spPr bwMode="auto">
            <a:xfrm flipH="1">
              <a:off x="240" y="2064"/>
              <a:ext cx="912" cy="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0" name="Line 85"/>
            <p:cNvSpPr>
              <a:spLocks noChangeShapeType="1"/>
            </p:cNvSpPr>
            <p:nvPr/>
          </p:nvSpPr>
          <p:spPr bwMode="auto">
            <a:xfrm flipH="1">
              <a:off x="1200" y="2976"/>
              <a:ext cx="912" cy="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1" name="Line 86"/>
            <p:cNvSpPr>
              <a:spLocks noChangeShapeType="1"/>
            </p:cNvSpPr>
            <p:nvPr/>
          </p:nvSpPr>
          <p:spPr bwMode="auto">
            <a:xfrm>
              <a:off x="432" y="2784"/>
              <a:ext cx="912" cy="912"/>
            </a:xfrm>
            <a:prstGeom prst="line">
              <a:avLst/>
            </a:prstGeom>
            <a:noFill/>
            <a:ln w="9525">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2" name="Text Box 87"/>
            <p:cNvSpPr txBox="1">
              <a:spLocks noChangeArrowheads="1"/>
            </p:cNvSpPr>
            <p:nvPr/>
          </p:nvSpPr>
          <p:spPr bwMode="auto">
            <a:xfrm rot="2700079">
              <a:off x="245" y="3268"/>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Reuse distance D</a:t>
              </a:r>
            </a:p>
          </p:txBody>
        </p:sp>
        <p:sp>
          <p:nvSpPr>
            <p:cNvPr id="27743" name="Line 90"/>
            <p:cNvSpPr>
              <a:spLocks noChangeShapeType="1"/>
            </p:cNvSpPr>
            <p:nvPr/>
          </p:nvSpPr>
          <p:spPr bwMode="auto">
            <a:xfrm flipH="1" flipV="1">
              <a:off x="528" y="1104"/>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4" name="Line 91"/>
            <p:cNvSpPr>
              <a:spLocks noChangeShapeType="1"/>
            </p:cNvSpPr>
            <p:nvPr/>
          </p:nvSpPr>
          <p:spPr bwMode="auto">
            <a:xfrm flipH="1" flipV="1">
              <a:off x="768" y="960"/>
              <a:ext cx="24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5" name="Line 92"/>
            <p:cNvSpPr>
              <a:spLocks noChangeShapeType="1"/>
            </p:cNvSpPr>
            <p:nvPr/>
          </p:nvSpPr>
          <p:spPr bwMode="auto">
            <a:xfrm flipH="1">
              <a:off x="576" y="1008"/>
              <a:ext cx="240" cy="192"/>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6" name="Text Box 93"/>
            <p:cNvSpPr txBox="1">
              <a:spLocks noChangeArrowheads="1"/>
            </p:cNvSpPr>
            <p:nvPr/>
          </p:nvSpPr>
          <p:spPr bwMode="auto">
            <a:xfrm>
              <a:off x="480" y="8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sz="2400">
                  <a:latin typeface="Gill Sans MT" panose="020B0502020104020203" pitchFamily="34" charset="0"/>
                </a:rPr>
                <a:t>R</a:t>
              </a:r>
            </a:p>
          </p:txBody>
        </p:sp>
        <p:sp>
          <p:nvSpPr>
            <p:cNvPr id="27747" name="Line 97"/>
            <p:cNvSpPr>
              <a:spLocks noChangeShapeType="1"/>
            </p:cNvSpPr>
            <p:nvPr/>
          </p:nvSpPr>
          <p:spPr bwMode="auto">
            <a:xfrm flipH="1">
              <a:off x="1536" y="100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7748" name="Text Box 98"/>
            <p:cNvSpPr txBox="1">
              <a:spLocks noChangeArrowheads="1"/>
            </p:cNvSpPr>
            <p:nvPr/>
          </p:nvSpPr>
          <p:spPr bwMode="auto">
            <a:xfrm>
              <a:off x="1776" y="816"/>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a:latin typeface="Gill Sans MT" panose="020B0502020104020203" pitchFamily="34" charset="0"/>
                </a:rPr>
                <a:t>Cluster</a:t>
              </a:r>
            </a:p>
          </p:txBody>
        </p:sp>
      </p:grpSp>
      <p:sp>
        <p:nvSpPr>
          <p:cNvPr id="101" name="Rectangle 5"/>
          <p:cNvSpPr txBox="1">
            <a:spLocks noChangeArrowheads="1"/>
          </p:cNvSpPr>
          <p:nvPr/>
        </p:nvSpPr>
        <p:spPr bwMode="auto">
          <a:xfrm>
            <a:off x="2286000" y="243681"/>
            <a:ext cx="716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b="1" kern="0" dirty="0">
                <a:latin typeface="Gill Sans MT" panose="020B0502020104020203" pitchFamily="34" charset="0"/>
              </a:rPr>
              <a:t>Frequency Reuse Distance</a:t>
            </a:r>
          </a:p>
        </p:txBody>
      </p:sp>
    </p:spTree>
    <p:extLst>
      <p:ext uri="{BB962C8B-B14F-4D97-AF65-F5344CB8AC3E}">
        <p14:creationId xmlns:p14="http://schemas.microsoft.com/office/powerpoint/2010/main" val="809912482"/>
      </p:ext>
    </p:extLst>
  </p:cSld>
  <p:clrMapOvr>
    <a:masterClrMapping/>
  </p:clrMapOvr>
  <p:transition spd="med">
    <p:cover dir="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275D926-5F1B-40A3-9B95-15DB8517F6EB}" type="slidenum">
              <a:rPr lang="en-US" sz="1400"/>
              <a:pPr>
                <a:spcBef>
                  <a:spcPct val="0"/>
                </a:spcBef>
                <a:buFontTx/>
                <a:buNone/>
              </a:pPr>
              <a:t>52</a:t>
            </a:fld>
            <a:endParaRPr lang="en-US" sz="1400"/>
          </a:p>
        </p:txBody>
      </p:sp>
      <p:sp>
        <p:nvSpPr>
          <p:cNvPr id="28675" name="Rectangle 2"/>
          <p:cNvSpPr>
            <a:spLocks noGrp="1" noChangeArrowheads="1"/>
          </p:cNvSpPr>
          <p:nvPr>
            <p:ph type="body" idx="1"/>
          </p:nvPr>
        </p:nvSpPr>
        <p:spPr>
          <a:xfrm>
            <a:off x="1676400" y="838200"/>
            <a:ext cx="8839200" cy="4800600"/>
          </a:xfrm>
          <a:noFill/>
        </p:spPr>
        <p:txBody>
          <a:bodyPr/>
          <a:lstStyle/>
          <a:p>
            <a:pPr algn="just" eaLnBrk="1" hangingPunct="1">
              <a:lnSpc>
                <a:spcPct val="150000"/>
              </a:lnSpc>
            </a:pPr>
            <a:r>
              <a:rPr kumimoji="1" lang="en-US" sz="2400" dirty="0"/>
              <a:t>Determine two parameters </a:t>
            </a:r>
            <a:r>
              <a:rPr kumimoji="1" lang="en-US" sz="2400" i="1" dirty="0" err="1"/>
              <a:t>i</a:t>
            </a:r>
            <a:r>
              <a:rPr kumimoji="1" lang="en-US" sz="2400" dirty="0"/>
              <a:t> and </a:t>
            </a:r>
            <a:r>
              <a:rPr kumimoji="1" lang="en-US" sz="2400" i="1" dirty="0"/>
              <a:t>j</a:t>
            </a:r>
            <a:r>
              <a:rPr kumimoji="1" lang="en-US" sz="2400" dirty="0"/>
              <a:t>, called </a:t>
            </a:r>
            <a:r>
              <a:rPr kumimoji="1" lang="en-US" sz="2400" b="1" dirty="0"/>
              <a:t>shift parameters</a:t>
            </a:r>
          </a:p>
          <a:p>
            <a:pPr algn="just" eaLnBrk="1" hangingPunct="1">
              <a:lnSpc>
                <a:spcPct val="150000"/>
              </a:lnSpc>
            </a:pPr>
            <a:r>
              <a:rPr kumimoji="1" lang="en-US" sz="2400" dirty="0"/>
              <a:t>Starting from any cell, move </a:t>
            </a:r>
            <a:r>
              <a:rPr kumimoji="1" lang="en-US" sz="2400" i="1" dirty="0" err="1"/>
              <a:t>i</a:t>
            </a:r>
            <a:r>
              <a:rPr kumimoji="1" lang="en-US" sz="2400" dirty="0"/>
              <a:t> cells along any one of the six emanating chains of hexagons. Turn clock (or counter clock)-wise by 60 degree and then move </a:t>
            </a:r>
            <a:r>
              <a:rPr kumimoji="1" lang="en-US" sz="2400" i="1" dirty="0"/>
              <a:t>j</a:t>
            </a:r>
            <a:r>
              <a:rPr kumimoji="1" lang="en-US" sz="2400" dirty="0"/>
              <a:t> cells along the chain. The destination is the nearest </a:t>
            </a:r>
            <a:r>
              <a:rPr kumimoji="1" lang="en-US" sz="2400" b="1" dirty="0"/>
              <a:t>co-channel cell</a:t>
            </a:r>
            <a:endParaRPr kumimoji="1" lang="en-US" sz="2400" dirty="0"/>
          </a:p>
          <a:p>
            <a:pPr algn="just" eaLnBrk="1" hangingPunct="1">
              <a:lnSpc>
                <a:spcPct val="150000"/>
              </a:lnSpc>
            </a:pPr>
            <a:r>
              <a:rPr kumimoji="1" lang="en-US" sz="2400" dirty="0"/>
              <a:t>By repeating this pattern, clusters of cells are formed such that each cell within a cluster is assigned a different set of frequencies. Such a cluster is called a </a:t>
            </a:r>
            <a:r>
              <a:rPr kumimoji="1" lang="en-US" sz="2400" b="1" dirty="0"/>
              <a:t>frequency reuse pattern.</a:t>
            </a:r>
          </a:p>
        </p:txBody>
      </p:sp>
    </p:spTree>
    <p:extLst>
      <p:ext uri="{BB962C8B-B14F-4D97-AF65-F5344CB8AC3E}">
        <p14:creationId xmlns:p14="http://schemas.microsoft.com/office/powerpoint/2010/main" val="365859863"/>
      </p:ext>
    </p:extLst>
  </p:cSld>
  <p:clrMapOvr>
    <a:masterClrMapping/>
  </p:clrMapOvr>
  <p:transition spd="med">
    <p:strips dir="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9B06B70-0EC8-4B7B-BE8D-807F40075694}" type="slidenum">
              <a:rPr lang="en-US" sz="1400">
                <a:latin typeface="Gill Sans MT" panose="020B0502020104020203" pitchFamily="34" charset="0"/>
              </a:rPr>
              <a:pPr>
                <a:spcBef>
                  <a:spcPct val="0"/>
                </a:spcBef>
                <a:buFontTx/>
                <a:buNone/>
              </a:pPr>
              <a:t>53</a:t>
            </a:fld>
            <a:endParaRPr lang="en-US" sz="1400">
              <a:latin typeface="Gill Sans MT" panose="020B0502020104020203" pitchFamily="34" charset="0"/>
            </a:endParaRPr>
          </a:p>
        </p:txBody>
      </p:sp>
      <p:graphicFrame>
        <p:nvGraphicFramePr>
          <p:cNvPr id="29699" name="Object 56"/>
          <p:cNvGraphicFramePr>
            <a:graphicFrameLocks noChangeAspect="1"/>
          </p:cNvGraphicFramePr>
          <p:nvPr>
            <p:extLst/>
          </p:nvPr>
        </p:nvGraphicFramePr>
        <p:xfrm>
          <a:off x="6383338" y="1700214"/>
          <a:ext cx="3422650" cy="1316037"/>
        </p:xfrm>
        <a:graphic>
          <a:graphicData uri="http://schemas.openxmlformats.org/presentationml/2006/ole">
            <mc:AlternateContent xmlns:mc="http://schemas.openxmlformats.org/markup-compatibility/2006">
              <mc:Choice xmlns:v="urn:schemas-microsoft-com:vml" Requires="v">
                <p:oleObj spid="_x0000_s3149" name="Equation" r:id="rId3" imgW="1320800" imgH="508000" progId="Equation.3">
                  <p:embed/>
                </p:oleObj>
              </mc:Choice>
              <mc:Fallback>
                <p:oleObj name="Equation" r:id="rId3" imgW="13208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1700214"/>
                        <a:ext cx="34226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0" name="Object 57"/>
          <p:cNvGraphicFramePr>
            <a:graphicFrameLocks noChangeAspect="1"/>
          </p:cNvGraphicFramePr>
          <p:nvPr>
            <p:extLst/>
          </p:nvPr>
        </p:nvGraphicFramePr>
        <p:xfrm>
          <a:off x="7010400" y="3657600"/>
          <a:ext cx="2730500" cy="673100"/>
        </p:xfrm>
        <a:graphic>
          <a:graphicData uri="http://schemas.openxmlformats.org/presentationml/2006/ole">
            <mc:AlternateContent xmlns:mc="http://schemas.openxmlformats.org/markup-compatibility/2006">
              <mc:Choice xmlns:v="urn:schemas-microsoft-com:vml" Requires="v">
                <p:oleObj spid="_x0000_s3150"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657600"/>
                        <a:ext cx="27305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Text Box 58"/>
          <p:cNvSpPr txBox="1">
            <a:spLocks noChangeArrowheads="1"/>
          </p:cNvSpPr>
          <p:nvPr/>
        </p:nvSpPr>
        <p:spPr bwMode="auto">
          <a:xfrm>
            <a:off x="6527800" y="5516563"/>
            <a:ext cx="374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400">
                <a:solidFill>
                  <a:srgbClr val="FF0000"/>
                </a:solidFill>
                <a:latin typeface="Gill Sans MT" panose="020B0502020104020203" pitchFamily="34" charset="0"/>
                <a:ea typeface="新細明體" pitchFamily="18" charset="-120"/>
              </a:rPr>
              <a:t>Note: </a:t>
            </a:r>
            <a:r>
              <a:rPr lang="en-US" altLang="zh-TW" sz="2400" i="1">
                <a:solidFill>
                  <a:srgbClr val="FF0000"/>
                </a:solidFill>
                <a:latin typeface="Gill Sans MT" panose="020B0502020104020203" pitchFamily="34" charset="0"/>
                <a:ea typeface="新細明體" pitchFamily="18" charset="-120"/>
              </a:rPr>
              <a:t>i</a:t>
            </a:r>
            <a:r>
              <a:rPr lang="en-US" altLang="zh-TW" sz="2400">
                <a:solidFill>
                  <a:srgbClr val="FF0000"/>
                </a:solidFill>
                <a:latin typeface="Gill Sans MT" panose="020B0502020104020203" pitchFamily="34" charset="0"/>
                <a:ea typeface="新細明體" pitchFamily="18" charset="-120"/>
              </a:rPr>
              <a:t> and </a:t>
            </a:r>
            <a:r>
              <a:rPr lang="en-US" altLang="zh-TW" sz="2400" i="1">
                <a:solidFill>
                  <a:srgbClr val="FF0000"/>
                </a:solidFill>
                <a:latin typeface="Gill Sans MT" panose="020B0502020104020203" pitchFamily="34" charset="0"/>
                <a:ea typeface="新細明體" pitchFamily="18" charset="-120"/>
              </a:rPr>
              <a:t>j</a:t>
            </a:r>
            <a:r>
              <a:rPr lang="en-US" altLang="zh-TW" sz="2400">
                <a:solidFill>
                  <a:srgbClr val="FF0000"/>
                </a:solidFill>
                <a:latin typeface="Gill Sans MT" panose="020B0502020104020203" pitchFamily="34" charset="0"/>
                <a:ea typeface="新細明體" pitchFamily="18" charset="-120"/>
              </a:rPr>
              <a:t> are integers</a:t>
            </a:r>
          </a:p>
        </p:txBody>
      </p:sp>
      <p:sp>
        <p:nvSpPr>
          <p:cNvPr id="29702" name="Text Box 59"/>
          <p:cNvSpPr txBox="1">
            <a:spLocks noChangeArrowheads="1"/>
          </p:cNvSpPr>
          <p:nvPr/>
        </p:nvSpPr>
        <p:spPr bwMode="auto">
          <a:xfrm>
            <a:off x="6489700" y="3162301"/>
            <a:ext cx="162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zh-TW" sz="2800">
                <a:latin typeface="Gill Sans MT" panose="020B0502020104020203" pitchFamily="34" charset="0"/>
                <a:ea typeface="新細明體" pitchFamily="18" charset="-120"/>
              </a:rPr>
              <a:t>where</a:t>
            </a:r>
          </a:p>
        </p:txBody>
      </p:sp>
      <p:sp>
        <p:nvSpPr>
          <p:cNvPr id="29703" name="Text Box 60"/>
          <p:cNvSpPr txBox="1">
            <a:spLocks noChangeArrowheads="1"/>
          </p:cNvSpPr>
          <p:nvPr/>
        </p:nvSpPr>
        <p:spPr bwMode="auto">
          <a:xfrm>
            <a:off x="6672263" y="4868863"/>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TW" sz="1800" dirty="0">
                <a:latin typeface="Gill Sans MT" panose="020B0502020104020203" pitchFamily="34" charset="0"/>
                <a:ea typeface="新細明體" pitchFamily="18" charset="-120"/>
              </a:rPr>
              <a:t>Reuse factor</a:t>
            </a:r>
          </a:p>
        </p:txBody>
      </p:sp>
      <p:sp>
        <p:nvSpPr>
          <p:cNvPr id="29704" name="Line 61"/>
          <p:cNvSpPr>
            <a:spLocks noChangeShapeType="1"/>
          </p:cNvSpPr>
          <p:nvPr/>
        </p:nvSpPr>
        <p:spPr bwMode="auto">
          <a:xfrm flipV="1">
            <a:off x="7175500" y="4292601"/>
            <a:ext cx="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nvGrpSpPr>
          <p:cNvPr id="29705" name="Group 80"/>
          <p:cNvGrpSpPr>
            <a:grpSpLocks/>
          </p:cNvGrpSpPr>
          <p:nvPr/>
        </p:nvGrpSpPr>
        <p:grpSpPr bwMode="auto">
          <a:xfrm>
            <a:off x="1524000" y="1066800"/>
            <a:ext cx="4235450" cy="4114800"/>
            <a:chOff x="359" y="1148"/>
            <a:chExt cx="2668" cy="2592"/>
          </a:xfrm>
        </p:grpSpPr>
        <p:sp>
          <p:nvSpPr>
            <p:cNvPr id="29710" name="AutoShape 2"/>
            <p:cNvSpPr>
              <a:spLocks noChangeArrowheads="1"/>
            </p:cNvSpPr>
            <p:nvPr/>
          </p:nvSpPr>
          <p:spPr bwMode="auto">
            <a:xfrm rot="1800000">
              <a:off x="1503" y="228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1" name="AutoShape 4"/>
            <p:cNvSpPr>
              <a:spLocks noChangeArrowheads="1"/>
            </p:cNvSpPr>
            <p:nvPr/>
          </p:nvSpPr>
          <p:spPr bwMode="auto">
            <a:xfrm rot="1800000">
              <a:off x="847" y="1712"/>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2" name="AutoShape 5"/>
            <p:cNvSpPr>
              <a:spLocks noChangeArrowheads="1"/>
            </p:cNvSpPr>
            <p:nvPr/>
          </p:nvSpPr>
          <p:spPr bwMode="auto">
            <a:xfrm rot="1800000">
              <a:off x="1175" y="17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3" name="AutoShape 6"/>
            <p:cNvSpPr>
              <a:spLocks noChangeArrowheads="1"/>
            </p:cNvSpPr>
            <p:nvPr/>
          </p:nvSpPr>
          <p:spPr bwMode="auto">
            <a:xfrm rot="1800000">
              <a:off x="683" y="14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4" name="AutoShape 7"/>
            <p:cNvSpPr>
              <a:spLocks noChangeArrowheads="1"/>
            </p:cNvSpPr>
            <p:nvPr/>
          </p:nvSpPr>
          <p:spPr bwMode="auto">
            <a:xfrm rot="1800000">
              <a:off x="1011" y="143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5" name="AutoShape 8"/>
            <p:cNvSpPr>
              <a:spLocks noChangeArrowheads="1"/>
            </p:cNvSpPr>
            <p:nvPr/>
          </p:nvSpPr>
          <p:spPr bwMode="auto">
            <a:xfrm rot="1800000">
              <a:off x="1011" y="1996"/>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6" name="AutoShape 9"/>
            <p:cNvSpPr>
              <a:spLocks noChangeArrowheads="1"/>
            </p:cNvSpPr>
            <p:nvPr/>
          </p:nvSpPr>
          <p:spPr bwMode="auto">
            <a:xfrm rot="1800000">
              <a:off x="683" y="199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7" name="AutoShape 10"/>
            <p:cNvSpPr>
              <a:spLocks noChangeArrowheads="1"/>
            </p:cNvSpPr>
            <p:nvPr/>
          </p:nvSpPr>
          <p:spPr bwMode="auto">
            <a:xfrm rot="1800000">
              <a:off x="519" y="17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8" name="AutoShape 11"/>
            <p:cNvSpPr>
              <a:spLocks noChangeArrowheads="1"/>
            </p:cNvSpPr>
            <p:nvPr/>
          </p:nvSpPr>
          <p:spPr bwMode="auto">
            <a:xfrm rot="1800000">
              <a:off x="1663" y="1432"/>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19" name="AutoShape 12"/>
            <p:cNvSpPr>
              <a:spLocks noChangeArrowheads="1"/>
            </p:cNvSpPr>
            <p:nvPr/>
          </p:nvSpPr>
          <p:spPr bwMode="auto">
            <a:xfrm rot="1800000">
              <a:off x="1991" y="14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0" name="AutoShape 13"/>
            <p:cNvSpPr>
              <a:spLocks noChangeArrowheads="1"/>
            </p:cNvSpPr>
            <p:nvPr/>
          </p:nvSpPr>
          <p:spPr bwMode="auto">
            <a:xfrm rot="1800000">
              <a:off x="1499" y="11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1" name="AutoShape 14"/>
            <p:cNvSpPr>
              <a:spLocks noChangeArrowheads="1"/>
            </p:cNvSpPr>
            <p:nvPr/>
          </p:nvSpPr>
          <p:spPr bwMode="auto">
            <a:xfrm rot="1800000">
              <a:off x="1827" y="115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2" name="AutoShape 15"/>
            <p:cNvSpPr>
              <a:spLocks noChangeArrowheads="1"/>
            </p:cNvSpPr>
            <p:nvPr/>
          </p:nvSpPr>
          <p:spPr bwMode="auto">
            <a:xfrm rot="1800000">
              <a:off x="1827" y="1716"/>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3" name="AutoShape 16"/>
            <p:cNvSpPr>
              <a:spLocks noChangeArrowheads="1"/>
            </p:cNvSpPr>
            <p:nvPr/>
          </p:nvSpPr>
          <p:spPr bwMode="auto">
            <a:xfrm rot="1800000">
              <a:off x="1499" y="171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4" name="AutoShape 17"/>
            <p:cNvSpPr>
              <a:spLocks noChangeArrowheads="1"/>
            </p:cNvSpPr>
            <p:nvPr/>
          </p:nvSpPr>
          <p:spPr bwMode="auto">
            <a:xfrm rot="1800000">
              <a:off x="1335" y="14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5" name="AutoShape 18"/>
            <p:cNvSpPr>
              <a:spLocks noChangeArrowheads="1"/>
            </p:cNvSpPr>
            <p:nvPr/>
          </p:nvSpPr>
          <p:spPr bwMode="auto">
            <a:xfrm rot="1800000">
              <a:off x="687" y="256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6" name="AutoShape 19"/>
            <p:cNvSpPr>
              <a:spLocks noChangeArrowheads="1"/>
            </p:cNvSpPr>
            <p:nvPr/>
          </p:nvSpPr>
          <p:spPr bwMode="auto">
            <a:xfrm rot="1800000">
              <a:off x="1015" y="256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7" name="AutoShape 20"/>
            <p:cNvSpPr>
              <a:spLocks noChangeArrowheads="1"/>
            </p:cNvSpPr>
            <p:nvPr/>
          </p:nvSpPr>
          <p:spPr bwMode="auto">
            <a:xfrm rot="1800000">
              <a:off x="523" y="2276"/>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8" name="AutoShape 21"/>
            <p:cNvSpPr>
              <a:spLocks noChangeArrowheads="1"/>
            </p:cNvSpPr>
            <p:nvPr/>
          </p:nvSpPr>
          <p:spPr bwMode="auto">
            <a:xfrm rot="1800000">
              <a:off x="851" y="228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29" name="AutoShape 22"/>
            <p:cNvSpPr>
              <a:spLocks noChangeArrowheads="1"/>
            </p:cNvSpPr>
            <p:nvPr/>
          </p:nvSpPr>
          <p:spPr bwMode="auto">
            <a:xfrm rot="1800000">
              <a:off x="851" y="2844"/>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0" name="AutoShape 23"/>
            <p:cNvSpPr>
              <a:spLocks noChangeArrowheads="1"/>
            </p:cNvSpPr>
            <p:nvPr/>
          </p:nvSpPr>
          <p:spPr bwMode="auto">
            <a:xfrm rot="1800000">
              <a:off x="523" y="284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1" name="AutoShape 24"/>
            <p:cNvSpPr>
              <a:spLocks noChangeArrowheads="1"/>
            </p:cNvSpPr>
            <p:nvPr/>
          </p:nvSpPr>
          <p:spPr bwMode="auto">
            <a:xfrm rot="1800000">
              <a:off x="359" y="2560"/>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2" name="AutoShape 25"/>
            <p:cNvSpPr>
              <a:spLocks noChangeArrowheads="1"/>
            </p:cNvSpPr>
            <p:nvPr/>
          </p:nvSpPr>
          <p:spPr bwMode="auto">
            <a:xfrm rot="1800000">
              <a:off x="1831" y="228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3" name="AutoShape 26"/>
            <p:cNvSpPr>
              <a:spLocks noChangeArrowheads="1"/>
            </p:cNvSpPr>
            <p:nvPr/>
          </p:nvSpPr>
          <p:spPr bwMode="auto">
            <a:xfrm rot="1800000">
              <a:off x="1339" y="1996"/>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4" name="AutoShape 27"/>
            <p:cNvSpPr>
              <a:spLocks noChangeArrowheads="1"/>
            </p:cNvSpPr>
            <p:nvPr/>
          </p:nvSpPr>
          <p:spPr bwMode="auto">
            <a:xfrm rot="1800000">
              <a:off x="1667" y="1992"/>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5" name="AutoShape 28"/>
            <p:cNvSpPr>
              <a:spLocks noChangeArrowheads="1"/>
            </p:cNvSpPr>
            <p:nvPr/>
          </p:nvSpPr>
          <p:spPr bwMode="auto">
            <a:xfrm rot="1800000">
              <a:off x="1667" y="2564"/>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6" name="AutoShape 29"/>
            <p:cNvSpPr>
              <a:spLocks noChangeArrowheads="1"/>
            </p:cNvSpPr>
            <p:nvPr/>
          </p:nvSpPr>
          <p:spPr bwMode="auto">
            <a:xfrm rot="1800000">
              <a:off x="1339" y="256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7" name="AutoShape 30"/>
            <p:cNvSpPr>
              <a:spLocks noChangeArrowheads="1"/>
            </p:cNvSpPr>
            <p:nvPr/>
          </p:nvSpPr>
          <p:spPr bwMode="auto">
            <a:xfrm rot="1800000">
              <a:off x="1175" y="2280"/>
              <a:ext cx="380" cy="328"/>
            </a:xfrm>
            <a:prstGeom prst="hexagon">
              <a:avLst>
                <a:gd name="adj" fmla="val 28963"/>
                <a:gd name="vf" fmla="val 115470"/>
              </a:avLst>
            </a:prstGeom>
            <a:solidFill>
              <a:srgbClr val="FFFF0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8" name="AutoShape 31"/>
            <p:cNvSpPr>
              <a:spLocks noChangeArrowheads="1"/>
            </p:cNvSpPr>
            <p:nvPr/>
          </p:nvSpPr>
          <p:spPr bwMode="auto">
            <a:xfrm rot="1800000">
              <a:off x="2319" y="2000"/>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39" name="AutoShape 32"/>
            <p:cNvSpPr>
              <a:spLocks noChangeArrowheads="1"/>
            </p:cNvSpPr>
            <p:nvPr/>
          </p:nvSpPr>
          <p:spPr bwMode="auto">
            <a:xfrm rot="1800000">
              <a:off x="2647" y="200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0" name="AutoShape 33"/>
            <p:cNvSpPr>
              <a:spLocks noChangeArrowheads="1"/>
            </p:cNvSpPr>
            <p:nvPr/>
          </p:nvSpPr>
          <p:spPr bwMode="auto">
            <a:xfrm rot="1800000">
              <a:off x="2155" y="1716"/>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1" name="AutoShape 34"/>
            <p:cNvSpPr>
              <a:spLocks noChangeArrowheads="1"/>
            </p:cNvSpPr>
            <p:nvPr/>
          </p:nvSpPr>
          <p:spPr bwMode="auto">
            <a:xfrm rot="1800000">
              <a:off x="2483" y="172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2" name="AutoShape 35"/>
            <p:cNvSpPr>
              <a:spLocks noChangeArrowheads="1"/>
            </p:cNvSpPr>
            <p:nvPr/>
          </p:nvSpPr>
          <p:spPr bwMode="auto">
            <a:xfrm rot="1800000">
              <a:off x="2483" y="2284"/>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3" name="AutoShape 36"/>
            <p:cNvSpPr>
              <a:spLocks noChangeArrowheads="1"/>
            </p:cNvSpPr>
            <p:nvPr/>
          </p:nvSpPr>
          <p:spPr bwMode="auto">
            <a:xfrm rot="1800000">
              <a:off x="2155" y="228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4" name="AutoShape 37"/>
            <p:cNvSpPr>
              <a:spLocks noChangeArrowheads="1"/>
            </p:cNvSpPr>
            <p:nvPr/>
          </p:nvSpPr>
          <p:spPr bwMode="auto">
            <a:xfrm rot="1800000">
              <a:off x="1991" y="2000"/>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5" name="AutoShape 38"/>
            <p:cNvSpPr>
              <a:spLocks noChangeArrowheads="1"/>
            </p:cNvSpPr>
            <p:nvPr/>
          </p:nvSpPr>
          <p:spPr bwMode="auto">
            <a:xfrm rot="1800000">
              <a:off x="1343" y="3128"/>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6" name="AutoShape 39"/>
            <p:cNvSpPr>
              <a:spLocks noChangeArrowheads="1"/>
            </p:cNvSpPr>
            <p:nvPr/>
          </p:nvSpPr>
          <p:spPr bwMode="auto">
            <a:xfrm rot="1800000">
              <a:off x="1671" y="31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7" name="AutoShape 40"/>
            <p:cNvSpPr>
              <a:spLocks noChangeArrowheads="1"/>
            </p:cNvSpPr>
            <p:nvPr/>
          </p:nvSpPr>
          <p:spPr bwMode="auto">
            <a:xfrm rot="1800000">
              <a:off x="1179" y="2844"/>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8" name="AutoShape 41"/>
            <p:cNvSpPr>
              <a:spLocks noChangeArrowheads="1"/>
            </p:cNvSpPr>
            <p:nvPr/>
          </p:nvSpPr>
          <p:spPr bwMode="auto">
            <a:xfrm rot="1800000">
              <a:off x="1507" y="284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49" name="AutoShape 42"/>
            <p:cNvSpPr>
              <a:spLocks noChangeArrowheads="1"/>
            </p:cNvSpPr>
            <p:nvPr/>
          </p:nvSpPr>
          <p:spPr bwMode="auto">
            <a:xfrm rot="1800000">
              <a:off x="1507" y="3412"/>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0" name="AutoShape 43"/>
            <p:cNvSpPr>
              <a:spLocks noChangeArrowheads="1"/>
            </p:cNvSpPr>
            <p:nvPr/>
          </p:nvSpPr>
          <p:spPr bwMode="auto">
            <a:xfrm rot="1800000">
              <a:off x="1179" y="340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1" name="AutoShape 44"/>
            <p:cNvSpPr>
              <a:spLocks noChangeArrowheads="1"/>
            </p:cNvSpPr>
            <p:nvPr/>
          </p:nvSpPr>
          <p:spPr bwMode="auto">
            <a:xfrm rot="1800000">
              <a:off x="1015" y="3128"/>
              <a:ext cx="380" cy="328"/>
            </a:xfrm>
            <a:prstGeom prst="hexagon">
              <a:avLst>
                <a:gd name="adj" fmla="val 28963"/>
                <a:gd name="vf" fmla="val 115470"/>
              </a:avLst>
            </a:prstGeom>
            <a:solidFill>
              <a:srgbClr val="0000CC">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2" name="AutoShape 45"/>
            <p:cNvSpPr>
              <a:spLocks noChangeArrowheads="1"/>
            </p:cNvSpPr>
            <p:nvPr/>
          </p:nvSpPr>
          <p:spPr bwMode="auto">
            <a:xfrm rot="1800000">
              <a:off x="2159" y="2848"/>
              <a:ext cx="380" cy="328"/>
            </a:xfrm>
            <a:prstGeom prst="hexagon">
              <a:avLst>
                <a:gd name="adj" fmla="val 28963"/>
                <a:gd name="vf" fmla="val 115470"/>
              </a:avLst>
            </a:prstGeom>
            <a:solidFill>
              <a:srgbClr val="FF505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3" name="AutoShape 46"/>
            <p:cNvSpPr>
              <a:spLocks noChangeArrowheads="1"/>
            </p:cNvSpPr>
            <p:nvPr/>
          </p:nvSpPr>
          <p:spPr bwMode="auto">
            <a:xfrm rot="1800000">
              <a:off x="2487" y="28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4" name="AutoShape 47"/>
            <p:cNvSpPr>
              <a:spLocks noChangeArrowheads="1"/>
            </p:cNvSpPr>
            <p:nvPr/>
          </p:nvSpPr>
          <p:spPr bwMode="auto">
            <a:xfrm rot="1800000">
              <a:off x="1995" y="2564"/>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5" name="AutoShape 48"/>
            <p:cNvSpPr>
              <a:spLocks noChangeArrowheads="1"/>
            </p:cNvSpPr>
            <p:nvPr/>
          </p:nvSpPr>
          <p:spPr bwMode="auto">
            <a:xfrm rot="1800000">
              <a:off x="2323" y="256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6" name="AutoShape 49"/>
            <p:cNvSpPr>
              <a:spLocks noChangeArrowheads="1"/>
            </p:cNvSpPr>
            <p:nvPr/>
          </p:nvSpPr>
          <p:spPr bwMode="auto">
            <a:xfrm rot="1800000">
              <a:off x="2323" y="3132"/>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7" name="AutoShape 50"/>
            <p:cNvSpPr>
              <a:spLocks noChangeArrowheads="1"/>
            </p:cNvSpPr>
            <p:nvPr/>
          </p:nvSpPr>
          <p:spPr bwMode="auto">
            <a:xfrm rot="1800000">
              <a:off x="1995" y="312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8" name="AutoShape 51"/>
            <p:cNvSpPr>
              <a:spLocks noChangeArrowheads="1"/>
            </p:cNvSpPr>
            <p:nvPr/>
          </p:nvSpPr>
          <p:spPr bwMode="auto">
            <a:xfrm rot="1800000">
              <a:off x="1831" y="2848"/>
              <a:ext cx="380" cy="328"/>
            </a:xfrm>
            <a:prstGeom prst="hexagon">
              <a:avLst>
                <a:gd name="adj" fmla="val 28963"/>
                <a:gd name="vf" fmla="val 115470"/>
              </a:avLst>
            </a:prstGeom>
            <a:solidFill>
              <a:schemeClr val="accent1">
                <a:alpha val="50195"/>
              </a:scheme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29759" name="Line 66"/>
            <p:cNvSpPr>
              <a:spLocks noChangeShapeType="1"/>
            </p:cNvSpPr>
            <p:nvPr/>
          </p:nvSpPr>
          <p:spPr bwMode="auto">
            <a:xfrm>
              <a:off x="1680" y="2448"/>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0" name="Line 67"/>
            <p:cNvSpPr>
              <a:spLocks noChangeShapeType="1"/>
            </p:cNvSpPr>
            <p:nvPr/>
          </p:nvSpPr>
          <p:spPr bwMode="auto">
            <a:xfrm>
              <a:off x="2016" y="302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1" name="Line 68"/>
            <p:cNvSpPr>
              <a:spLocks noChangeShapeType="1"/>
            </p:cNvSpPr>
            <p:nvPr/>
          </p:nvSpPr>
          <p:spPr bwMode="auto">
            <a:xfrm>
              <a:off x="1680" y="244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2" name="Line 69"/>
            <p:cNvSpPr>
              <a:spLocks noChangeShapeType="1"/>
            </p:cNvSpPr>
            <p:nvPr/>
          </p:nvSpPr>
          <p:spPr bwMode="auto">
            <a:xfrm flipV="1">
              <a:off x="2352" y="2160"/>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3" name="Line 70"/>
            <p:cNvSpPr>
              <a:spLocks noChangeShapeType="1"/>
            </p:cNvSpPr>
            <p:nvPr/>
          </p:nvSpPr>
          <p:spPr bwMode="auto">
            <a:xfrm flipV="1">
              <a:off x="1680" y="1872"/>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4" name="Line 71"/>
            <p:cNvSpPr>
              <a:spLocks noChangeShapeType="1"/>
            </p:cNvSpPr>
            <p:nvPr/>
          </p:nvSpPr>
          <p:spPr bwMode="auto">
            <a:xfrm flipH="1" flipV="1">
              <a:off x="1824" y="158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5" name="Line 73"/>
            <p:cNvSpPr>
              <a:spLocks noChangeShapeType="1"/>
            </p:cNvSpPr>
            <p:nvPr/>
          </p:nvSpPr>
          <p:spPr bwMode="auto">
            <a:xfrm flipH="1" flipV="1">
              <a:off x="1344" y="1872"/>
              <a:ext cx="33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6" name="Line 74"/>
            <p:cNvSpPr>
              <a:spLocks noChangeShapeType="1"/>
            </p:cNvSpPr>
            <p:nvPr/>
          </p:nvSpPr>
          <p:spPr bwMode="auto">
            <a:xfrm flipH="1">
              <a:off x="1008" y="1872"/>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7" name="Line 75"/>
            <p:cNvSpPr>
              <a:spLocks noChangeShapeType="1"/>
            </p:cNvSpPr>
            <p:nvPr/>
          </p:nvSpPr>
          <p:spPr bwMode="auto">
            <a:xfrm flipH="1">
              <a:off x="1008" y="244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8" name="Line 76"/>
            <p:cNvSpPr>
              <a:spLocks noChangeShapeType="1"/>
            </p:cNvSpPr>
            <p:nvPr/>
          </p:nvSpPr>
          <p:spPr bwMode="auto">
            <a:xfrm flipH="1">
              <a:off x="864" y="2448"/>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69" name="Line 77"/>
            <p:cNvSpPr>
              <a:spLocks noChangeShapeType="1"/>
            </p:cNvSpPr>
            <p:nvPr/>
          </p:nvSpPr>
          <p:spPr bwMode="auto">
            <a:xfrm flipH="1">
              <a:off x="1344" y="2400"/>
              <a:ext cx="384"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70" name="Line 78"/>
            <p:cNvSpPr>
              <a:spLocks noChangeShapeType="1"/>
            </p:cNvSpPr>
            <p:nvPr/>
          </p:nvSpPr>
          <p:spPr bwMode="auto">
            <a:xfrm>
              <a:off x="1344" y="2976"/>
              <a:ext cx="192"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29771" name="Oval 79"/>
            <p:cNvSpPr>
              <a:spLocks noChangeArrowheads="1"/>
            </p:cNvSpPr>
            <p:nvPr/>
          </p:nvSpPr>
          <p:spPr bwMode="auto">
            <a:xfrm>
              <a:off x="1645" y="2361"/>
              <a:ext cx="96"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29706" name="Text Box 81"/>
          <p:cNvSpPr txBox="1">
            <a:spLocks noChangeArrowheads="1"/>
          </p:cNvSpPr>
          <p:nvPr/>
        </p:nvSpPr>
        <p:spPr bwMode="auto">
          <a:xfrm>
            <a:off x="2057400" y="5257801"/>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i="1">
                <a:latin typeface="Gill Sans MT" panose="020B0502020104020203" pitchFamily="34" charset="0"/>
              </a:rPr>
              <a:t>i</a:t>
            </a:r>
            <a:r>
              <a:rPr lang="en-US" sz="2400">
                <a:latin typeface="Gill Sans MT" panose="020B0502020104020203" pitchFamily="34" charset="0"/>
              </a:rPr>
              <a:t> = 2, </a:t>
            </a:r>
            <a:r>
              <a:rPr lang="en-US" sz="2400" i="1">
                <a:latin typeface="Gill Sans MT" panose="020B0502020104020203" pitchFamily="34" charset="0"/>
              </a:rPr>
              <a:t>j</a:t>
            </a:r>
            <a:r>
              <a:rPr lang="en-US" sz="2400">
                <a:latin typeface="Gill Sans MT" panose="020B0502020104020203" pitchFamily="34" charset="0"/>
              </a:rPr>
              <a:t> = 1</a:t>
            </a:r>
          </a:p>
        </p:txBody>
      </p:sp>
      <p:graphicFrame>
        <p:nvGraphicFramePr>
          <p:cNvPr id="29707" name="Object 82"/>
          <p:cNvGraphicFramePr>
            <a:graphicFrameLocks noChangeAspect="1"/>
          </p:cNvGraphicFramePr>
          <p:nvPr>
            <p:extLst/>
          </p:nvPr>
        </p:nvGraphicFramePr>
        <p:xfrm>
          <a:off x="2057400" y="5791201"/>
          <a:ext cx="2286000" cy="563563"/>
        </p:xfrm>
        <a:graphic>
          <a:graphicData uri="http://schemas.openxmlformats.org/presentationml/2006/ole">
            <mc:AlternateContent xmlns:mc="http://schemas.openxmlformats.org/markup-compatibility/2006">
              <mc:Choice xmlns:v="urn:schemas-microsoft-com:vml" Requires="v">
                <p:oleObj spid="_x0000_s3151" name="Equation" r:id="rId7" imgW="927100" imgH="228600" progId="Equation.3">
                  <p:embed/>
                </p:oleObj>
              </mc:Choice>
              <mc:Fallback>
                <p:oleObj name="Equation" r:id="rId7" imgW="927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5791201"/>
                        <a:ext cx="22860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8" name="Text Box 83"/>
          <p:cNvSpPr txBox="1">
            <a:spLocks noChangeArrowheads="1"/>
          </p:cNvSpPr>
          <p:nvPr/>
        </p:nvSpPr>
        <p:spPr bwMode="auto">
          <a:xfrm>
            <a:off x="4267200" y="59436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a:latin typeface="Gill Sans MT" panose="020B0502020104020203" pitchFamily="34" charset="0"/>
              </a:rPr>
              <a:t>=7</a:t>
            </a:r>
          </a:p>
        </p:txBody>
      </p:sp>
      <p:sp>
        <p:nvSpPr>
          <p:cNvPr id="29709" name="Text Box 84"/>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Example-1</a:t>
            </a:r>
          </a:p>
        </p:txBody>
      </p:sp>
      <p:sp>
        <p:nvSpPr>
          <p:cNvPr id="76" name="Text Box 4"/>
          <p:cNvSpPr txBox="1">
            <a:spLocks noChangeArrowheads="1"/>
          </p:cNvSpPr>
          <p:nvPr/>
        </p:nvSpPr>
        <p:spPr bwMode="auto">
          <a:xfrm>
            <a:off x="4356100" y="236009"/>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dirty="0">
                <a:latin typeface="Gill Sans MT" panose="020B0502020104020203" pitchFamily="34" charset="0"/>
              </a:rPr>
              <a:t>7</a:t>
            </a:r>
            <a:r>
              <a:rPr lang="en-US" sz="2400" dirty="0">
                <a:solidFill>
                  <a:schemeClr val="folHlink"/>
                </a:solidFill>
                <a:latin typeface="Gill Sans MT" panose="020B0502020104020203" pitchFamily="34" charset="0"/>
              </a:rPr>
              <a:t> </a:t>
            </a:r>
            <a:r>
              <a:rPr lang="en-US" sz="2400" dirty="0">
                <a:latin typeface="Gill Sans MT" panose="020B0502020104020203" pitchFamily="34" charset="0"/>
              </a:rPr>
              <a:t>cell reuse cluster</a:t>
            </a:r>
          </a:p>
        </p:txBody>
      </p:sp>
    </p:spTree>
    <p:extLst>
      <p:ext uri="{BB962C8B-B14F-4D97-AF65-F5344CB8AC3E}">
        <p14:creationId xmlns:p14="http://schemas.microsoft.com/office/powerpoint/2010/main" val="2236477367"/>
      </p:ext>
    </p:extLst>
  </p:cSld>
  <p:clrMapOvr>
    <a:masterClrMapping/>
  </p:clrMapOvr>
  <p:transition spd="med">
    <p:wedg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5FAE9FB-E29E-419F-B186-9EE61FC9E907}" type="slidenum">
              <a:rPr lang="en-US" sz="1400"/>
              <a:pPr>
                <a:spcBef>
                  <a:spcPct val="0"/>
                </a:spcBef>
                <a:buFontTx/>
                <a:buNone/>
              </a:pPr>
              <a:t>54</a:t>
            </a:fld>
            <a:endParaRPr lang="en-US" sz="1400"/>
          </a:p>
        </p:txBody>
      </p:sp>
      <p:sp>
        <p:nvSpPr>
          <p:cNvPr id="148482" name="Text Box 2"/>
          <p:cNvSpPr txBox="1">
            <a:spLocks noChangeArrowheads="1"/>
          </p:cNvSpPr>
          <p:nvPr/>
        </p:nvSpPr>
        <p:spPr bwMode="auto">
          <a:xfrm>
            <a:off x="3124200" y="5476875"/>
            <a:ext cx="5029200" cy="341632"/>
          </a:xfrm>
          <a:prstGeom prst="rect">
            <a:avLst/>
          </a:prstGeom>
          <a:noFill/>
          <a:ln w="9525">
            <a:noFill/>
            <a:miter lim="800000"/>
            <a:headEnd/>
            <a:tailEnd/>
          </a:ln>
          <a:effectLst/>
        </p:spPr>
        <p:txBody>
          <a:bodyPr>
            <a:spAutoFit/>
          </a:bodyPr>
          <a:lstStyle/>
          <a:p>
            <a:pPr algn="ctr">
              <a:lnSpc>
                <a:spcPct val="90000"/>
              </a:lnSpc>
              <a:spcBef>
                <a:spcPct val="20000"/>
              </a:spcBef>
              <a:buClr>
                <a:schemeClr val="folHlink"/>
              </a:buClr>
              <a:buSzPct val="75000"/>
              <a:buFont typeface="Monotype Sorts" pitchFamily="2" charset="2"/>
              <a:buNone/>
              <a:defRPr/>
            </a:pPr>
            <a:r>
              <a:rPr kumimoji="1" lang="en-US" dirty="0">
                <a:effectLst>
                  <a:outerShdw blurRad="38100" dist="38100" dir="2700000" algn="tl">
                    <a:srgbClr val="C0C0C0"/>
                  </a:outerShdw>
                </a:effectLst>
                <a:latin typeface="Gill Sans MT" panose="020B0502020104020203" pitchFamily="34" charset="0"/>
              </a:rPr>
              <a:t>Shift Parameter: </a:t>
            </a:r>
            <a:r>
              <a:rPr kumimoji="1" lang="en-US" i="1" dirty="0" err="1">
                <a:effectLst>
                  <a:outerShdw blurRad="38100" dist="38100" dir="2700000" algn="tl">
                    <a:srgbClr val="C0C0C0"/>
                  </a:outerShdw>
                </a:effectLst>
                <a:latin typeface="Gill Sans MT" panose="020B0502020104020203" pitchFamily="34" charset="0"/>
              </a:rPr>
              <a:t>i</a:t>
            </a:r>
            <a:r>
              <a:rPr kumimoji="1" lang="en-US" dirty="0">
                <a:effectLst>
                  <a:outerShdw blurRad="38100" dist="38100" dir="2700000" algn="tl">
                    <a:srgbClr val="C0C0C0"/>
                  </a:outerShdw>
                </a:effectLst>
                <a:latin typeface="Gill Sans MT" panose="020B0502020104020203" pitchFamily="34" charset="0"/>
              </a:rPr>
              <a:t> = 3, </a:t>
            </a:r>
            <a:r>
              <a:rPr kumimoji="1" lang="en-US" i="1" dirty="0">
                <a:effectLst>
                  <a:outerShdw blurRad="38100" dist="38100" dir="2700000" algn="tl">
                    <a:srgbClr val="C0C0C0"/>
                  </a:outerShdw>
                </a:effectLst>
                <a:latin typeface="Gill Sans MT" panose="020B0502020104020203" pitchFamily="34" charset="0"/>
              </a:rPr>
              <a:t>j</a:t>
            </a:r>
            <a:r>
              <a:rPr kumimoji="1" lang="en-US" dirty="0">
                <a:effectLst>
                  <a:outerShdw blurRad="38100" dist="38100" dir="2700000" algn="tl">
                    <a:srgbClr val="C0C0C0"/>
                  </a:outerShdw>
                </a:effectLst>
                <a:latin typeface="Gill Sans MT" panose="020B0502020104020203" pitchFamily="34" charset="0"/>
              </a:rPr>
              <a:t> = 2</a:t>
            </a:r>
          </a:p>
        </p:txBody>
      </p:sp>
      <p:grpSp>
        <p:nvGrpSpPr>
          <p:cNvPr id="30724" name="Group 3"/>
          <p:cNvGrpSpPr>
            <a:grpSpLocks/>
          </p:cNvGrpSpPr>
          <p:nvPr/>
        </p:nvGrpSpPr>
        <p:grpSpPr bwMode="auto">
          <a:xfrm>
            <a:off x="3352801" y="1173233"/>
            <a:ext cx="5465763" cy="4111625"/>
            <a:chOff x="960" y="624"/>
            <a:chExt cx="3443" cy="2590"/>
          </a:xfrm>
        </p:grpSpPr>
        <p:sp>
          <p:nvSpPr>
            <p:cNvPr id="30728" name="AutoShape 4"/>
            <p:cNvSpPr>
              <a:spLocks noChangeArrowheads="1"/>
            </p:cNvSpPr>
            <p:nvPr/>
          </p:nvSpPr>
          <p:spPr bwMode="auto">
            <a:xfrm>
              <a:off x="3040" y="76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29" name="AutoShape 5"/>
            <p:cNvSpPr>
              <a:spLocks noChangeArrowheads="1"/>
            </p:cNvSpPr>
            <p:nvPr/>
          </p:nvSpPr>
          <p:spPr bwMode="auto">
            <a:xfrm>
              <a:off x="3302" y="631"/>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0" name="AutoShape 6"/>
            <p:cNvSpPr>
              <a:spLocks noChangeArrowheads="1"/>
            </p:cNvSpPr>
            <p:nvPr/>
          </p:nvSpPr>
          <p:spPr bwMode="auto">
            <a:xfrm>
              <a:off x="2784" y="64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1" name="AutoShape 7"/>
            <p:cNvSpPr>
              <a:spLocks noChangeArrowheads="1"/>
            </p:cNvSpPr>
            <p:nvPr/>
          </p:nvSpPr>
          <p:spPr bwMode="auto">
            <a:xfrm>
              <a:off x="3560" y="75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2" name="AutoShape 8"/>
            <p:cNvSpPr>
              <a:spLocks noChangeArrowheads="1"/>
            </p:cNvSpPr>
            <p:nvPr/>
          </p:nvSpPr>
          <p:spPr bwMode="auto">
            <a:xfrm>
              <a:off x="3805" y="6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489" name="AutoShape 9"/>
            <p:cNvSpPr>
              <a:spLocks noChangeArrowheads="1"/>
            </p:cNvSpPr>
            <p:nvPr/>
          </p:nvSpPr>
          <p:spPr bwMode="auto">
            <a:xfrm>
              <a:off x="2002" y="760"/>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chemeClr val="bg1"/>
                  </a:solidFill>
                  <a:effectLst>
                    <a:outerShdw blurRad="38100" dist="38100" dir="2700000" algn="tl">
                      <a:srgbClr val="000000"/>
                    </a:outerShdw>
                  </a:effectLst>
                  <a:latin typeface="Tahoma" pitchFamily="34" charset="0"/>
                </a:rPr>
                <a:t>A</a:t>
              </a:r>
            </a:p>
          </p:txBody>
        </p:sp>
        <p:sp>
          <p:nvSpPr>
            <p:cNvPr id="30734" name="AutoShape 10"/>
            <p:cNvSpPr>
              <a:spLocks noChangeArrowheads="1"/>
            </p:cNvSpPr>
            <p:nvPr/>
          </p:nvSpPr>
          <p:spPr bwMode="auto">
            <a:xfrm>
              <a:off x="2263" y="63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5" name="AutoShape 11"/>
            <p:cNvSpPr>
              <a:spLocks noChangeArrowheads="1"/>
            </p:cNvSpPr>
            <p:nvPr/>
          </p:nvSpPr>
          <p:spPr bwMode="auto">
            <a:xfrm>
              <a:off x="1745" y="63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6" name="AutoShape 12"/>
            <p:cNvSpPr>
              <a:spLocks noChangeArrowheads="1"/>
            </p:cNvSpPr>
            <p:nvPr/>
          </p:nvSpPr>
          <p:spPr bwMode="auto">
            <a:xfrm>
              <a:off x="2523" y="76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7" name="AutoShape 13"/>
            <p:cNvSpPr>
              <a:spLocks noChangeArrowheads="1"/>
            </p:cNvSpPr>
            <p:nvPr/>
          </p:nvSpPr>
          <p:spPr bwMode="auto">
            <a:xfrm>
              <a:off x="1484" y="7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8" name="AutoShape 14"/>
            <p:cNvSpPr>
              <a:spLocks noChangeArrowheads="1"/>
            </p:cNvSpPr>
            <p:nvPr/>
          </p:nvSpPr>
          <p:spPr bwMode="auto">
            <a:xfrm>
              <a:off x="1232" y="631"/>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39" name="AutoShape 15"/>
            <p:cNvSpPr>
              <a:spLocks noChangeArrowheads="1"/>
            </p:cNvSpPr>
            <p:nvPr/>
          </p:nvSpPr>
          <p:spPr bwMode="auto">
            <a:xfrm>
              <a:off x="3037"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496" name="AutoShape 16"/>
            <p:cNvSpPr>
              <a:spLocks noChangeArrowheads="1"/>
            </p:cNvSpPr>
            <p:nvPr/>
          </p:nvSpPr>
          <p:spPr bwMode="auto">
            <a:xfrm>
              <a:off x="3299" y="876"/>
              <a:ext cx="349" cy="248"/>
            </a:xfrm>
            <a:prstGeom prst="hexagon">
              <a:avLst>
                <a:gd name="adj" fmla="val 35181"/>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41" name="AutoShape 17"/>
            <p:cNvSpPr>
              <a:spLocks noChangeArrowheads="1"/>
            </p:cNvSpPr>
            <p:nvPr/>
          </p:nvSpPr>
          <p:spPr bwMode="auto">
            <a:xfrm>
              <a:off x="2781" y="88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2" name="AutoShape 18"/>
            <p:cNvSpPr>
              <a:spLocks noChangeArrowheads="1"/>
            </p:cNvSpPr>
            <p:nvPr/>
          </p:nvSpPr>
          <p:spPr bwMode="auto">
            <a:xfrm>
              <a:off x="3558" y="99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3" name="AutoShape 19"/>
            <p:cNvSpPr>
              <a:spLocks noChangeArrowheads="1"/>
            </p:cNvSpPr>
            <p:nvPr/>
          </p:nvSpPr>
          <p:spPr bwMode="auto">
            <a:xfrm>
              <a:off x="3803" y="86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4" name="AutoShape 20"/>
            <p:cNvSpPr>
              <a:spLocks noChangeArrowheads="1"/>
            </p:cNvSpPr>
            <p:nvPr/>
          </p:nvSpPr>
          <p:spPr bwMode="auto">
            <a:xfrm>
              <a:off x="2000"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5" name="AutoShape 21"/>
            <p:cNvSpPr>
              <a:spLocks noChangeArrowheads="1"/>
            </p:cNvSpPr>
            <p:nvPr/>
          </p:nvSpPr>
          <p:spPr bwMode="auto">
            <a:xfrm>
              <a:off x="2261" y="877"/>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6" name="AutoShape 22"/>
            <p:cNvSpPr>
              <a:spLocks noChangeArrowheads="1"/>
            </p:cNvSpPr>
            <p:nvPr/>
          </p:nvSpPr>
          <p:spPr bwMode="auto">
            <a:xfrm>
              <a:off x="1743" y="88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7" name="AutoShape 23"/>
            <p:cNvSpPr>
              <a:spLocks noChangeArrowheads="1"/>
            </p:cNvSpPr>
            <p:nvPr/>
          </p:nvSpPr>
          <p:spPr bwMode="auto">
            <a:xfrm>
              <a:off x="2520"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8" name="AutoShape 24"/>
            <p:cNvSpPr>
              <a:spLocks noChangeArrowheads="1"/>
            </p:cNvSpPr>
            <p:nvPr/>
          </p:nvSpPr>
          <p:spPr bwMode="auto">
            <a:xfrm>
              <a:off x="1482" y="100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49" name="AutoShape 25"/>
            <p:cNvSpPr>
              <a:spLocks noChangeArrowheads="1"/>
            </p:cNvSpPr>
            <p:nvPr/>
          </p:nvSpPr>
          <p:spPr bwMode="auto">
            <a:xfrm>
              <a:off x="1230" y="87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0" name="AutoShape 26"/>
            <p:cNvSpPr>
              <a:spLocks noChangeArrowheads="1"/>
            </p:cNvSpPr>
            <p:nvPr/>
          </p:nvSpPr>
          <p:spPr bwMode="auto">
            <a:xfrm>
              <a:off x="3035" y="125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1" name="AutoShape 27"/>
            <p:cNvSpPr>
              <a:spLocks noChangeArrowheads="1"/>
            </p:cNvSpPr>
            <p:nvPr/>
          </p:nvSpPr>
          <p:spPr bwMode="auto">
            <a:xfrm>
              <a:off x="3297" y="11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2" name="AutoShape 28"/>
            <p:cNvSpPr>
              <a:spLocks noChangeArrowheads="1"/>
            </p:cNvSpPr>
            <p:nvPr/>
          </p:nvSpPr>
          <p:spPr bwMode="auto">
            <a:xfrm>
              <a:off x="2779" y="113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3" name="AutoShape 29"/>
            <p:cNvSpPr>
              <a:spLocks noChangeArrowheads="1"/>
            </p:cNvSpPr>
            <p:nvPr/>
          </p:nvSpPr>
          <p:spPr bwMode="auto">
            <a:xfrm>
              <a:off x="3555" y="124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4" name="AutoShape 30"/>
            <p:cNvSpPr>
              <a:spLocks noChangeArrowheads="1"/>
            </p:cNvSpPr>
            <p:nvPr/>
          </p:nvSpPr>
          <p:spPr bwMode="auto">
            <a:xfrm>
              <a:off x="3800" y="111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5" name="AutoShape 31"/>
            <p:cNvSpPr>
              <a:spLocks noChangeArrowheads="1"/>
            </p:cNvSpPr>
            <p:nvPr/>
          </p:nvSpPr>
          <p:spPr bwMode="auto">
            <a:xfrm>
              <a:off x="1997"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6" name="AutoShape 32"/>
            <p:cNvSpPr>
              <a:spLocks noChangeArrowheads="1"/>
            </p:cNvSpPr>
            <p:nvPr/>
          </p:nvSpPr>
          <p:spPr bwMode="auto">
            <a:xfrm>
              <a:off x="2258" y="112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7" name="AutoShape 33"/>
            <p:cNvSpPr>
              <a:spLocks noChangeArrowheads="1"/>
            </p:cNvSpPr>
            <p:nvPr/>
          </p:nvSpPr>
          <p:spPr bwMode="auto">
            <a:xfrm>
              <a:off x="1740" y="112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8" name="AutoShape 34"/>
            <p:cNvSpPr>
              <a:spLocks noChangeArrowheads="1"/>
            </p:cNvSpPr>
            <p:nvPr/>
          </p:nvSpPr>
          <p:spPr bwMode="auto">
            <a:xfrm>
              <a:off x="2518"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59" name="AutoShape 35"/>
            <p:cNvSpPr>
              <a:spLocks noChangeArrowheads="1"/>
            </p:cNvSpPr>
            <p:nvPr/>
          </p:nvSpPr>
          <p:spPr bwMode="auto">
            <a:xfrm>
              <a:off x="1479" y="125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0" name="AutoShape 36"/>
            <p:cNvSpPr>
              <a:spLocks noChangeArrowheads="1"/>
            </p:cNvSpPr>
            <p:nvPr/>
          </p:nvSpPr>
          <p:spPr bwMode="auto">
            <a:xfrm>
              <a:off x="1227" y="11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1" name="AutoShape 37"/>
            <p:cNvSpPr>
              <a:spLocks noChangeArrowheads="1"/>
            </p:cNvSpPr>
            <p:nvPr/>
          </p:nvSpPr>
          <p:spPr bwMode="auto">
            <a:xfrm>
              <a:off x="3032"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2" name="AutoShape 38"/>
            <p:cNvSpPr>
              <a:spLocks noChangeArrowheads="1"/>
            </p:cNvSpPr>
            <p:nvPr/>
          </p:nvSpPr>
          <p:spPr bwMode="auto">
            <a:xfrm>
              <a:off x="3294" y="13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3" name="AutoShape 39"/>
            <p:cNvSpPr>
              <a:spLocks noChangeArrowheads="1"/>
            </p:cNvSpPr>
            <p:nvPr/>
          </p:nvSpPr>
          <p:spPr bwMode="auto">
            <a:xfrm>
              <a:off x="2776" y="137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4" name="AutoShape 40"/>
            <p:cNvSpPr>
              <a:spLocks noChangeArrowheads="1"/>
            </p:cNvSpPr>
            <p:nvPr/>
          </p:nvSpPr>
          <p:spPr bwMode="auto">
            <a:xfrm>
              <a:off x="3553" y="1488"/>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5" name="AutoShape 41"/>
            <p:cNvSpPr>
              <a:spLocks noChangeArrowheads="1"/>
            </p:cNvSpPr>
            <p:nvPr/>
          </p:nvSpPr>
          <p:spPr bwMode="auto">
            <a:xfrm>
              <a:off x="3798" y="13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6" name="AutoShape 42"/>
            <p:cNvSpPr>
              <a:spLocks noChangeArrowheads="1"/>
            </p:cNvSpPr>
            <p:nvPr/>
          </p:nvSpPr>
          <p:spPr bwMode="auto">
            <a:xfrm>
              <a:off x="1995"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7" name="AutoShape 43"/>
            <p:cNvSpPr>
              <a:spLocks noChangeArrowheads="1"/>
            </p:cNvSpPr>
            <p:nvPr/>
          </p:nvSpPr>
          <p:spPr bwMode="auto">
            <a:xfrm>
              <a:off x="2256" y="136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8" name="AutoShape 44"/>
            <p:cNvSpPr>
              <a:spLocks noChangeArrowheads="1"/>
            </p:cNvSpPr>
            <p:nvPr/>
          </p:nvSpPr>
          <p:spPr bwMode="auto">
            <a:xfrm>
              <a:off x="1738" y="137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69" name="AutoShape 45"/>
            <p:cNvSpPr>
              <a:spLocks noChangeArrowheads="1"/>
            </p:cNvSpPr>
            <p:nvPr/>
          </p:nvSpPr>
          <p:spPr bwMode="auto">
            <a:xfrm>
              <a:off x="2515"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0" name="AutoShape 46"/>
            <p:cNvSpPr>
              <a:spLocks noChangeArrowheads="1"/>
            </p:cNvSpPr>
            <p:nvPr/>
          </p:nvSpPr>
          <p:spPr bwMode="auto">
            <a:xfrm>
              <a:off x="1477" y="149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1" name="AutoShape 47"/>
            <p:cNvSpPr>
              <a:spLocks noChangeArrowheads="1"/>
            </p:cNvSpPr>
            <p:nvPr/>
          </p:nvSpPr>
          <p:spPr bwMode="auto">
            <a:xfrm>
              <a:off x="1225" y="13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2" name="AutoShape 48"/>
            <p:cNvSpPr>
              <a:spLocks noChangeArrowheads="1"/>
            </p:cNvSpPr>
            <p:nvPr/>
          </p:nvSpPr>
          <p:spPr bwMode="auto">
            <a:xfrm>
              <a:off x="3030"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3" name="AutoShape 49"/>
            <p:cNvSpPr>
              <a:spLocks noChangeArrowheads="1"/>
            </p:cNvSpPr>
            <p:nvPr/>
          </p:nvSpPr>
          <p:spPr bwMode="auto">
            <a:xfrm>
              <a:off x="3292" y="161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4" name="AutoShape 50"/>
            <p:cNvSpPr>
              <a:spLocks noChangeArrowheads="1"/>
            </p:cNvSpPr>
            <p:nvPr/>
          </p:nvSpPr>
          <p:spPr bwMode="auto">
            <a:xfrm>
              <a:off x="2774" y="162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5" name="AutoShape 51"/>
            <p:cNvSpPr>
              <a:spLocks noChangeArrowheads="1"/>
            </p:cNvSpPr>
            <p:nvPr/>
          </p:nvSpPr>
          <p:spPr bwMode="auto">
            <a:xfrm>
              <a:off x="3550" y="173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6" name="AutoShape 52"/>
            <p:cNvSpPr>
              <a:spLocks noChangeArrowheads="1"/>
            </p:cNvSpPr>
            <p:nvPr/>
          </p:nvSpPr>
          <p:spPr bwMode="auto">
            <a:xfrm>
              <a:off x="3795" y="160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7" name="AutoShape 53"/>
            <p:cNvSpPr>
              <a:spLocks noChangeArrowheads="1"/>
            </p:cNvSpPr>
            <p:nvPr/>
          </p:nvSpPr>
          <p:spPr bwMode="auto">
            <a:xfrm>
              <a:off x="1993"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8" name="AutoShape 54"/>
            <p:cNvSpPr>
              <a:spLocks noChangeArrowheads="1"/>
            </p:cNvSpPr>
            <p:nvPr/>
          </p:nvSpPr>
          <p:spPr bwMode="auto">
            <a:xfrm>
              <a:off x="2253" y="161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79" name="AutoShape 55"/>
            <p:cNvSpPr>
              <a:spLocks noChangeArrowheads="1"/>
            </p:cNvSpPr>
            <p:nvPr/>
          </p:nvSpPr>
          <p:spPr bwMode="auto">
            <a:xfrm>
              <a:off x="1735" y="161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36" name="AutoShape 56"/>
            <p:cNvSpPr>
              <a:spLocks noChangeArrowheads="1"/>
            </p:cNvSpPr>
            <p:nvPr/>
          </p:nvSpPr>
          <p:spPr bwMode="auto">
            <a:xfrm>
              <a:off x="2513" y="1741"/>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1" name="AutoShape 57"/>
            <p:cNvSpPr>
              <a:spLocks noChangeArrowheads="1"/>
            </p:cNvSpPr>
            <p:nvPr/>
          </p:nvSpPr>
          <p:spPr bwMode="auto">
            <a:xfrm>
              <a:off x="1475" y="174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38" name="AutoShape 58"/>
            <p:cNvSpPr>
              <a:spLocks noChangeArrowheads="1"/>
            </p:cNvSpPr>
            <p:nvPr/>
          </p:nvSpPr>
          <p:spPr bwMode="auto">
            <a:xfrm>
              <a:off x="1222" y="1612"/>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3" name="AutoShape 59"/>
            <p:cNvSpPr>
              <a:spLocks noChangeArrowheads="1"/>
            </p:cNvSpPr>
            <p:nvPr/>
          </p:nvSpPr>
          <p:spPr bwMode="auto">
            <a:xfrm>
              <a:off x="3027"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4" name="AutoShape 60"/>
            <p:cNvSpPr>
              <a:spLocks noChangeArrowheads="1"/>
            </p:cNvSpPr>
            <p:nvPr/>
          </p:nvSpPr>
          <p:spPr bwMode="auto">
            <a:xfrm>
              <a:off x="3289" y="18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5" name="AutoShape 61"/>
            <p:cNvSpPr>
              <a:spLocks noChangeArrowheads="1"/>
            </p:cNvSpPr>
            <p:nvPr/>
          </p:nvSpPr>
          <p:spPr bwMode="auto">
            <a:xfrm>
              <a:off x="2771" y="186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6" name="AutoShape 62"/>
            <p:cNvSpPr>
              <a:spLocks noChangeArrowheads="1"/>
            </p:cNvSpPr>
            <p:nvPr/>
          </p:nvSpPr>
          <p:spPr bwMode="auto">
            <a:xfrm>
              <a:off x="3548" y="197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43" name="AutoShape 63"/>
            <p:cNvSpPr>
              <a:spLocks noChangeArrowheads="1"/>
            </p:cNvSpPr>
            <p:nvPr/>
          </p:nvSpPr>
          <p:spPr bwMode="auto">
            <a:xfrm>
              <a:off x="3793" y="1850"/>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788" name="AutoShape 64"/>
            <p:cNvSpPr>
              <a:spLocks noChangeArrowheads="1"/>
            </p:cNvSpPr>
            <p:nvPr/>
          </p:nvSpPr>
          <p:spPr bwMode="auto">
            <a:xfrm>
              <a:off x="1990"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89" name="AutoShape 65"/>
            <p:cNvSpPr>
              <a:spLocks noChangeArrowheads="1"/>
            </p:cNvSpPr>
            <p:nvPr/>
          </p:nvSpPr>
          <p:spPr bwMode="auto">
            <a:xfrm>
              <a:off x="2251" y="18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0" name="AutoShape 66"/>
            <p:cNvSpPr>
              <a:spLocks noChangeArrowheads="1"/>
            </p:cNvSpPr>
            <p:nvPr/>
          </p:nvSpPr>
          <p:spPr bwMode="auto">
            <a:xfrm>
              <a:off x="1733" y="1861"/>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1" name="AutoShape 67"/>
            <p:cNvSpPr>
              <a:spLocks noChangeArrowheads="1"/>
            </p:cNvSpPr>
            <p:nvPr/>
          </p:nvSpPr>
          <p:spPr bwMode="auto">
            <a:xfrm>
              <a:off x="2511" y="198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2" name="AutoShape 68"/>
            <p:cNvSpPr>
              <a:spLocks noChangeArrowheads="1"/>
            </p:cNvSpPr>
            <p:nvPr/>
          </p:nvSpPr>
          <p:spPr bwMode="auto">
            <a:xfrm>
              <a:off x="1472" y="19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3" name="AutoShape 69"/>
            <p:cNvSpPr>
              <a:spLocks noChangeArrowheads="1"/>
            </p:cNvSpPr>
            <p:nvPr/>
          </p:nvSpPr>
          <p:spPr bwMode="auto">
            <a:xfrm>
              <a:off x="1220" y="18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4" name="AutoShape 70"/>
            <p:cNvSpPr>
              <a:spLocks noChangeArrowheads="1"/>
            </p:cNvSpPr>
            <p:nvPr/>
          </p:nvSpPr>
          <p:spPr bwMode="auto">
            <a:xfrm>
              <a:off x="3025"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5" name="AutoShape 71"/>
            <p:cNvSpPr>
              <a:spLocks noChangeArrowheads="1"/>
            </p:cNvSpPr>
            <p:nvPr/>
          </p:nvSpPr>
          <p:spPr bwMode="auto">
            <a:xfrm>
              <a:off x="3287" y="2102"/>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6" name="AutoShape 72"/>
            <p:cNvSpPr>
              <a:spLocks noChangeArrowheads="1"/>
            </p:cNvSpPr>
            <p:nvPr/>
          </p:nvSpPr>
          <p:spPr bwMode="auto">
            <a:xfrm>
              <a:off x="2769" y="211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7" name="AutoShape 73"/>
            <p:cNvSpPr>
              <a:spLocks noChangeArrowheads="1"/>
            </p:cNvSpPr>
            <p:nvPr/>
          </p:nvSpPr>
          <p:spPr bwMode="auto">
            <a:xfrm>
              <a:off x="3545" y="22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8" name="AutoShape 74"/>
            <p:cNvSpPr>
              <a:spLocks noChangeArrowheads="1"/>
            </p:cNvSpPr>
            <p:nvPr/>
          </p:nvSpPr>
          <p:spPr bwMode="auto">
            <a:xfrm>
              <a:off x="3791" y="209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799" name="AutoShape 75"/>
            <p:cNvSpPr>
              <a:spLocks noChangeArrowheads="1"/>
            </p:cNvSpPr>
            <p:nvPr/>
          </p:nvSpPr>
          <p:spPr bwMode="auto">
            <a:xfrm>
              <a:off x="1988"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0" name="AutoShape 76"/>
            <p:cNvSpPr>
              <a:spLocks noChangeArrowheads="1"/>
            </p:cNvSpPr>
            <p:nvPr/>
          </p:nvSpPr>
          <p:spPr bwMode="auto">
            <a:xfrm>
              <a:off x="2248" y="210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1" name="AutoShape 77"/>
            <p:cNvSpPr>
              <a:spLocks noChangeArrowheads="1"/>
            </p:cNvSpPr>
            <p:nvPr/>
          </p:nvSpPr>
          <p:spPr bwMode="auto">
            <a:xfrm>
              <a:off x="1730" y="210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2" name="AutoShape 78"/>
            <p:cNvSpPr>
              <a:spLocks noChangeArrowheads="1"/>
            </p:cNvSpPr>
            <p:nvPr/>
          </p:nvSpPr>
          <p:spPr bwMode="auto">
            <a:xfrm>
              <a:off x="2508" y="223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3" name="AutoShape 79"/>
            <p:cNvSpPr>
              <a:spLocks noChangeArrowheads="1"/>
            </p:cNvSpPr>
            <p:nvPr/>
          </p:nvSpPr>
          <p:spPr bwMode="auto">
            <a:xfrm>
              <a:off x="1470" y="223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4" name="AutoShape 80"/>
            <p:cNvSpPr>
              <a:spLocks noChangeArrowheads="1"/>
            </p:cNvSpPr>
            <p:nvPr/>
          </p:nvSpPr>
          <p:spPr bwMode="auto">
            <a:xfrm>
              <a:off x="1217" y="210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5" name="AutoShape 81"/>
            <p:cNvSpPr>
              <a:spLocks noChangeArrowheads="1"/>
            </p:cNvSpPr>
            <p:nvPr/>
          </p:nvSpPr>
          <p:spPr bwMode="auto">
            <a:xfrm>
              <a:off x="3022"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6" name="AutoShape 82"/>
            <p:cNvSpPr>
              <a:spLocks noChangeArrowheads="1"/>
            </p:cNvSpPr>
            <p:nvPr/>
          </p:nvSpPr>
          <p:spPr bwMode="auto">
            <a:xfrm>
              <a:off x="3284" y="234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7" name="AutoShape 83"/>
            <p:cNvSpPr>
              <a:spLocks noChangeArrowheads="1"/>
            </p:cNvSpPr>
            <p:nvPr/>
          </p:nvSpPr>
          <p:spPr bwMode="auto">
            <a:xfrm>
              <a:off x="2766" y="235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8" name="AutoShape 84"/>
            <p:cNvSpPr>
              <a:spLocks noChangeArrowheads="1"/>
            </p:cNvSpPr>
            <p:nvPr/>
          </p:nvSpPr>
          <p:spPr bwMode="auto">
            <a:xfrm>
              <a:off x="3543" y="246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09" name="AutoShape 85"/>
            <p:cNvSpPr>
              <a:spLocks noChangeArrowheads="1"/>
            </p:cNvSpPr>
            <p:nvPr/>
          </p:nvSpPr>
          <p:spPr bwMode="auto">
            <a:xfrm>
              <a:off x="3788" y="234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0" name="AutoShape 86"/>
            <p:cNvSpPr>
              <a:spLocks noChangeArrowheads="1"/>
            </p:cNvSpPr>
            <p:nvPr/>
          </p:nvSpPr>
          <p:spPr bwMode="auto">
            <a:xfrm>
              <a:off x="1985"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1" name="AutoShape 87"/>
            <p:cNvSpPr>
              <a:spLocks noChangeArrowheads="1"/>
            </p:cNvSpPr>
            <p:nvPr/>
          </p:nvSpPr>
          <p:spPr bwMode="auto">
            <a:xfrm>
              <a:off x="2246" y="234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2" name="AutoShape 88"/>
            <p:cNvSpPr>
              <a:spLocks noChangeArrowheads="1"/>
            </p:cNvSpPr>
            <p:nvPr/>
          </p:nvSpPr>
          <p:spPr bwMode="auto">
            <a:xfrm>
              <a:off x="1728" y="235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3" name="AutoShape 89"/>
            <p:cNvSpPr>
              <a:spLocks noChangeArrowheads="1"/>
            </p:cNvSpPr>
            <p:nvPr/>
          </p:nvSpPr>
          <p:spPr bwMode="auto">
            <a:xfrm>
              <a:off x="2506" y="247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4" name="AutoShape 90"/>
            <p:cNvSpPr>
              <a:spLocks noChangeArrowheads="1"/>
            </p:cNvSpPr>
            <p:nvPr/>
          </p:nvSpPr>
          <p:spPr bwMode="auto">
            <a:xfrm>
              <a:off x="1467" y="247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5" name="AutoShape 91"/>
            <p:cNvSpPr>
              <a:spLocks noChangeArrowheads="1"/>
            </p:cNvSpPr>
            <p:nvPr/>
          </p:nvSpPr>
          <p:spPr bwMode="auto">
            <a:xfrm>
              <a:off x="1215" y="234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72" name="AutoShape 92"/>
            <p:cNvSpPr>
              <a:spLocks noChangeArrowheads="1"/>
            </p:cNvSpPr>
            <p:nvPr/>
          </p:nvSpPr>
          <p:spPr bwMode="auto">
            <a:xfrm>
              <a:off x="3020" y="2722"/>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17" name="AutoShape 93"/>
            <p:cNvSpPr>
              <a:spLocks noChangeArrowheads="1"/>
            </p:cNvSpPr>
            <p:nvPr/>
          </p:nvSpPr>
          <p:spPr bwMode="auto">
            <a:xfrm>
              <a:off x="3282" y="25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8" name="AutoShape 94"/>
            <p:cNvSpPr>
              <a:spLocks noChangeArrowheads="1"/>
            </p:cNvSpPr>
            <p:nvPr/>
          </p:nvSpPr>
          <p:spPr bwMode="auto">
            <a:xfrm>
              <a:off x="2764" y="260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19" name="AutoShape 95"/>
            <p:cNvSpPr>
              <a:spLocks noChangeArrowheads="1"/>
            </p:cNvSpPr>
            <p:nvPr/>
          </p:nvSpPr>
          <p:spPr bwMode="auto">
            <a:xfrm>
              <a:off x="3540" y="271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0" name="AutoShape 96"/>
            <p:cNvSpPr>
              <a:spLocks noChangeArrowheads="1"/>
            </p:cNvSpPr>
            <p:nvPr/>
          </p:nvSpPr>
          <p:spPr bwMode="auto">
            <a:xfrm>
              <a:off x="3795" y="2585"/>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1" name="AutoShape 97"/>
            <p:cNvSpPr>
              <a:spLocks noChangeArrowheads="1"/>
            </p:cNvSpPr>
            <p:nvPr/>
          </p:nvSpPr>
          <p:spPr bwMode="auto">
            <a:xfrm>
              <a:off x="1983" y="27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2" name="AutoShape 98"/>
            <p:cNvSpPr>
              <a:spLocks noChangeArrowheads="1"/>
            </p:cNvSpPr>
            <p:nvPr/>
          </p:nvSpPr>
          <p:spPr bwMode="auto">
            <a:xfrm>
              <a:off x="2243" y="25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579" name="AutoShape 99"/>
            <p:cNvSpPr>
              <a:spLocks noChangeArrowheads="1"/>
            </p:cNvSpPr>
            <p:nvPr/>
          </p:nvSpPr>
          <p:spPr bwMode="auto">
            <a:xfrm>
              <a:off x="1726" y="2597"/>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Tahoma" pitchFamily="34" charset="0"/>
                </a:rPr>
                <a:t>A</a:t>
              </a:r>
            </a:p>
          </p:txBody>
        </p:sp>
        <p:sp>
          <p:nvSpPr>
            <p:cNvPr id="30824" name="AutoShape 100"/>
            <p:cNvSpPr>
              <a:spLocks noChangeArrowheads="1"/>
            </p:cNvSpPr>
            <p:nvPr/>
          </p:nvSpPr>
          <p:spPr bwMode="auto">
            <a:xfrm>
              <a:off x="2503" y="27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5" name="AutoShape 101"/>
            <p:cNvSpPr>
              <a:spLocks noChangeArrowheads="1"/>
            </p:cNvSpPr>
            <p:nvPr/>
          </p:nvSpPr>
          <p:spPr bwMode="auto">
            <a:xfrm>
              <a:off x="1465" y="272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6" name="AutoShape 102"/>
            <p:cNvSpPr>
              <a:spLocks noChangeArrowheads="1"/>
            </p:cNvSpPr>
            <p:nvPr/>
          </p:nvSpPr>
          <p:spPr bwMode="auto">
            <a:xfrm>
              <a:off x="1212" y="25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7" name="AutoShape 103"/>
            <p:cNvSpPr>
              <a:spLocks noChangeArrowheads="1"/>
            </p:cNvSpPr>
            <p:nvPr/>
          </p:nvSpPr>
          <p:spPr bwMode="auto">
            <a:xfrm>
              <a:off x="3017"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8" name="AutoShape 104"/>
            <p:cNvSpPr>
              <a:spLocks noChangeArrowheads="1"/>
            </p:cNvSpPr>
            <p:nvPr/>
          </p:nvSpPr>
          <p:spPr bwMode="auto">
            <a:xfrm>
              <a:off x="3279" y="28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29" name="AutoShape 105"/>
            <p:cNvSpPr>
              <a:spLocks noChangeArrowheads="1"/>
            </p:cNvSpPr>
            <p:nvPr/>
          </p:nvSpPr>
          <p:spPr bwMode="auto">
            <a:xfrm>
              <a:off x="2761" y="284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0" name="AutoShape 106"/>
            <p:cNvSpPr>
              <a:spLocks noChangeArrowheads="1"/>
            </p:cNvSpPr>
            <p:nvPr/>
          </p:nvSpPr>
          <p:spPr bwMode="auto">
            <a:xfrm>
              <a:off x="3538" y="295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1" name="AutoShape 107"/>
            <p:cNvSpPr>
              <a:spLocks noChangeArrowheads="1"/>
            </p:cNvSpPr>
            <p:nvPr/>
          </p:nvSpPr>
          <p:spPr bwMode="auto">
            <a:xfrm>
              <a:off x="3801" y="283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2" name="AutoShape 108"/>
            <p:cNvSpPr>
              <a:spLocks noChangeArrowheads="1"/>
            </p:cNvSpPr>
            <p:nvPr/>
          </p:nvSpPr>
          <p:spPr bwMode="auto">
            <a:xfrm>
              <a:off x="1980"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3" name="AutoShape 109"/>
            <p:cNvSpPr>
              <a:spLocks noChangeArrowheads="1"/>
            </p:cNvSpPr>
            <p:nvPr/>
          </p:nvSpPr>
          <p:spPr bwMode="auto">
            <a:xfrm>
              <a:off x="2241" y="283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4" name="AutoShape 110"/>
            <p:cNvSpPr>
              <a:spLocks noChangeArrowheads="1"/>
            </p:cNvSpPr>
            <p:nvPr/>
          </p:nvSpPr>
          <p:spPr bwMode="auto">
            <a:xfrm>
              <a:off x="1723" y="284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5" name="AutoShape 111"/>
            <p:cNvSpPr>
              <a:spLocks noChangeArrowheads="1"/>
            </p:cNvSpPr>
            <p:nvPr/>
          </p:nvSpPr>
          <p:spPr bwMode="auto">
            <a:xfrm>
              <a:off x="2501" y="29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6" name="AutoShape 112"/>
            <p:cNvSpPr>
              <a:spLocks noChangeArrowheads="1"/>
            </p:cNvSpPr>
            <p:nvPr/>
          </p:nvSpPr>
          <p:spPr bwMode="auto">
            <a:xfrm>
              <a:off x="1462" y="296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37" name="AutoShape 113"/>
            <p:cNvSpPr>
              <a:spLocks noChangeArrowheads="1"/>
            </p:cNvSpPr>
            <p:nvPr/>
          </p:nvSpPr>
          <p:spPr bwMode="auto">
            <a:xfrm>
              <a:off x="1210" y="28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pSp>
          <p:nvGrpSpPr>
            <p:cNvPr id="30838" name="Group 114"/>
            <p:cNvGrpSpPr>
              <a:grpSpLocks/>
            </p:cNvGrpSpPr>
            <p:nvPr/>
          </p:nvGrpSpPr>
          <p:grpSpPr bwMode="auto">
            <a:xfrm>
              <a:off x="2292" y="924"/>
              <a:ext cx="415" cy="827"/>
              <a:chOff x="2811" y="1508"/>
              <a:chExt cx="336" cy="796"/>
            </a:xfrm>
          </p:grpSpPr>
          <p:sp>
            <p:nvSpPr>
              <p:cNvPr id="30875" name="Line 115"/>
              <p:cNvSpPr>
                <a:spLocks noChangeShapeType="1"/>
              </p:cNvSpPr>
              <p:nvPr/>
            </p:nvSpPr>
            <p:spPr bwMode="auto">
              <a:xfrm flipV="1">
                <a:off x="3134" y="172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76" name="Line 116"/>
              <p:cNvSpPr>
                <a:spLocks noChangeShapeType="1"/>
              </p:cNvSpPr>
              <p:nvPr/>
            </p:nvSpPr>
            <p:spPr bwMode="auto">
              <a:xfrm flipH="1" flipV="1">
                <a:off x="2811" y="1508"/>
                <a:ext cx="336"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0839" name="Line 117"/>
            <p:cNvSpPr>
              <a:spLocks noChangeShapeType="1"/>
            </p:cNvSpPr>
            <p:nvPr/>
          </p:nvSpPr>
          <p:spPr bwMode="auto">
            <a:xfrm rot="10800000" flipV="1">
              <a:off x="2682" y="1982"/>
              <a:ext cx="0" cy="5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0" name="Line 118"/>
            <p:cNvSpPr>
              <a:spLocks noChangeShapeType="1"/>
            </p:cNvSpPr>
            <p:nvPr/>
          </p:nvSpPr>
          <p:spPr bwMode="auto">
            <a:xfrm rot="10800000" flipH="1" flipV="1">
              <a:off x="2668" y="2559"/>
              <a:ext cx="415" cy="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1" name="Line 119"/>
            <p:cNvSpPr>
              <a:spLocks noChangeShapeType="1"/>
            </p:cNvSpPr>
            <p:nvPr/>
          </p:nvSpPr>
          <p:spPr bwMode="auto">
            <a:xfrm rot="10800000" flipH="1" flipV="1">
              <a:off x="2817" y="1922"/>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2" name="Line 120"/>
            <p:cNvSpPr>
              <a:spLocks noChangeShapeType="1"/>
            </p:cNvSpPr>
            <p:nvPr/>
          </p:nvSpPr>
          <p:spPr bwMode="auto">
            <a:xfrm flipV="1">
              <a:off x="3445" y="2030"/>
              <a:ext cx="397" cy="19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3" name="Line 121"/>
            <p:cNvSpPr>
              <a:spLocks noChangeShapeType="1"/>
            </p:cNvSpPr>
            <p:nvPr/>
          </p:nvSpPr>
          <p:spPr bwMode="auto">
            <a:xfrm rot="10800000" flipH="1">
              <a:off x="2820" y="1474"/>
              <a:ext cx="655"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4" name="Line 122"/>
            <p:cNvSpPr>
              <a:spLocks noChangeShapeType="1"/>
            </p:cNvSpPr>
            <p:nvPr/>
          </p:nvSpPr>
          <p:spPr bwMode="auto">
            <a:xfrm rot="10800000" flipH="1" flipV="1">
              <a:off x="1926" y="1506"/>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5" name="Line 123"/>
            <p:cNvSpPr>
              <a:spLocks noChangeShapeType="1"/>
            </p:cNvSpPr>
            <p:nvPr/>
          </p:nvSpPr>
          <p:spPr bwMode="auto">
            <a:xfrm rot="10800000" flipH="1">
              <a:off x="1905" y="1911"/>
              <a:ext cx="655" cy="31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46" name="Line 124"/>
            <p:cNvSpPr>
              <a:spLocks noChangeShapeType="1"/>
            </p:cNvSpPr>
            <p:nvPr/>
          </p:nvSpPr>
          <p:spPr bwMode="auto">
            <a:xfrm flipH="1">
              <a:off x="1524" y="1508"/>
              <a:ext cx="414" cy="1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7" name="Line 125"/>
            <p:cNvSpPr>
              <a:spLocks noChangeShapeType="1"/>
            </p:cNvSpPr>
            <p:nvPr/>
          </p:nvSpPr>
          <p:spPr bwMode="auto">
            <a:xfrm flipH="1">
              <a:off x="1902" y="2224"/>
              <a:ext cx="3" cy="3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8" name="Line 126"/>
            <p:cNvSpPr>
              <a:spLocks noChangeShapeType="1"/>
            </p:cNvSpPr>
            <p:nvPr/>
          </p:nvSpPr>
          <p:spPr bwMode="auto">
            <a:xfrm flipV="1">
              <a:off x="3478" y="1119"/>
              <a:ext cx="0" cy="3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849" name="Line 127"/>
            <p:cNvSpPr>
              <a:spLocks noChangeShapeType="1"/>
            </p:cNvSpPr>
            <p:nvPr/>
          </p:nvSpPr>
          <p:spPr bwMode="auto">
            <a:xfrm flipH="1">
              <a:off x="1470" y="960"/>
              <a:ext cx="585" cy="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0" name="Line 128"/>
            <p:cNvSpPr>
              <a:spLocks noChangeShapeType="1"/>
            </p:cNvSpPr>
            <p:nvPr/>
          </p:nvSpPr>
          <p:spPr bwMode="auto">
            <a:xfrm>
              <a:off x="1434" y="1835"/>
              <a:ext cx="412" cy="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1" name="Line 129"/>
            <p:cNvSpPr>
              <a:spLocks noChangeShapeType="1"/>
            </p:cNvSpPr>
            <p:nvPr/>
          </p:nvSpPr>
          <p:spPr bwMode="auto">
            <a:xfrm>
              <a:off x="2019" y="2795"/>
              <a:ext cx="1033"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2" name="Line 130"/>
            <p:cNvSpPr>
              <a:spLocks noChangeShapeType="1"/>
            </p:cNvSpPr>
            <p:nvPr/>
          </p:nvSpPr>
          <p:spPr bwMode="auto">
            <a:xfrm flipV="1">
              <a:off x="3299" y="2046"/>
              <a:ext cx="576"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3" name="Line 131"/>
            <p:cNvSpPr>
              <a:spLocks noChangeShapeType="1"/>
            </p:cNvSpPr>
            <p:nvPr/>
          </p:nvSpPr>
          <p:spPr bwMode="auto">
            <a:xfrm flipH="1" flipV="1">
              <a:off x="3555" y="1113"/>
              <a:ext cx="356" cy="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4" name="Line 132"/>
            <p:cNvSpPr>
              <a:spLocks noChangeShapeType="1"/>
            </p:cNvSpPr>
            <p:nvPr/>
          </p:nvSpPr>
          <p:spPr bwMode="auto">
            <a:xfrm>
              <a:off x="2349" y="878"/>
              <a:ext cx="1006"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55" name="AutoShape 133"/>
            <p:cNvSpPr>
              <a:spLocks noChangeArrowheads="1"/>
            </p:cNvSpPr>
            <p:nvPr/>
          </p:nvSpPr>
          <p:spPr bwMode="auto">
            <a:xfrm>
              <a:off x="4054" y="7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6" name="AutoShape 134"/>
            <p:cNvSpPr>
              <a:spLocks noChangeArrowheads="1"/>
            </p:cNvSpPr>
            <p:nvPr/>
          </p:nvSpPr>
          <p:spPr bwMode="auto">
            <a:xfrm>
              <a:off x="4052" y="98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7" name="AutoShape 135"/>
            <p:cNvSpPr>
              <a:spLocks noChangeArrowheads="1"/>
            </p:cNvSpPr>
            <p:nvPr/>
          </p:nvSpPr>
          <p:spPr bwMode="auto">
            <a:xfrm>
              <a:off x="4049" y="122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8" name="AutoShape 136"/>
            <p:cNvSpPr>
              <a:spLocks noChangeArrowheads="1"/>
            </p:cNvSpPr>
            <p:nvPr/>
          </p:nvSpPr>
          <p:spPr bwMode="auto">
            <a:xfrm>
              <a:off x="4047" y="147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59" name="AutoShape 137"/>
            <p:cNvSpPr>
              <a:spLocks noChangeArrowheads="1"/>
            </p:cNvSpPr>
            <p:nvPr/>
          </p:nvSpPr>
          <p:spPr bwMode="auto">
            <a:xfrm>
              <a:off x="4044" y="171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618" name="AutoShape 138"/>
            <p:cNvSpPr>
              <a:spLocks noChangeArrowheads="1"/>
            </p:cNvSpPr>
            <p:nvPr/>
          </p:nvSpPr>
          <p:spPr bwMode="auto">
            <a:xfrm>
              <a:off x="4042" y="1964"/>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61" name="AutoShape 139"/>
            <p:cNvSpPr>
              <a:spLocks noChangeArrowheads="1"/>
            </p:cNvSpPr>
            <p:nvPr/>
          </p:nvSpPr>
          <p:spPr bwMode="auto">
            <a:xfrm>
              <a:off x="4040" y="220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2" name="AutoShape 140"/>
            <p:cNvSpPr>
              <a:spLocks noChangeArrowheads="1"/>
            </p:cNvSpPr>
            <p:nvPr/>
          </p:nvSpPr>
          <p:spPr bwMode="auto">
            <a:xfrm>
              <a:off x="4037" y="245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3" name="AutoShape 141"/>
            <p:cNvSpPr>
              <a:spLocks noChangeArrowheads="1"/>
            </p:cNvSpPr>
            <p:nvPr/>
          </p:nvSpPr>
          <p:spPr bwMode="auto">
            <a:xfrm>
              <a:off x="4044" y="269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4" name="AutoShape 142"/>
            <p:cNvSpPr>
              <a:spLocks noChangeArrowheads="1"/>
            </p:cNvSpPr>
            <p:nvPr/>
          </p:nvSpPr>
          <p:spPr bwMode="auto">
            <a:xfrm>
              <a:off x="4050" y="294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5" name="AutoShape 143"/>
            <p:cNvSpPr>
              <a:spLocks noChangeArrowheads="1"/>
            </p:cNvSpPr>
            <p:nvPr/>
          </p:nvSpPr>
          <p:spPr bwMode="auto">
            <a:xfrm>
              <a:off x="977" y="74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6" name="AutoShape 144"/>
            <p:cNvSpPr>
              <a:spLocks noChangeArrowheads="1"/>
            </p:cNvSpPr>
            <p:nvPr/>
          </p:nvSpPr>
          <p:spPr bwMode="auto">
            <a:xfrm>
              <a:off x="975" y="98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7" name="AutoShape 145"/>
            <p:cNvSpPr>
              <a:spLocks noChangeArrowheads="1"/>
            </p:cNvSpPr>
            <p:nvPr/>
          </p:nvSpPr>
          <p:spPr bwMode="auto">
            <a:xfrm>
              <a:off x="972" y="123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8" name="AutoShape 146"/>
            <p:cNvSpPr>
              <a:spLocks noChangeArrowheads="1"/>
            </p:cNvSpPr>
            <p:nvPr/>
          </p:nvSpPr>
          <p:spPr bwMode="auto">
            <a:xfrm>
              <a:off x="970" y="147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69" name="AutoShape 147"/>
            <p:cNvSpPr>
              <a:spLocks noChangeArrowheads="1"/>
            </p:cNvSpPr>
            <p:nvPr/>
          </p:nvSpPr>
          <p:spPr bwMode="auto">
            <a:xfrm>
              <a:off x="967" y="172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148628" name="AutoShape 148"/>
            <p:cNvSpPr>
              <a:spLocks noChangeArrowheads="1"/>
            </p:cNvSpPr>
            <p:nvPr/>
          </p:nvSpPr>
          <p:spPr bwMode="auto">
            <a:xfrm>
              <a:off x="965" y="1969"/>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Tahoma" pitchFamily="34" charset="0"/>
              </a:endParaRPr>
            </a:p>
          </p:txBody>
        </p:sp>
        <p:sp>
          <p:nvSpPr>
            <p:cNvPr id="30871" name="AutoShape 149"/>
            <p:cNvSpPr>
              <a:spLocks noChangeArrowheads="1"/>
            </p:cNvSpPr>
            <p:nvPr/>
          </p:nvSpPr>
          <p:spPr bwMode="auto">
            <a:xfrm>
              <a:off x="963" y="221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2" name="AutoShape 150"/>
            <p:cNvSpPr>
              <a:spLocks noChangeArrowheads="1"/>
            </p:cNvSpPr>
            <p:nvPr/>
          </p:nvSpPr>
          <p:spPr bwMode="auto">
            <a:xfrm>
              <a:off x="960" y="245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3" name="AutoShape 151"/>
            <p:cNvSpPr>
              <a:spLocks noChangeArrowheads="1"/>
            </p:cNvSpPr>
            <p:nvPr/>
          </p:nvSpPr>
          <p:spPr bwMode="auto">
            <a:xfrm>
              <a:off x="967" y="2704"/>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sp>
          <p:nvSpPr>
            <p:cNvPr id="30874" name="AutoShape 152"/>
            <p:cNvSpPr>
              <a:spLocks noChangeArrowheads="1"/>
            </p:cNvSpPr>
            <p:nvPr/>
          </p:nvSpPr>
          <p:spPr bwMode="auto">
            <a:xfrm>
              <a:off x="973" y="295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pSp>
      <p:graphicFrame>
        <p:nvGraphicFramePr>
          <p:cNvPr id="30725" name="Object 153"/>
          <p:cNvGraphicFramePr>
            <a:graphicFrameLocks noGrp="1" noChangeAspect="1"/>
          </p:cNvGraphicFramePr>
          <p:nvPr>
            <p:ph/>
            <p:extLst/>
          </p:nvPr>
        </p:nvGraphicFramePr>
        <p:xfrm>
          <a:off x="2971800" y="5857876"/>
          <a:ext cx="2819400" cy="695325"/>
        </p:xfrm>
        <a:graphic>
          <a:graphicData uri="http://schemas.openxmlformats.org/presentationml/2006/ole">
            <mc:AlternateContent xmlns:mc="http://schemas.openxmlformats.org/markup-compatibility/2006">
              <mc:Choice xmlns:v="urn:schemas-microsoft-com:vml" Requires="v">
                <p:oleObj spid="_x0000_s4123" name="Equation" r:id="rId3" imgW="927100" imgH="228600" progId="Equation.3">
                  <p:embed/>
                </p:oleObj>
              </mc:Choice>
              <mc:Fallback>
                <p:oleObj name="Equation" r:id="rId3" imgW="927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857876"/>
                        <a:ext cx="281940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Text Box 154"/>
          <p:cNvSpPr txBox="1">
            <a:spLocks noChangeArrowheads="1"/>
          </p:cNvSpPr>
          <p:nvPr/>
        </p:nvSpPr>
        <p:spPr bwMode="auto">
          <a:xfrm>
            <a:off x="5867400" y="6010276"/>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800"/>
              <a:t>= 19</a:t>
            </a:r>
          </a:p>
        </p:txBody>
      </p:sp>
      <p:sp>
        <p:nvSpPr>
          <p:cNvPr id="30727" name="Text Box 155"/>
          <p:cNvSpPr txBox="1">
            <a:spLocks noChangeArrowheads="1"/>
          </p:cNvSpPr>
          <p:nvPr/>
        </p:nvSpPr>
        <p:spPr bwMode="auto">
          <a:xfrm>
            <a:off x="1828800" y="133350"/>
            <a:ext cx="2286000" cy="57943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dirty="0">
                <a:latin typeface="Gill Sans MT" panose="020B0502020104020203" pitchFamily="34" charset="0"/>
              </a:rPr>
              <a:t>Example-2</a:t>
            </a:r>
          </a:p>
        </p:txBody>
      </p:sp>
      <p:sp>
        <p:nvSpPr>
          <p:cNvPr id="157" name="Text Box 4"/>
          <p:cNvSpPr txBox="1">
            <a:spLocks noChangeArrowheads="1"/>
          </p:cNvSpPr>
          <p:nvPr/>
        </p:nvSpPr>
        <p:spPr bwMode="auto">
          <a:xfrm>
            <a:off x="4376738" y="185738"/>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400" dirty="0">
                <a:latin typeface="Gill Sans MT" panose="020B0502020104020203" pitchFamily="34" charset="0"/>
              </a:rPr>
              <a:t>19</a:t>
            </a:r>
            <a:r>
              <a:rPr lang="en-US" sz="2400" dirty="0">
                <a:solidFill>
                  <a:schemeClr val="folHlink"/>
                </a:solidFill>
                <a:latin typeface="Gill Sans MT" panose="020B0502020104020203" pitchFamily="34" charset="0"/>
              </a:rPr>
              <a:t> </a:t>
            </a:r>
            <a:r>
              <a:rPr lang="en-US" sz="2400" dirty="0">
                <a:latin typeface="Gill Sans MT" panose="020B0502020104020203" pitchFamily="34" charset="0"/>
              </a:rPr>
              <a:t>cell reuse cluster</a:t>
            </a:r>
          </a:p>
        </p:txBody>
      </p:sp>
    </p:spTree>
    <p:extLst>
      <p:ext uri="{BB962C8B-B14F-4D97-AF65-F5344CB8AC3E}">
        <p14:creationId xmlns:p14="http://schemas.microsoft.com/office/powerpoint/2010/main" val="13912869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6517EB0-3C37-4D03-ADF6-2E527E9D8503}" type="slidenum">
              <a:rPr lang="en-US" sz="1400"/>
              <a:pPr>
                <a:spcBef>
                  <a:spcPct val="0"/>
                </a:spcBef>
                <a:buFontTx/>
                <a:buNone/>
              </a:pPr>
              <a:t>55</a:t>
            </a:fld>
            <a:endParaRPr lang="en-US" sz="1400"/>
          </a:p>
        </p:txBody>
      </p:sp>
      <p:sp>
        <p:nvSpPr>
          <p:cNvPr id="31747" name="Rectangle 5"/>
          <p:cNvSpPr>
            <a:spLocks noChangeArrowheads="1"/>
          </p:cNvSpPr>
          <p:nvPr/>
        </p:nvSpPr>
        <p:spPr bwMode="auto">
          <a:xfrm>
            <a:off x="1524001" y="274096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p>
        </p:txBody>
      </p:sp>
      <p:graphicFrame>
        <p:nvGraphicFramePr>
          <p:cNvPr id="31748" name="Object 4"/>
          <p:cNvGraphicFramePr>
            <a:graphicFrameLocks noChangeAspect="1"/>
          </p:cNvGraphicFramePr>
          <p:nvPr/>
        </p:nvGraphicFramePr>
        <p:xfrm>
          <a:off x="5791200" y="419100"/>
          <a:ext cx="3733800" cy="2297113"/>
        </p:xfrm>
        <a:graphic>
          <a:graphicData uri="http://schemas.openxmlformats.org/presentationml/2006/ole">
            <mc:AlternateContent xmlns:mc="http://schemas.openxmlformats.org/markup-compatibility/2006">
              <mc:Choice xmlns:v="urn:schemas-microsoft-com:vml" Requires="v">
                <p:oleObj spid="_x0000_s5172" name="Equation" r:id="rId3" imgW="1485900" imgH="914400" progId="Equation.3">
                  <p:embed/>
                </p:oleObj>
              </mc:Choice>
              <mc:Fallback>
                <p:oleObj name="Equation" r:id="rId3" imgW="14859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19100"/>
                        <a:ext cx="37338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9" name="Text Box 6"/>
          <p:cNvSpPr txBox="1">
            <a:spLocks noChangeArrowheads="1"/>
          </p:cNvSpPr>
          <p:nvPr/>
        </p:nvSpPr>
        <p:spPr bwMode="auto">
          <a:xfrm>
            <a:off x="1524000" y="3124201"/>
            <a:ext cx="8991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US" sz="2400" dirty="0">
                <a:latin typeface="Gill Sans MT" panose="020B0502020104020203" pitchFamily="34" charset="0"/>
              </a:rPr>
              <a:t>   If all the cell sites transmit the same power then </a:t>
            </a:r>
            <a:r>
              <a:rPr lang="en-US" sz="2400" i="1" dirty="0">
                <a:latin typeface="Gill Sans MT" panose="020B0502020104020203" pitchFamily="34" charset="0"/>
              </a:rPr>
              <a:t>N</a:t>
            </a:r>
            <a:r>
              <a:rPr lang="en-US" sz="2400" dirty="0">
                <a:latin typeface="Gill Sans MT" panose="020B0502020104020203" pitchFamily="34" charset="0"/>
              </a:rPr>
              <a:t> increases and the frequency reuse distance  </a:t>
            </a:r>
            <a:r>
              <a:rPr lang="en-US" sz="2400" i="1" dirty="0">
                <a:latin typeface="Gill Sans MT" panose="020B0502020104020203" pitchFamily="34" charset="0"/>
              </a:rPr>
              <a:t>D</a:t>
            </a:r>
            <a:r>
              <a:rPr lang="en-US" sz="2400" dirty="0">
                <a:latin typeface="Gill Sans MT" panose="020B0502020104020203" pitchFamily="34" charset="0"/>
              </a:rPr>
              <a:t> increases. This </a:t>
            </a:r>
            <a:r>
              <a:rPr lang="en-US" sz="2400" b="1" dirty="0">
                <a:latin typeface="Gill Sans MT" panose="020B0502020104020203" pitchFamily="34" charset="0"/>
              </a:rPr>
              <a:t>increased</a:t>
            </a:r>
            <a:r>
              <a:rPr lang="en-US" sz="2400" dirty="0">
                <a:latin typeface="Gill Sans MT" panose="020B0502020104020203" pitchFamily="34" charset="0"/>
              </a:rPr>
              <a:t> </a:t>
            </a:r>
            <a:r>
              <a:rPr lang="en-US" sz="2400" i="1" dirty="0">
                <a:latin typeface="Gill Sans MT" panose="020B0502020104020203" pitchFamily="34" charset="0"/>
              </a:rPr>
              <a:t>D</a:t>
            </a:r>
            <a:r>
              <a:rPr lang="en-US" sz="2400" dirty="0">
                <a:latin typeface="Gill Sans MT" panose="020B0502020104020203" pitchFamily="34" charset="0"/>
              </a:rPr>
              <a:t> </a:t>
            </a:r>
            <a:r>
              <a:rPr lang="en-US" sz="2400" b="1" dirty="0">
                <a:latin typeface="Gill Sans MT" panose="020B0502020104020203" pitchFamily="34" charset="0"/>
              </a:rPr>
              <a:t>reduces</a:t>
            </a:r>
            <a:r>
              <a:rPr lang="en-US" sz="2400" dirty="0">
                <a:latin typeface="Gill Sans MT" panose="020B0502020104020203" pitchFamily="34" charset="0"/>
              </a:rPr>
              <a:t> the chance that the </a:t>
            </a:r>
            <a:r>
              <a:rPr lang="en-US" sz="2400" b="1" dirty="0">
                <a:latin typeface="Gill Sans MT" panose="020B0502020104020203" pitchFamily="34" charset="0"/>
              </a:rPr>
              <a:t>co-channel interference </a:t>
            </a:r>
            <a:r>
              <a:rPr lang="en-US" sz="2400" dirty="0">
                <a:latin typeface="Gill Sans MT" panose="020B0502020104020203" pitchFamily="34" charset="0"/>
              </a:rPr>
              <a:t>may occur. Theoretically a large </a:t>
            </a:r>
            <a:r>
              <a:rPr lang="en-US" sz="2400" i="1" dirty="0">
                <a:latin typeface="Gill Sans MT" panose="020B0502020104020203" pitchFamily="34" charset="0"/>
              </a:rPr>
              <a:t>N</a:t>
            </a:r>
            <a:r>
              <a:rPr lang="en-US" sz="2400" dirty="0">
                <a:latin typeface="Gill Sans MT" panose="020B0502020104020203" pitchFamily="34" charset="0"/>
              </a:rPr>
              <a:t> is desired. However the total number of allocate channel is fixed. When </a:t>
            </a:r>
            <a:r>
              <a:rPr lang="en-US" sz="2400" i="1" dirty="0">
                <a:latin typeface="Gill Sans MT" panose="020B0502020104020203" pitchFamily="34" charset="0"/>
              </a:rPr>
              <a:t>N</a:t>
            </a:r>
            <a:r>
              <a:rPr lang="en-US" sz="2400" dirty="0">
                <a:latin typeface="Gill Sans MT" panose="020B0502020104020203" pitchFamily="34" charset="0"/>
              </a:rPr>
              <a:t> is too large, the number of channel assigned to each of </a:t>
            </a:r>
            <a:r>
              <a:rPr lang="en-US" sz="2400" i="1" dirty="0">
                <a:latin typeface="Gill Sans MT" panose="020B0502020104020203" pitchFamily="34" charset="0"/>
              </a:rPr>
              <a:t>N</a:t>
            </a:r>
            <a:r>
              <a:rPr lang="en-US" sz="2400" dirty="0">
                <a:latin typeface="Gill Sans MT" panose="020B0502020104020203" pitchFamily="34" charset="0"/>
              </a:rPr>
              <a:t> cells becomes small and carried traffic of that cell will be smaller. </a:t>
            </a:r>
          </a:p>
        </p:txBody>
      </p:sp>
      <p:graphicFrame>
        <p:nvGraphicFramePr>
          <p:cNvPr id="6" name="Object 56"/>
          <p:cNvGraphicFramePr>
            <a:graphicFrameLocks noChangeAspect="1"/>
          </p:cNvGraphicFramePr>
          <p:nvPr/>
        </p:nvGraphicFramePr>
        <p:xfrm>
          <a:off x="1828800" y="1100985"/>
          <a:ext cx="3422650" cy="1316037"/>
        </p:xfrm>
        <a:graphic>
          <a:graphicData uri="http://schemas.openxmlformats.org/presentationml/2006/ole">
            <mc:AlternateContent xmlns:mc="http://schemas.openxmlformats.org/markup-compatibility/2006">
              <mc:Choice xmlns:v="urn:schemas-microsoft-com:vml" Requires="v">
                <p:oleObj spid="_x0000_s5173" name="Equation" r:id="rId5" imgW="1320800" imgH="508000" progId="Equation.3">
                  <p:embed/>
                </p:oleObj>
              </mc:Choice>
              <mc:Fallback>
                <p:oleObj name="Equation" r:id="rId5" imgW="13208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100985"/>
                        <a:ext cx="3422650"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1828800" y="5857875"/>
            <a:ext cx="4124325" cy="369332"/>
          </a:xfrm>
          <a:prstGeom prst="rect">
            <a:avLst/>
          </a:prstGeom>
          <a:noFill/>
        </p:spPr>
        <p:txBody>
          <a:bodyPr wrap="square" rtlCol="0">
            <a:spAutoFit/>
          </a:bodyPr>
          <a:lstStyle/>
          <a:p>
            <a:r>
              <a:rPr lang="en-US" dirty="0" smtClean="0"/>
              <a:t>Exam date: 18/08/2023 file 7 8 9 </a:t>
            </a:r>
            <a:r>
              <a:rPr lang="en-US" dirty="0" err="1" smtClean="0"/>
              <a:t>upto</a:t>
            </a:r>
            <a:r>
              <a:rPr lang="en-US" dirty="0" smtClean="0"/>
              <a:t> 55</a:t>
            </a:r>
            <a:endParaRPr lang="en-US" dirty="0"/>
          </a:p>
        </p:txBody>
      </p:sp>
    </p:spTree>
    <p:extLst>
      <p:ext uri="{BB962C8B-B14F-4D97-AF65-F5344CB8AC3E}">
        <p14:creationId xmlns:p14="http://schemas.microsoft.com/office/powerpoint/2010/main" val="14198704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079A96E-DA6B-4621-85CF-766B7C21CA3E}" type="slidenum">
              <a:rPr lang="en-US" sz="1400">
                <a:latin typeface="Gill Sans MT" panose="020B0502020104020203" pitchFamily="34" charset="0"/>
              </a:rPr>
              <a:pPr>
                <a:spcBef>
                  <a:spcPct val="0"/>
                </a:spcBef>
                <a:buFontTx/>
                <a:buNone/>
              </a:pPr>
              <a:t>56</a:t>
            </a:fld>
            <a:endParaRPr lang="en-US" sz="1400">
              <a:latin typeface="Gill Sans MT" panose="020B0502020104020203" pitchFamily="34" charset="0"/>
            </a:endParaRPr>
          </a:p>
        </p:txBody>
      </p:sp>
      <p:sp>
        <p:nvSpPr>
          <p:cNvPr id="32771" name="Rectangle 3"/>
          <p:cNvSpPr>
            <a:spLocks noGrp="1" noChangeArrowheads="1"/>
          </p:cNvSpPr>
          <p:nvPr>
            <p:ph type="body" idx="1"/>
          </p:nvPr>
        </p:nvSpPr>
        <p:spPr>
          <a:xfrm>
            <a:off x="2743200" y="2438400"/>
            <a:ext cx="6400800" cy="1905000"/>
          </a:xfrm>
          <a:noFill/>
        </p:spPr>
        <p:txBody>
          <a:bodyPr>
            <a:normAutofit/>
          </a:bodyPr>
          <a:lstStyle/>
          <a:p>
            <a:pPr eaLnBrk="1" hangingPunct="1"/>
            <a:r>
              <a:rPr lang="en-US" sz="2400" dirty="0">
                <a:latin typeface="Gill Sans MT" panose="020B0502020104020203" pitchFamily="34" charset="0"/>
              </a:rPr>
              <a:t>Co-site Channel Interferences</a:t>
            </a:r>
          </a:p>
          <a:p>
            <a:pPr eaLnBrk="1" hangingPunct="1"/>
            <a:r>
              <a:rPr lang="en-US" sz="2400" dirty="0">
                <a:latin typeface="Gill Sans MT" panose="020B0502020104020203" pitchFamily="34" charset="0"/>
              </a:rPr>
              <a:t>Adjacent Channel Interferences</a:t>
            </a:r>
          </a:p>
          <a:p>
            <a:r>
              <a:rPr lang="en-US" sz="2400">
                <a:latin typeface="Gill Sans MT" panose="020B0502020104020203" pitchFamily="34" charset="0"/>
              </a:rPr>
              <a:t>Co-Channel </a:t>
            </a:r>
            <a:r>
              <a:rPr lang="en-US" sz="2400"/>
              <a:t>Channel Interferences </a:t>
            </a:r>
            <a:endParaRPr lang="en-US" sz="2400" dirty="0">
              <a:latin typeface="Gill Sans MT" panose="020B0502020104020203" pitchFamily="34" charset="0"/>
            </a:endParaRPr>
          </a:p>
        </p:txBody>
      </p:sp>
      <p:sp>
        <p:nvSpPr>
          <p:cNvPr id="32772" name="Text Box 4"/>
          <p:cNvSpPr txBox="1">
            <a:spLocks noChangeArrowheads="1"/>
          </p:cNvSpPr>
          <p:nvPr/>
        </p:nvSpPr>
        <p:spPr bwMode="auto">
          <a:xfrm>
            <a:off x="2552700" y="533401"/>
            <a:ext cx="6781800" cy="11906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sz="3600" b="1" dirty="0">
                <a:solidFill>
                  <a:srgbClr val="FF0000"/>
                </a:solidFill>
                <a:latin typeface="Gill Sans MT" panose="020B0502020104020203" pitchFamily="34" charset="0"/>
              </a:rPr>
              <a:t>Interferences In Mobile Cellular Network</a:t>
            </a:r>
          </a:p>
        </p:txBody>
      </p:sp>
    </p:spTree>
    <p:extLst>
      <p:ext uri="{BB962C8B-B14F-4D97-AF65-F5344CB8AC3E}">
        <p14:creationId xmlns:p14="http://schemas.microsoft.com/office/powerpoint/2010/main" val="3538075318"/>
      </p:ext>
    </p:extLst>
  </p:cSld>
  <p:clrMapOvr>
    <a:masterClrMapping/>
  </p:clrMapOvr>
  <p:transition spd="med">
    <p:split orient="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C12501B-0889-4F58-B78A-2E9B25D19B68}" type="slidenum">
              <a:rPr lang="en-US" sz="1400">
                <a:latin typeface="Gill Sans MT" panose="020B0502020104020203" pitchFamily="34" charset="0"/>
              </a:rPr>
              <a:pPr>
                <a:spcBef>
                  <a:spcPct val="0"/>
                </a:spcBef>
                <a:buFontTx/>
                <a:buNone/>
              </a:pPr>
              <a:t>57</a:t>
            </a:fld>
            <a:endParaRPr lang="en-US" sz="1400">
              <a:latin typeface="Gill Sans MT" panose="020B0502020104020203" pitchFamily="34" charset="0"/>
            </a:endParaRPr>
          </a:p>
        </p:txBody>
      </p:sp>
      <p:sp>
        <p:nvSpPr>
          <p:cNvPr id="33795" name="Rectangle 4"/>
          <p:cNvSpPr>
            <a:spLocks noChangeArrowheads="1"/>
          </p:cNvSpPr>
          <p:nvPr/>
        </p:nvSpPr>
        <p:spPr bwMode="auto">
          <a:xfrm>
            <a:off x="2667001" y="906960"/>
            <a:ext cx="7080015" cy="769441"/>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400" dirty="0">
                <a:latin typeface="Gill Sans MT" panose="020B0502020104020203" pitchFamily="34" charset="0"/>
              </a:rPr>
              <a:t>Co-site Channel Interferences</a:t>
            </a:r>
          </a:p>
        </p:txBody>
      </p:sp>
      <p:sp>
        <p:nvSpPr>
          <p:cNvPr id="33796" name="Text Box 5"/>
          <p:cNvSpPr txBox="1">
            <a:spLocks noChangeArrowheads="1"/>
          </p:cNvSpPr>
          <p:nvPr/>
        </p:nvSpPr>
        <p:spPr bwMode="auto">
          <a:xfrm>
            <a:off x="1307592" y="2286000"/>
            <a:ext cx="9692640" cy="2677656"/>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400" dirty="0">
                <a:latin typeface="Gill Sans MT" panose="020B0502020104020203" pitchFamily="34" charset="0"/>
              </a:rPr>
              <a:t>Mutual interferences created by the users inside a cell is called co-site channel interferences. </a:t>
            </a:r>
          </a:p>
          <a:p>
            <a:pPr marL="342900" indent="-342900" algn="just">
              <a:spcBef>
                <a:spcPct val="50000"/>
              </a:spcBef>
            </a:pPr>
            <a:r>
              <a:rPr lang="en-US" sz="2400" dirty="0">
                <a:latin typeface="Gill Sans MT" panose="020B0502020104020203" pitchFamily="34" charset="0"/>
              </a:rPr>
              <a:t>Since users are very closed in cell therefore separation between carries within a cell should be wide enough to avoid interferences. </a:t>
            </a:r>
          </a:p>
          <a:p>
            <a:pPr marL="342900" indent="-342900" algn="just">
              <a:spcBef>
                <a:spcPct val="50000"/>
              </a:spcBef>
            </a:pPr>
            <a:r>
              <a:rPr lang="en-US" sz="2400" dirty="0">
                <a:latin typeface="Gill Sans MT" panose="020B0502020104020203" pitchFamily="34" charset="0"/>
              </a:rPr>
              <a:t>At the same time uplink and down link carriers of an user are separated by 45MHz.</a:t>
            </a:r>
          </a:p>
        </p:txBody>
      </p:sp>
    </p:spTree>
    <p:extLst>
      <p:ext uri="{BB962C8B-B14F-4D97-AF65-F5344CB8AC3E}">
        <p14:creationId xmlns:p14="http://schemas.microsoft.com/office/powerpoint/2010/main" val="15305182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7E86AFA-9C57-4B32-8888-24B15B04EB28}" type="slidenum">
              <a:rPr lang="en-US" sz="1400">
                <a:latin typeface="Gill Sans MT" panose="020B0502020104020203" pitchFamily="34" charset="0"/>
              </a:rPr>
              <a:pPr>
                <a:spcBef>
                  <a:spcPct val="0"/>
                </a:spcBef>
                <a:buFontTx/>
                <a:buNone/>
              </a:pPr>
              <a:t>58</a:t>
            </a:fld>
            <a:endParaRPr lang="en-US" sz="1400">
              <a:latin typeface="Gill Sans MT" panose="020B0502020104020203" pitchFamily="34" charset="0"/>
            </a:endParaRPr>
          </a:p>
        </p:txBody>
      </p:sp>
      <p:sp>
        <p:nvSpPr>
          <p:cNvPr id="35843" name="Rectangle 2"/>
          <p:cNvSpPr>
            <a:spLocks noChangeArrowheads="1"/>
          </p:cNvSpPr>
          <p:nvPr/>
        </p:nvSpPr>
        <p:spPr bwMode="auto">
          <a:xfrm>
            <a:off x="2654809" y="517611"/>
            <a:ext cx="6748129" cy="707886"/>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000" dirty="0">
                <a:latin typeface="Gill Sans MT" panose="020B0502020104020203" pitchFamily="34" charset="0"/>
              </a:rPr>
              <a:t>Adjacent Channel Interferences</a:t>
            </a:r>
          </a:p>
        </p:txBody>
      </p:sp>
      <p:sp>
        <p:nvSpPr>
          <p:cNvPr id="35844" name="Text Box 3"/>
          <p:cNvSpPr txBox="1">
            <a:spLocks noChangeArrowheads="1"/>
          </p:cNvSpPr>
          <p:nvPr/>
        </p:nvSpPr>
        <p:spPr bwMode="auto">
          <a:xfrm>
            <a:off x="1280160" y="1602083"/>
            <a:ext cx="9363456" cy="4708981"/>
          </a:xfrm>
          <a:prstGeom prst="rect">
            <a:avLst/>
          </a:prstGeom>
          <a:noFill/>
          <a:ln w="9525">
            <a:noFill/>
            <a:miter lim="800000"/>
            <a:headEnd/>
            <a:tailEnd/>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000" dirty="0">
                <a:latin typeface="Gill Sans MT" panose="020B0502020104020203" pitchFamily="34" charset="0"/>
              </a:rPr>
              <a:t>Interferences created by the users of two adjacent cells are called adjacent channel interferences.</a:t>
            </a:r>
          </a:p>
          <a:p>
            <a:pPr marL="342900" indent="-342900" algn="just">
              <a:spcBef>
                <a:spcPct val="50000"/>
              </a:spcBef>
            </a:pPr>
            <a:r>
              <a:rPr lang="en-US" sz="2000" dirty="0">
                <a:latin typeface="Gill Sans MT" panose="020B0502020104020203" pitchFamily="34" charset="0"/>
              </a:rPr>
              <a:t>Adjacent channel interference results from imperfect receiver filters which allow nearby frequencies to leak into the passband. </a:t>
            </a:r>
          </a:p>
          <a:p>
            <a:pPr marL="342900" indent="-342900" algn="just">
              <a:spcBef>
                <a:spcPct val="50000"/>
              </a:spcBef>
            </a:pPr>
            <a:r>
              <a:rPr lang="en-US" sz="2000" dirty="0">
                <a:latin typeface="Gill Sans MT" panose="020B0502020104020203" pitchFamily="34" charset="0"/>
              </a:rPr>
              <a:t>The problem can be particularly serious if an adjacent channel user is transmitting in very close range to a subscriber's receiver. This is referred to as the near-far effect, where a nearby transmitter captures the receiver of the subscriber. Alternatively, the near-far effect occurs when a mobile close to a base station transmits on a channel close to one being used by a weak mobile.</a:t>
            </a:r>
          </a:p>
          <a:p>
            <a:pPr marL="342900" indent="-342900" algn="just">
              <a:spcBef>
                <a:spcPct val="50000"/>
              </a:spcBef>
            </a:pPr>
            <a:r>
              <a:rPr lang="en-US" sz="2000" dirty="0">
                <a:latin typeface="Gill Sans MT" panose="020B0502020104020203" pitchFamily="34" charset="0"/>
              </a:rPr>
              <a:t>Because of small distance between adjacent cells an wide band gap should be maintained between carries of adjacent cell to avoid interferences.</a:t>
            </a:r>
          </a:p>
          <a:p>
            <a:pPr marL="342900" indent="-342900" algn="just">
              <a:spcBef>
                <a:spcPct val="50000"/>
              </a:spcBef>
            </a:pPr>
            <a:r>
              <a:rPr lang="en-US" sz="2000" dirty="0">
                <a:latin typeface="Gill Sans MT" panose="020B0502020104020203" pitchFamily="34" charset="0"/>
              </a:rPr>
              <a:t>Adjacent channel interference can be minimized through careful filtering and channel assignments.</a:t>
            </a:r>
          </a:p>
        </p:txBody>
      </p:sp>
    </p:spTree>
    <p:extLst>
      <p:ext uri="{BB962C8B-B14F-4D97-AF65-F5344CB8AC3E}">
        <p14:creationId xmlns:p14="http://schemas.microsoft.com/office/powerpoint/2010/main" val="14003883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C9D69DE-5499-4DDE-8F6A-335E120B6C06}" type="slidenum">
              <a:rPr lang="en-US" sz="1400">
                <a:latin typeface="Gill Sans MT" panose="020B0502020104020203" pitchFamily="34" charset="0"/>
              </a:rPr>
              <a:pPr>
                <a:spcBef>
                  <a:spcPct val="0"/>
                </a:spcBef>
                <a:buFontTx/>
                <a:buNone/>
              </a:pPr>
              <a:t>59</a:t>
            </a:fld>
            <a:endParaRPr lang="en-US" sz="1400">
              <a:latin typeface="Gill Sans MT" panose="020B0502020104020203" pitchFamily="34" charset="0"/>
            </a:endParaRPr>
          </a:p>
        </p:txBody>
      </p:sp>
      <p:sp>
        <p:nvSpPr>
          <p:cNvPr id="34819" name="Rectangle 2"/>
          <p:cNvSpPr>
            <a:spLocks noChangeArrowheads="1"/>
          </p:cNvSpPr>
          <p:nvPr/>
        </p:nvSpPr>
        <p:spPr bwMode="auto">
          <a:xfrm>
            <a:off x="3055762" y="819119"/>
            <a:ext cx="5446491" cy="707886"/>
          </a:xfrm>
          <a:prstGeom prst="rect">
            <a:avLst/>
          </a:prstGeom>
          <a:noFill/>
          <a:ln>
            <a:noFill/>
          </a:ln>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4000" dirty="0">
                <a:latin typeface="Gill Sans MT" panose="020B0502020104020203" pitchFamily="34" charset="0"/>
              </a:rPr>
              <a:t>Co-channel Interferences</a:t>
            </a:r>
          </a:p>
        </p:txBody>
      </p:sp>
      <p:sp>
        <p:nvSpPr>
          <p:cNvPr id="34820" name="Text Box 3"/>
          <p:cNvSpPr txBox="1">
            <a:spLocks noChangeArrowheads="1"/>
          </p:cNvSpPr>
          <p:nvPr/>
        </p:nvSpPr>
        <p:spPr bwMode="auto">
          <a:xfrm>
            <a:off x="1024128" y="1978152"/>
            <a:ext cx="9509760" cy="3785652"/>
          </a:xfrm>
          <a:prstGeom prst="rect">
            <a:avLst/>
          </a:prstGeom>
          <a:noFill/>
          <a:ln>
            <a:noFill/>
          </a:ln>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50000"/>
              </a:spcBef>
            </a:pPr>
            <a:r>
              <a:rPr lang="en-US" sz="2400" dirty="0">
                <a:latin typeface="Gill Sans MT" panose="020B0502020104020203" pitchFamily="34" charset="0"/>
              </a:rPr>
              <a:t> Interferences created by the users of two co-channel cells are called co-channel interferences. </a:t>
            </a:r>
          </a:p>
          <a:p>
            <a:pPr marL="342900" indent="-342900" algn="just">
              <a:spcBef>
                <a:spcPct val="50000"/>
              </a:spcBef>
            </a:pPr>
            <a:r>
              <a:rPr lang="en-US" sz="2400" dirty="0">
                <a:latin typeface="Gill Sans MT" panose="020B0502020104020203" pitchFamily="34" charset="0"/>
              </a:rPr>
              <a:t>Because of use of same carries,   huge interference is created despite of long distance between to co-cell. </a:t>
            </a:r>
          </a:p>
          <a:p>
            <a:pPr marL="342900" indent="-342900" algn="just">
              <a:spcBef>
                <a:spcPct val="50000"/>
              </a:spcBef>
            </a:pPr>
            <a:r>
              <a:rPr lang="en-US" sz="2400" dirty="0">
                <a:latin typeface="Gill Sans MT" panose="020B0502020104020203" pitchFamily="34" charset="0"/>
              </a:rPr>
              <a:t>The distance between co-cell increases with increase in N, the </a:t>
            </a:r>
            <a:r>
              <a:rPr lang="en-US" sz="2400" dirty="0" smtClean="0">
                <a:latin typeface="Gill Sans MT" panose="020B0502020104020203" pitchFamily="34" charset="0"/>
              </a:rPr>
              <a:t>no of </a:t>
            </a:r>
            <a:r>
              <a:rPr lang="en-US" sz="2400" dirty="0">
                <a:latin typeface="Gill Sans MT" panose="020B0502020104020203" pitchFamily="34" charset="0"/>
              </a:rPr>
              <a:t>cells in a cluster. </a:t>
            </a:r>
          </a:p>
          <a:p>
            <a:pPr marL="342900" indent="-342900" algn="just">
              <a:spcBef>
                <a:spcPct val="50000"/>
              </a:spcBef>
            </a:pPr>
            <a:r>
              <a:rPr lang="en-US" sz="2400" dirty="0">
                <a:latin typeface="Gill Sans MT" panose="020B0502020104020203" pitchFamily="34" charset="0"/>
              </a:rPr>
              <a:t>It can be reduced using sectored cells.</a:t>
            </a:r>
          </a:p>
          <a:p>
            <a:pPr marL="342900" indent="-342900" algn="just">
              <a:spcBef>
                <a:spcPct val="50000"/>
              </a:spcBef>
            </a:pPr>
            <a:endParaRPr lang="en-US" sz="2400" dirty="0">
              <a:latin typeface="Gill Sans MT" panose="020B0502020104020203" pitchFamily="34" charset="0"/>
            </a:endParaRPr>
          </a:p>
        </p:txBody>
      </p:sp>
    </p:spTree>
    <p:extLst>
      <p:ext uri="{BB962C8B-B14F-4D97-AF65-F5344CB8AC3E}">
        <p14:creationId xmlns:p14="http://schemas.microsoft.com/office/powerpoint/2010/main" val="2138428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title"/>
          </p:nvPr>
        </p:nvSpPr>
        <p:spPr bwMode="auto">
          <a:xfrm>
            <a:off x="2209800" y="609600"/>
            <a:ext cx="84582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Amplitude Shift Keying (ASK)</a:t>
            </a:r>
          </a:p>
        </p:txBody>
      </p:sp>
      <p:sp>
        <p:nvSpPr>
          <p:cNvPr id="878595" name="Rectangle 3"/>
          <p:cNvSpPr>
            <a:spLocks noGrp="1" noChangeArrowheads="1"/>
          </p:cNvSpPr>
          <p:nvPr>
            <p:ph type="body" idx="1"/>
          </p:nvPr>
        </p:nvSpPr>
        <p:spPr bwMode="auto">
          <a:xfrm>
            <a:off x="1053884" y="1829942"/>
            <a:ext cx="10160431" cy="193614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2500" lnSpcReduction="10000"/>
          </a:bodyPr>
          <a:lstStyle/>
          <a:p>
            <a:r>
              <a:rPr lang="en-US" dirty="0"/>
              <a:t>ASK is implemented by changing the amplitude of a carrier signal to reflect amplitude levels in the digital signal.</a:t>
            </a:r>
          </a:p>
          <a:p>
            <a:r>
              <a:rPr lang="en-US" dirty="0"/>
              <a:t>For example: a digital “1” could not affect the signal, whereas a digital “0” would, by making it zero. </a:t>
            </a:r>
          </a:p>
          <a:p>
            <a:r>
              <a:rPr lang="en-US" dirty="0"/>
              <a:t>The line encoding will determine the values of the analog waveform to reflect the digital data being carried.</a:t>
            </a:r>
          </a:p>
        </p:txBody>
      </p:sp>
      <p:sp>
        <p:nvSpPr>
          <p:cNvPr id="6" name="Line 2">
            <a:extLst>
              <a:ext uri="{FF2B5EF4-FFF2-40B4-BE49-F238E27FC236}">
                <a16:creationId xmlns:a16="http://schemas.microsoft.com/office/drawing/2014/main" xmlns="" id="{66923580-1994-4493-9EA1-35A07DF41F65}"/>
              </a:ext>
            </a:extLst>
          </p:cNvPr>
          <p:cNvSpPr>
            <a:spLocks noChangeShapeType="1"/>
          </p:cNvSpPr>
          <p:nvPr/>
        </p:nvSpPr>
        <p:spPr bwMode="auto">
          <a:xfrm>
            <a:off x="2082801" y="467672"/>
            <a:ext cx="7226105"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3">
            <a:extLst>
              <a:ext uri="{FF2B5EF4-FFF2-40B4-BE49-F238E27FC236}">
                <a16:creationId xmlns:a16="http://schemas.microsoft.com/office/drawing/2014/main" xmlns="" id="{CDAA6B9B-6C77-4307-B5E8-1EBD07951ED5}"/>
              </a:ext>
            </a:extLst>
          </p:cNvPr>
          <p:cNvSpPr>
            <a:spLocks noChangeShapeType="1"/>
          </p:cNvSpPr>
          <p:nvPr/>
        </p:nvSpPr>
        <p:spPr bwMode="auto">
          <a:xfrm>
            <a:off x="2082801" y="1305872"/>
            <a:ext cx="722610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4">
            <a:extLst>
              <a:ext uri="{FF2B5EF4-FFF2-40B4-BE49-F238E27FC236}">
                <a16:creationId xmlns:a16="http://schemas.microsoft.com/office/drawing/2014/main" xmlns="" id="{60218E3E-C516-47DE-9033-90E06CE78F11}"/>
              </a:ext>
            </a:extLst>
          </p:cNvPr>
          <p:cNvSpPr txBox="1">
            <a:spLocks noChangeArrowheads="1"/>
          </p:cNvSpPr>
          <p:nvPr/>
        </p:nvSpPr>
        <p:spPr bwMode="auto">
          <a:xfrm>
            <a:off x="2296942" y="4170915"/>
            <a:ext cx="52744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chemeClr val="folHlink"/>
                </a:solidFill>
                <a:latin typeface="Times New Roman" panose="02020603050405020304" pitchFamily="18" charset="0"/>
              </a:rPr>
              <a:t>Figure  </a:t>
            </a:r>
            <a:r>
              <a:rPr lang="en-US" sz="2000" i="1" dirty="0">
                <a:latin typeface="Times New Roman" panose="02020603050405020304" pitchFamily="18" charset="0"/>
              </a:rPr>
              <a:t>Implementation of binary ASK</a:t>
            </a:r>
          </a:p>
        </p:txBody>
      </p:sp>
      <p:pic>
        <p:nvPicPr>
          <p:cNvPr id="10" name="Picture 10">
            <a:extLst>
              <a:ext uri="{FF2B5EF4-FFF2-40B4-BE49-F238E27FC236}">
                <a16:creationId xmlns:a16="http://schemas.microsoft.com/office/drawing/2014/main" xmlns="" id="{1CB172A3-697B-4491-83A9-63BE152D1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4724401"/>
            <a:ext cx="6807200" cy="1972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6099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C3D3F04-AF27-4E80-8554-B05D52794B06}" type="slidenum">
              <a:rPr lang="en-US" sz="1400">
                <a:latin typeface="Gill Sans MT" panose="020B0502020104020203" pitchFamily="34" charset="0"/>
              </a:rPr>
              <a:pPr>
                <a:spcBef>
                  <a:spcPct val="0"/>
                </a:spcBef>
                <a:buFontTx/>
                <a:buNone/>
              </a:pPr>
              <a:t>60</a:t>
            </a:fld>
            <a:endParaRPr lang="en-US" sz="1400">
              <a:latin typeface="Gill Sans MT" panose="020B0502020104020203" pitchFamily="34" charset="0"/>
            </a:endParaRPr>
          </a:p>
        </p:txBody>
      </p:sp>
      <p:sp>
        <p:nvSpPr>
          <p:cNvPr id="36867" name="Rectangle 3"/>
          <p:cNvSpPr>
            <a:spLocks noChangeArrowheads="1"/>
          </p:cNvSpPr>
          <p:nvPr/>
        </p:nvSpPr>
        <p:spPr bwMode="auto">
          <a:xfrm>
            <a:off x="1188720" y="1115567"/>
            <a:ext cx="9976104" cy="132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90000"/>
              </a:lnSpc>
              <a:buClr>
                <a:schemeClr val="folHlink"/>
              </a:buClr>
              <a:buSzPct val="75000"/>
              <a:buFont typeface="Wingdings" panose="05000000000000000000" pitchFamily="2" charset="2"/>
              <a:buChar char="v"/>
            </a:pPr>
            <a:r>
              <a:rPr kumimoji="1" lang="en-US" sz="2400" dirty="0">
                <a:latin typeface="Gill Sans MT" panose="020B0502020104020203" pitchFamily="34" charset="0"/>
              </a:rPr>
              <a:t>Determine the minimum distance at which a frequency can be reused with no interference, called the </a:t>
            </a:r>
            <a:r>
              <a:rPr kumimoji="1" lang="en-US" sz="2400" i="1" dirty="0">
                <a:latin typeface="Gill Sans MT" panose="020B0502020104020203" pitchFamily="34" charset="0"/>
              </a:rPr>
              <a:t>co-channel reuse distance </a:t>
            </a:r>
            <a:r>
              <a:rPr kumimoji="1" lang="en-US" sz="2400" dirty="0">
                <a:latin typeface="Gill Sans MT" panose="020B0502020104020203" pitchFamily="34" charset="0"/>
              </a:rPr>
              <a:t>(D).</a:t>
            </a:r>
          </a:p>
          <a:p>
            <a:pPr algn="just">
              <a:lnSpc>
                <a:spcPct val="90000"/>
              </a:lnSpc>
              <a:buClr>
                <a:schemeClr val="folHlink"/>
              </a:buClr>
              <a:buSzPct val="75000"/>
              <a:buFont typeface="Wingdings" panose="05000000000000000000" pitchFamily="2" charset="2"/>
              <a:buChar char="v"/>
            </a:pPr>
            <a:r>
              <a:rPr kumimoji="1" lang="en-US" sz="2400" dirty="0">
                <a:latin typeface="Gill Sans MT" panose="020B0502020104020203" pitchFamily="34" charset="0"/>
              </a:rPr>
              <a:t>Signal-to-interference ratio, (C / I), is an index of channel interference.</a:t>
            </a:r>
          </a:p>
        </p:txBody>
      </p:sp>
      <p:grpSp>
        <p:nvGrpSpPr>
          <p:cNvPr id="36868" name="Group 4"/>
          <p:cNvGrpSpPr>
            <a:grpSpLocks/>
          </p:cNvGrpSpPr>
          <p:nvPr/>
        </p:nvGrpSpPr>
        <p:grpSpPr bwMode="auto">
          <a:xfrm>
            <a:off x="3465576" y="2589847"/>
            <a:ext cx="4654234" cy="3949065"/>
            <a:chOff x="1236" y="1458"/>
            <a:chExt cx="3443" cy="2814"/>
          </a:xfrm>
        </p:grpSpPr>
        <p:sp>
          <p:nvSpPr>
            <p:cNvPr id="36870" name="AutoShape 5"/>
            <p:cNvSpPr>
              <a:spLocks noChangeArrowheads="1"/>
            </p:cNvSpPr>
            <p:nvPr/>
          </p:nvSpPr>
          <p:spPr bwMode="auto">
            <a:xfrm>
              <a:off x="3316" y="159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1" name="AutoShape 6"/>
            <p:cNvSpPr>
              <a:spLocks noChangeArrowheads="1"/>
            </p:cNvSpPr>
            <p:nvPr/>
          </p:nvSpPr>
          <p:spPr bwMode="auto">
            <a:xfrm>
              <a:off x="3578" y="1465"/>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2" name="AutoShape 7"/>
            <p:cNvSpPr>
              <a:spLocks noChangeArrowheads="1"/>
            </p:cNvSpPr>
            <p:nvPr/>
          </p:nvSpPr>
          <p:spPr bwMode="auto">
            <a:xfrm>
              <a:off x="3060" y="147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3" name="AutoShape 8"/>
            <p:cNvSpPr>
              <a:spLocks noChangeArrowheads="1"/>
            </p:cNvSpPr>
            <p:nvPr/>
          </p:nvSpPr>
          <p:spPr bwMode="auto">
            <a:xfrm>
              <a:off x="3836" y="158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4" name="AutoShape 9"/>
            <p:cNvSpPr>
              <a:spLocks noChangeArrowheads="1"/>
            </p:cNvSpPr>
            <p:nvPr/>
          </p:nvSpPr>
          <p:spPr bwMode="auto">
            <a:xfrm>
              <a:off x="4081" y="14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14" name="AutoShape 10"/>
            <p:cNvSpPr>
              <a:spLocks noChangeArrowheads="1"/>
            </p:cNvSpPr>
            <p:nvPr/>
          </p:nvSpPr>
          <p:spPr bwMode="auto">
            <a:xfrm>
              <a:off x="2278" y="1594"/>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chemeClr val="bg1"/>
                  </a:solidFill>
                  <a:effectLst>
                    <a:outerShdw blurRad="38100" dist="38100" dir="2700000" algn="tl">
                      <a:srgbClr val="000000"/>
                    </a:outerShdw>
                  </a:effectLst>
                  <a:latin typeface="Gill Sans MT" panose="020B0502020104020203" pitchFamily="34" charset="0"/>
                </a:rPr>
                <a:t>A</a:t>
              </a:r>
            </a:p>
          </p:txBody>
        </p:sp>
        <p:sp>
          <p:nvSpPr>
            <p:cNvPr id="36876" name="AutoShape 11"/>
            <p:cNvSpPr>
              <a:spLocks noChangeArrowheads="1"/>
            </p:cNvSpPr>
            <p:nvPr/>
          </p:nvSpPr>
          <p:spPr bwMode="auto">
            <a:xfrm>
              <a:off x="2539" y="146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7" name="AutoShape 12"/>
            <p:cNvSpPr>
              <a:spLocks noChangeArrowheads="1"/>
            </p:cNvSpPr>
            <p:nvPr/>
          </p:nvSpPr>
          <p:spPr bwMode="auto">
            <a:xfrm>
              <a:off x="2021" y="146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8" name="AutoShape 13"/>
            <p:cNvSpPr>
              <a:spLocks noChangeArrowheads="1"/>
            </p:cNvSpPr>
            <p:nvPr/>
          </p:nvSpPr>
          <p:spPr bwMode="auto">
            <a:xfrm>
              <a:off x="2799" y="1594"/>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79" name="AutoShape 14"/>
            <p:cNvSpPr>
              <a:spLocks noChangeArrowheads="1"/>
            </p:cNvSpPr>
            <p:nvPr/>
          </p:nvSpPr>
          <p:spPr bwMode="auto">
            <a:xfrm>
              <a:off x="1760" y="15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0" name="AutoShape 15"/>
            <p:cNvSpPr>
              <a:spLocks noChangeArrowheads="1"/>
            </p:cNvSpPr>
            <p:nvPr/>
          </p:nvSpPr>
          <p:spPr bwMode="auto">
            <a:xfrm>
              <a:off x="1508" y="146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1" name="AutoShape 16"/>
            <p:cNvSpPr>
              <a:spLocks noChangeArrowheads="1"/>
            </p:cNvSpPr>
            <p:nvPr/>
          </p:nvSpPr>
          <p:spPr bwMode="auto">
            <a:xfrm>
              <a:off x="3313"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21" name="AutoShape 17"/>
            <p:cNvSpPr>
              <a:spLocks noChangeArrowheads="1"/>
            </p:cNvSpPr>
            <p:nvPr/>
          </p:nvSpPr>
          <p:spPr bwMode="auto">
            <a:xfrm>
              <a:off x="3575" y="1710"/>
              <a:ext cx="349" cy="248"/>
            </a:xfrm>
            <a:prstGeom prst="hexagon">
              <a:avLst>
                <a:gd name="adj" fmla="val 35181"/>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883" name="AutoShape 18"/>
            <p:cNvSpPr>
              <a:spLocks noChangeArrowheads="1"/>
            </p:cNvSpPr>
            <p:nvPr/>
          </p:nvSpPr>
          <p:spPr bwMode="auto">
            <a:xfrm>
              <a:off x="3057" y="17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4" name="AutoShape 19"/>
            <p:cNvSpPr>
              <a:spLocks noChangeArrowheads="1"/>
            </p:cNvSpPr>
            <p:nvPr/>
          </p:nvSpPr>
          <p:spPr bwMode="auto">
            <a:xfrm>
              <a:off x="3834" y="183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5" name="AutoShape 20"/>
            <p:cNvSpPr>
              <a:spLocks noChangeArrowheads="1"/>
            </p:cNvSpPr>
            <p:nvPr/>
          </p:nvSpPr>
          <p:spPr bwMode="auto">
            <a:xfrm>
              <a:off x="4079" y="170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6" name="AutoShape 21"/>
            <p:cNvSpPr>
              <a:spLocks noChangeArrowheads="1"/>
            </p:cNvSpPr>
            <p:nvPr/>
          </p:nvSpPr>
          <p:spPr bwMode="auto">
            <a:xfrm>
              <a:off x="2276"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7" name="AutoShape 22"/>
            <p:cNvSpPr>
              <a:spLocks noChangeArrowheads="1"/>
            </p:cNvSpPr>
            <p:nvPr/>
          </p:nvSpPr>
          <p:spPr bwMode="auto">
            <a:xfrm>
              <a:off x="2537" y="1711"/>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8" name="AutoShape 23"/>
            <p:cNvSpPr>
              <a:spLocks noChangeArrowheads="1"/>
            </p:cNvSpPr>
            <p:nvPr/>
          </p:nvSpPr>
          <p:spPr bwMode="auto">
            <a:xfrm>
              <a:off x="2019" y="171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89" name="AutoShape 24"/>
            <p:cNvSpPr>
              <a:spLocks noChangeArrowheads="1"/>
            </p:cNvSpPr>
            <p:nvPr/>
          </p:nvSpPr>
          <p:spPr bwMode="auto">
            <a:xfrm>
              <a:off x="2796"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0" name="AutoShape 25"/>
            <p:cNvSpPr>
              <a:spLocks noChangeArrowheads="1"/>
            </p:cNvSpPr>
            <p:nvPr/>
          </p:nvSpPr>
          <p:spPr bwMode="auto">
            <a:xfrm>
              <a:off x="1758" y="1839"/>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1" name="AutoShape 26"/>
            <p:cNvSpPr>
              <a:spLocks noChangeArrowheads="1"/>
            </p:cNvSpPr>
            <p:nvPr/>
          </p:nvSpPr>
          <p:spPr bwMode="auto">
            <a:xfrm>
              <a:off x="1506" y="171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2" name="AutoShape 27"/>
            <p:cNvSpPr>
              <a:spLocks noChangeArrowheads="1"/>
            </p:cNvSpPr>
            <p:nvPr/>
          </p:nvSpPr>
          <p:spPr bwMode="auto">
            <a:xfrm>
              <a:off x="3311" y="2084"/>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3" name="AutoShape 28"/>
            <p:cNvSpPr>
              <a:spLocks noChangeArrowheads="1"/>
            </p:cNvSpPr>
            <p:nvPr/>
          </p:nvSpPr>
          <p:spPr bwMode="auto">
            <a:xfrm>
              <a:off x="3573" y="19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4" name="AutoShape 29"/>
            <p:cNvSpPr>
              <a:spLocks noChangeArrowheads="1"/>
            </p:cNvSpPr>
            <p:nvPr/>
          </p:nvSpPr>
          <p:spPr bwMode="auto">
            <a:xfrm>
              <a:off x="3055" y="1967"/>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5" name="AutoShape 30"/>
            <p:cNvSpPr>
              <a:spLocks noChangeArrowheads="1"/>
            </p:cNvSpPr>
            <p:nvPr/>
          </p:nvSpPr>
          <p:spPr bwMode="auto">
            <a:xfrm>
              <a:off x="3831" y="207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6" name="AutoShape 31"/>
            <p:cNvSpPr>
              <a:spLocks noChangeArrowheads="1"/>
            </p:cNvSpPr>
            <p:nvPr/>
          </p:nvSpPr>
          <p:spPr bwMode="auto">
            <a:xfrm>
              <a:off x="4076" y="194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7" name="AutoShape 32"/>
            <p:cNvSpPr>
              <a:spLocks noChangeArrowheads="1"/>
            </p:cNvSpPr>
            <p:nvPr/>
          </p:nvSpPr>
          <p:spPr bwMode="auto">
            <a:xfrm>
              <a:off x="2273"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8" name="AutoShape 33"/>
            <p:cNvSpPr>
              <a:spLocks noChangeArrowheads="1"/>
            </p:cNvSpPr>
            <p:nvPr/>
          </p:nvSpPr>
          <p:spPr bwMode="auto">
            <a:xfrm>
              <a:off x="2534" y="195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899" name="AutoShape 34"/>
            <p:cNvSpPr>
              <a:spLocks noChangeArrowheads="1"/>
            </p:cNvSpPr>
            <p:nvPr/>
          </p:nvSpPr>
          <p:spPr bwMode="auto">
            <a:xfrm>
              <a:off x="2016" y="196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0" name="AutoShape 35"/>
            <p:cNvSpPr>
              <a:spLocks noChangeArrowheads="1"/>
            </p:cNvSpPr>
            <p:nvPr/>
          </p:nvSpPr>
          <p:spPr bwMode="auto">
            <a:xfrm>
              <a:off x="2794"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1" name="AutoShape 36"/>
            <p:cNvSpPr>
              <a:spLocks noChangeArrowheads="1"/>
            </p:cNvSpPr>
            <p:nvPr/>
          </p:nvSpPr>
          <p:spPr bwMode="auto">
            <a:xfrm>
              <a:off x="1755" y="208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2" name="AutoShape 37"/>
            <p:cNvSpPr>
              <a:spLocks noChangeArrowheads="1"/>
            </p:cNvSpPr>
            <p:nvPr/>
          </p:nvSpPr>
          <p:spPr bwMode="auto">
            <a:xfrm>
              <a:off x="1503" y="195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3" name="AutoShape 38"/>
            <p:cNvSpPr>
              <a:spLocks noChangeArrowheads="1"/>
            </p:cNvSpPr>
            <p:nvPr/>
          </p:nvSpPr>
          <p:spPr bwMode="auto">
            <a:xfrm>
              <a:off x="3308"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4" name="AutoShape 39"/>
            <p:cNvSpPr>
              <a:spLocks noChangeArrowheads="1"/>
            </p:cNvSpPr>
            <p:nvPr/>
          </p:nvSpPr>
          <p:spPr bwMode="auto">
            <a:xfrm>
              <a:off x="3570" y="22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5" name="AutoShape 40"/>
            <p:cNvSpPr>
              <a:spLocks noChangeArrowheads="1"/>
            </p:cNvSpPr>
            <p:nvPr/>
          </p:nvSpPr>
          <p:spPr bwMode="auto">
            <a:xfrm>
              <a:off x="3052" y="221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6" name="AutoShape 41"/>
            <p:cNvSpPr>
              <a:spLocks noChangeArrowheads="1"/>
            </p:cNvSpPr>
            <p:nvPr/>
          </p:nvSpPr>
          <p:spPr bwMode="auto">
            <a:xfrm>
              <a:off x="3829" y="2322"/>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7" name="AutoShape 42"/>
            <p:cNvSpPr>
              <a:spLocks noChangeArrowheads="1"/>
            </p:cNvSpPr>
            <p:nvPr/>
          </p:nvSpPr>
          <p:spPr bwMode="auto">
            <a:xfrm>
              <a:off x="4074" y="219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8" name="AutoShape 43"/>
            <p:cNvSpPr>
              <a:spLocks noChangeArrowheads="1"/>
            </p:cNvSpPr>
            <p:nvPr/>
          </p:nvSpPr>
          <p:spPr bwMode="auto">
            <a:xfrm>
              <a:off x="2271"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09" name="AutoShape 44"/>
            <p:cNvSpPr>
              <a:spLocks noChangeArrowheads="1"/>
            </p:cNvSpPr>
            <p:nvPr/>
          </p:nvSpPr>
          <p:spPr bwMode="auto">
            <a:xfrm>
              <a:off x="2532" y="2202"/>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0" name="AutoShape 45"/>
            <p:cNvSpPr>
              <a:spLocks noChangeArrowheads="1"/>
            </p:cNvSpPr>
            <p:nvPr/>
          </p:nvSpPr>
          <p:spPr bwMode="auto">
            <a:xfrm>
              <a:off x="2014" y="220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1" name="AutoShape 46"/>
            <p:cNvSpPr>
              <a:spLocks noChangeArrowheads="1"/>
            </p:cNvSpPr>
            <p:nvPr/>
          </p:nvSpPr>
          <p:spPr bwMode="auto">
            <a:xfrm>
              <a:off x="2791"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2" name="AutoShape 47"/>
            <p:cNvSpPr>
              <a:spLocks noChangeArrowheads="1"/>
            </p:cNvSpPr>
            <p:nvPr/>
          </p:nvSpPr>
          <p:spPr bwMode="auto">
            <a:xfrm>
              <a:off x="1753" y="233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3" name="AutoShape 48"/>
            <p:cNvSpPr>
              <a:spLocks noChangeArrowheads="1"/>
            </p:cNvSpPr>
            <p:nvPr/>
          </p:nvSpPr>
          <p:spPr bwMode="auto">
            <a:xfrm>
              <a:off x="1501" y="220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4" name="AutoShape 49"/>
            <p:cNvSpPr>
              <a:spLocks noChangeArrowheads="1"/>
            </p:cNvSpPr>
            <p:nvPr/>
          </p:nvSpPr>
          <p:spPr bwMode="auto">
            <a:xfrm>
              <a:off x="3306"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5" name="AutoShape 50"/>
            <p:cNvSpPr>
              <a:spLocks noChangeArrowheads="1"/>
            </p:cNvSpPr>
            <p:nvPr/>
          </p:nvSpPr>
          <p:spPr bwMode="auto">
            <a:xfrm>
              <a:off x="3568" y="244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6" name="AutoShape 51"/>
            <p:cNvSpPr>
              <a:spLocks noChangeArrowheads="1"/>
            </p:cNvSpPr>
            <p:nvPr/>
          </p:nvSpPr>
          <p:spPr bwMode="auto">
            <a:xfrm>
              <a:off x="3050" y="2457"/>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7" name="AutoShape 52"/>
            <p:cNvSpPr>
              <a:spLocks noChangeArrowheads="1"/>
            </p:cNvSpPr>
            <p:nvPr/>
          </p:nvSpPr>
          <p:spPr bwMode="auto">
            <a:xfrm>
              <a:off x="3826" y="256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8" name="AutoShape 53"/>
            <p:cNvSpPr>
              <a:spLocks noChangeArrowheads="1"/>
            </p:cNvSpPr>
            <p:nvPr/>
          </p:nvSpPr>
          <p:spPr bwMode="auto">
            <a:xfrm>
              <a:off x="4071" y="243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19" name="AutoShape 54"/>
            <p:cNvSpPr>
              <a:spLocks noChangeArrowheads="1"/>
            </p:cNvSpPr>
            <p:nvPr/>
          </p:nvSpPr>
          <p:spPr bwMode="auto">
            <a:xfrm>
              <a:off x="2269"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0" name="AutoShape 55"/>
            <p:cNvSpPr>
              <a:spLocks noChangeArrowheads="1"/>
            </p:cNvSpPr>
            <p:nvPr/>
          </p:nvSpPr>
          <p:spPr bwMode="auto">
            <a:xfrm>
              <a:off x="2529" y="244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1" name="AutoShape 56"/>
            <p:cNvSpPr>
              <a:spLocks noChangeArrowheads="1"/>
            </p:cNvSpPr>
            <p:nvPr/>
          </p:nvSpPr>
          <p:spPr bwMode="auto">
            <a:xfrm>
              <a:off x="2011" y="245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1" name="AutoShape 57"/>
            <p:cNvSpPr>
              <a:spLocks noChangeArrowheads="1"/>
            </p:cNvSpPr>
            <p:nvPr/>
          </p:nvSpPr>
          <p:spPr bwMode="auto">
            <a:xfrm>
              <a:off x="2789" y="2575"/>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23" name="AutoShape 58"/>
            <p:cNvSpPr>
              <a:spLocks noChangeArrowheads="1"/>
            </p:cNvSpPr>
            <p:nvPr/>
          </p:nvSpPr>
          <p:spPr bwMode="auto">
            <a:xfrm>
              <a:off x="1751" y="257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3" name="AutoShape 59"/>
            <p:cNvSpPr>
              <a:spLocks noChangeArrowheads="1"/>
            </p:cNvSpPr>
            <p:nvPr/>
          </p:nvSpPr>
          <p:spPr bwMode="auto">
            <a:xfrm>
              <a:off x="1498" y="2446"/>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25" name="AutoShape 60"/>
            <p:cNvSpPr>
              <a:spLocks noChangeArrowheads="1"/>
            </p:cNvSpPr>
            <p:nvPr/>
          </p:nvSpPr>
          <p:spPr bwMode="auto">
            <a:xfrm>
              <a:off x="3303"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6" name="AutoShape 61"/>
            <p:cNvSpPr>
              <a:spLocks noChangeArrowheads="1"/>
            </p:cNvSpPr>
            <p:nvPr/>
          </p:nvSpPr>
          <p:spPr bwMode="auto">
            <a:xfrm>
              <a:off x="3565" y="269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7" name="AutoShape 62"/>
            <p:cNvSpPr>
              <a:spLocks noChangeArrowheads="1"/>
            </p:cNvSpPr>
            <p:nvPr/>
          </p:nvSpPr>
          <p:spPr bwMode="auto">
            <a:xfrm>
              <a:off x="3047" y="270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28" name="AutoShape 63"/>
            <p:cNvSpPr>
              <a:spLocks noChangeArrowheads="1"/>
            </p:cNvSpPr>
            <p:nvPr/>
          </p:nvSpPr>
          <p:spPr bwMode="auto">
            <a:xfrm>
              <a:off x="3824" y="281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68" name="AutoShape 64"/>
            <p:cNvSpPr>
              <a:spLocks noChangeArrowheads="1"/>
            </p:cNvSpPr>
            <p:nvPr/>
          </p:nvSpPr>
          <p:spPr bwMode="auto">
            <a:xfrm>
              <a:off x="4069" y="2684"/>
              <a:ext cx="349" cy="247"/>
            </a:xfrm>
            <a:prstGeom prst="hexagon">
              <a:avLst>
                <a:gd name="adj" fmla="val 35324"/>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30" name="AutoShape 65"/>
            <p:cNvSpPr>
              <a:spLocks noChangeArrowheads="1"/>
            </p:cNvSpPr>
            <p:nvPr/>
          </p:nvSpPr>
          <p:spPr bwMode="auto">
            <a:xfrm>
              <a:off x="2266"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1" name="AutoShape 66"/>
            <p:cNvSpPr>
              <a:spLocks noChangeArrowheads="1"/>
            </p:cNvSpPr>
            <p:nvPr/>
          </p:nvSpPr>
          <p:spPr bwMode="auto">
            <a:xfrm>
              <a:off x="2527" y="269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2" name="AutoShape 67"/>
            <p:cNvSpPr>
              <a:spLocks noChangeArrowheads="1"/>
            </p:cNvSpPr>
            <p:nvPr/>
          </p:nvSpPr>
          <p:spPr bwMode="auto">
            <a:xfrm>
              <a:off x="2009" y="2695"/>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3" name="AutoShape 68"/>
            <p:cNvSpPr>
              <a:spLocks noChangeArrowheads="1"/>
            </p:cNvSpPr>
            <p:nvPr/>
          </p:nvSpPr>
          <p:spPr bwMode="auto">
            <a:xfrm>
              <a:off x="2787" y="2820"/>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4" name="AutoShape 69"/>
            <p:cNvSpPr>
              <a:spLocks noChangeArrowheads="1"/>
            </p:cNvSpPr>
            <p:nvPr/>
          </p:nvSpPr>
          <p:spPr bwMode="auto">
            <a:xfrm>
              <a:off x="1748" y="2820"/>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5" name="AutoShape 70"/>
            <p:cNvSpPr>
              <a:spLocks noChangeArrowheads="1"/>
            </p:cNvSpPr>
            <p:nvPr/>
          </p:nvSpPr>
          <p:spPr bwMode="auto">
            <a:xfrm>
              <a:off x="1496" y="269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6" name="AutoShape 71"/>
            <p:cNvSpPr>
              <a:spLocks noChangeArrowheads="1"/>
            </p:cNvSpPr>
            <p:nvPr/>
          </p:nvSpPr>
          <p:spPr bwMode="auto">
            <a:xfrm>
              <a:off x="3301"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7" name="AutoShape 72"/>
            <p:cNvSpPr>
              <a:spLocks noChangeArrowheads="1"/>
            </p:cNvSpPr>
            <p:nvPr/>
          </p:nvSpPr>
          <p:spPr bwMode="auto">
            <a:xfrm>
              <a:off x="3563" y="2936"/>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8" name="AutoShape 73"/>
            <p:cNvSpPr>
              <a:spLocks noChangeArrowheads="1"/>
            </p:cNvSpPr>
            <p:nvPr/>
          </p:nvSpPr>
          <p:spPr bwMode="auto">
            <a:xfrm>
              <a:off x="3045" y="294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39" name="AutoShape 74"/>
            <p:cNvSpPr>
              <a:spLocks noChangeArrowheads="1"/>
            </p:cNvSpPr>
            <p:nvPr/>
          </p:nvSpPr>
          <p:spPr bwMode="auto">
            <a:xfrm>
              <a:off x="3821" y="30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0" name="AutoShape 75"/>
            <p:cNvSpPr>
              <a:spLocks noChangeArrowheads="1"/>
            </p:cNvSpPr>
            <p:nvPr/>
          </p:nvSpPr>
          <p:spPr bwMode="auto">
            <a:xfrm>
              <a:off x="4067" y="2929"/>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1" name="AutoShape 76"/>
            <p:cNvSpPr>
              <a:spLocks noChangeArrowheads="1"/>
            </p:cNvSpPr>
            <p:nvPr/>
          </p:nvSpPr>
          <p:spPr bwMode="auto">
            <a:xfrm>
              <a:off x="2264"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2" name="AutoShape 77"/>
            <p:cNvSpPr>
              <a:spLocks noChangeArrowheads="1"/>
            </p:cNvSpPr>
            <p:nvPr/>
          </p:nvSpPr>
          <p:spPr bwMode="auto">
            <a:xfrm>
              <a:off x="2524" y="2937"/>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3" name="AutoShape 78"/>
            <p:cNvSpPr>
              <a:spLocks noChangeArrowheads="1"/>
            </p:cNvSpPr>
            <p:nvPr/>
          </p:nvSpPr>
          <p:spPr bwMode="auto">
            <a:xfrm>
              <a:off x="2006" y="294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4" name="AutoShape 79"/>
            <p:cNvSpPr>
              <a:spLocks noChangeArrowheads="1"/>
            </p:cNvSpPr>
            <p:nvPr/>
          </p:nvSpPr>
          <p:spPr bwMode="auto">
            <a:xfrm>
              <a:off x="2784" y="306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5" name="AutoShape 80"/>
            <p:cNvSpPr>
              <a:spLocks noChangeArrowheads="1"/>
            </p:cNvSpPr>
            <p:nvPr/>
          </p:nvSpPr>
          <p:spPr bwMode="auto">
            <a:xfrm>
              <a:off x="1746" y="3065"/>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6" name="AutoShape 81"/>
            <p:cNvSpPr>
              <a:spLocks noChangeArrowheads="1"/>
            </p:cNvSpPr>
            <p:nvPr/>
          </p:nvSpPr>
          <p:spPr bwMode="auto">
            <a:xfrm>
              <a:off x="1493" y="2936"/>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7" name="AutoShape 82"/>
            <p:cNvSpPr>
              <a:spLocks noChangeArrowheads="1"/>
            </p:cNvSpPr>
            <p:nvPr/>
          </p:nvSpPr>
          <p:spPr bwMode="auto">
            <a:xfrm>
              <a:off x="3298"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8" name="AutoShape 83"/>
            <p:cNvSpPr>
              <a:spLocks noChangeArrowheads="1"/>
            </p:cNvSpPr>
            <p:nvPr/>
          </p:nvSpPr>
          <p:spPr bwMode="auto">
            <a:xfrm>
              <a:off x="3560" y="318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49" name="AutoShape 84"/>
            <p:cNvSpPr>
              <a:spLocks noChangeArrowheads="1"/>
            </p:cNvSpPr>
            <p:nvPr/>
          </p:nvSpPr>
          <p:spPr bwMode="auto">
            <a:xfrm>
              <a:off x="3042" y="319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0" name="AutoShape 85"/>
            <p:cNvSpPr>
              <a:spLocks noChangeArrowheads="1"/>
            </p:cNvSpPr>
            <p:nvPr/>
          </p:nvSpPr>
          <p:spPr bwMode="auto">
            <a:xfrm>
              <a:off x="3819" y="330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1" name="AutoShape 86"/>
            <p:cNvSpPr>
              <a:spLocks noChangeArrowheads="1"/>
            </p:cNvSpPr>
            <p:nvPr/>
          </p:nvSpPr>
          <p:spPr bwMode="auto">
            <a:xfrm>
              <a:off x="4064" y="3174"/>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2" name="AutoShape 87"/>
            <p:cNvSpPr>
              <a:spLocks noChangeArrowheads="1"/>
            </p:cNvSpPr>
            <p:nvPr/>
          </p:nvSpPr>
          <p:spPr bwMode="auto">
            <a:xfrm>
              <a:off x="2261"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3" name="AutoShape 88"/>
            <p:cNvSpPr>
              <a:spLocks noChangeArrowheads="1"/>
            </p:cNvSpPr>
            <p:nvPr/>
          </p:nvSpPr>
          <p:spPr bwMode="auto">
            <a:xfrm>
              <a:off x="2522" y="318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4" name="AutoShape 89"/>
            <p:cNvSpPr>
              <a:spLocks noChangeArrowheads="1"/>
            </p:cNvSpPr>
            <p:nvPr/>
          </p:nvSpPr>
          <p:spPr bwMode="auto">
            <a:xfrm>
              <a:off x="2004" y="318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5" name="AutoShape 90"/>
            <p:cNvSpPr>
              <a:spLocks noChangeArrowheads="1"/>
            </p:cNvSpPr>
            <p:nvPr/>
          </p:nvSpPr>
          <p:spPr bwMode="auto">
            <a:xfrm>
              <a:off x="2782" y="3310"/>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6" name="AutoShape 91"/>
            <p:cNvSpPr>
              <a:spLocks noChangeArrowheads="1"/>
            </p:cNvSpPr>
            <p:nvPr/>
          </p:nvSpPr>
          <p:spPr bwMode="auto">
            <a:xfrm>
              <a:off x="1743" y="3310"/>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57" name="AutoShape 92"/>
            <p:cNvSpPr>
              <a:spLocks noChangeArrowheads="1"/>
            </p:cNvSpPr>
            <p:nvPr/>
          </p:nvSpPr>
          <p:spPr bwMode="auto">
            <a:xfrm>
              <a:off x="1491" y="318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597" name="AutoShape 93"/>
            <p:cNvSpPr>
              <a:spLocks noChangeArrowheads="1"/>
            </p:cNvSpPr>
            <p:nvPr/>
          </p:nvSpPr>
          <p:spPr bwMode="auto">
            <a:xfrm>
              <a:off x="3296" y="3556"/>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59" name="AutoShape 94"/>
            <p:cNvSpPr>
              <a:spLocks noChangeArrowheads="1"/>
            </p:cNvSpPr>
            <p:nvPr/>
          </p:nvSpPr>
          <p:spPr bwMode="auto">
            <a:xfrm>
              <a:off x="3558" y="342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0" name="AutoShape 95"/>
            <p:cNvSpPr>
              <a:spLocks noChangeArrowheads="1"/>
            </p:cNvSpPr>
            <p:nvPr/>
          </p:nvSpPr>
          <p:spPr bwMode="auto">
            <a:xfrm>
              <a:off x="3040" y="343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1" name="AutoShape 96"/>
            <p:cNvSpPr>
              <a:spLocks noChangeArrowheads="1"/>
            </p:cNvSpPr>
            <p:nvPr/>
          </p:nvSpPr>
          <p:spPr bwMode="auto">
            <a:xfrm>
              <a:off x="3816" y="354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2" name="AutoShape 97"/>
            <p:cNvSpPr>
              <a:spLocks noChangeArrowheads="1"/>
            </p:cNvSpPr>
            <p:nvPr/>
          </p:nvSpPr>
          <p:spPr bwMode="auto">
            <a:xfrm>
              <a:off x="4071" y="3419"/>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3" name="AutoShape 98"/>
            <p:cNvSpPr>
              <a:spLocks noChangeArrowheads="1"/>
            </p:cNvSpPr>
            <p:nvPr/>
          </p:nvSpPr>
          <p:spPr bwMode="auto">
            <a:xfrm>
              <a:off x="2259" y="35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4" name="AutoShape 99"/>
            <p:cNvSpPr>
              <a:spLocks noChangeArrowheads="1"/>
            </p:cNvSpPr>
            <p:nvPr/>
          </p:nvSpPr>
          <p:spPr bwMode="auto">
            <a:xfrm>
              <a:off x="2519" y="342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04" name="AutoShape 100"/>
            <p:cNvSpPr>
              <a:spLocks noChangeArrowheads="1"/>
            </p:cNvSpPr>
            <p:nvPr/>
          </p:nvSpPr>
          <p:spPr bwMode="auto">
            <a:xfrm>
              <a:off x="2002" y="3431"/>
              <a:ext cx="348" cy="247"/>
            </a:xfrm>
            <a:prstGeom prst="hexagon">
              <a:avLst>
                <a:gd name="adj" fmla="val 35223"/>
                <a:gd name="vf" fmla="val 115470"/>
              </a:avLst>
            </a:prstGeom>
            <a:solidFill>
              <a:srgbClr val="0000FF"/>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solidFill>
                    <a:srgbClr val="FFFFFF"/>
                  </a:solidFill>
                  <a:effectLst>
                    <a:outerShdw blurRad="38100" dist="38100" dir="2700000" algn="tl">
                      <a:srgbClr val="000000"/>
                    </a:outerShdw>
                  </a:effectLst>
                  <a:latin typeface="Gill Sans MT" panose="020B0502020104020203" pitchFamily="34" charset="0"/>
                </a:rPr>
                <a:t>A</a:t>
              </a:r>
            </a:p>
          </p:txBody>
        </p:sp>
        <p:sp>
          <p:nvSpPr>
            <p:cNvPr id="36966" name="AutoShape 101"/>
            <p:cNvSpPr>
              <a:spLocks noChangeArrowheads="1"/>
            </p:cNvSpPr>
            <p:nvPr/>
          </p:nvSpPr>
          <p:spPr bwMode="auto">
            <a:xfrm>
              <a:off x="2779" y="355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7" name="AutoShape 102"/>
            <p:cNvSpPr>
              <a:spLocks noChangeArrowheads="1"/>
            </p:cNvSpPr>
            <p:nvPr/>
          </p:nvSpPr>
          <p:spPr bwMode="auto">
            <a:xfrm>
              <a:off x="1741" y="3556"/>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8" name="AutoShape 103"/>
            <p:cNvSpPr>
              <a:spLocks noChangeArrowheads="1"/>
            </p:cNvSpPr>
            <p:nvPr/>
          </p:nvSpPr>
          <p:spPr bwMode="auto">
            <a:xfrm>
              <a:off x="1488" y="342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69" name="AutoShape 104"/>
            <p:cNvSpPr>
              <a:spLocks noChangeArrowheads="1"/>
            </p:cNvSpPr>
            <p:nvPr/>
          </p:nvSpPr>
          <p:spPr bwMode="auto">
            <a:xfrm>
              <a:off x="3293"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0" name="AutoShape 105"/>
            <p:cNvSpPr>
              <a:spLocks noChangeArrowheads="1"/>
            </p:cNvSpPr>
            <p:nvPr/>
          </p:nvSpPr>
          <p:spPr bwMode="auto">
            <a:xfrm>
              <a:off x="3555" y="36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1" name="AutoShape 106"/>
            <p:cNvSpPr>
              <a:spLocks noChangeArrowheads="1"/>
            </p:cNvSpPr>
            <p:nvPr/>
          </p:nvSpPr>
          <p:spPr bwMode="auto">
            <a:xfrm>
              <a:off x="3037" y="368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2" name="AutoShape 107"/>
            <p:cNvSpPr>
              <a:spLocks noChangeArrowheads="1"/>
            </p:cNvSpPr>
            <p:nvPr/>
          </p:nvSpPr>
          <p:spPr bwMode="auto">
            <a:xfrm>
              <a:off x="3814" y="379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3" name="AutoShape 108"/>
            <p:cNvSpPr>
              <a:spLocks noChangeArrowheads="1"/>
            </p:cNvSpPr>
            <p:nvPr/>
          </p:nvSpPr>
          <p:spPr bwMode="auto">
            <a:xfrm>
              <a:off x="4077" y="3665"/>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4" name="AutoShape 109"/>
            <p:cNvSpPr>
              <a:spLocks noChangeArrowheads="1"/>
            </p:cNvSpPr>
            <p:nvPr/>
          </p:nvSpPr>
          <p:spPr bwMode="auto">
            <a:xfrm>
              <a:off x="2256"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5" name="AutoShape 110"/>
            <p:cNvSpPr>
              <a:spLocks noChangeArrowheads="1"/>
            </p:cNvSpPr>
            <p:nvPr/>
          </p:nvSpPr>
          <p:spPr bwMode="auto">
            <a:xfrm>
              <a:off x="2517" y="367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6" name="AutoShape 111"/>
            <p:cNvSpPr>
              <a:spLocks noChangeArrowheads="1"/>
            </p:cNvSpPr>
            <p:nvPr/>
          </p:nvSpPr>
          <p:spPr bwMode="auto">
            <a:xfrm>
              <a:off x="1999" y="3676"/>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7" name="AutoShape 112"/>
            <p:cNvSpPr>
              <a:spLocks noChangeArrowheads="1"/>
            </p:cNvSpPr>
            <p:nvPr/>
          </p:nvSpPr>
          <p:spPr bwMode="auto">
            <a:xfrm>
              <a:off x="2777" y="3801"/>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8" name="AutoShape 113"/>
            <p:cNvSpPr>
              <a:spLocks noChangeArrowheads="1"/>
            </p:cNvSpPr>
            <p:nvPr/>
          </p:nvSpPr>
          <p:spPr bwMode="auto">
            <a:xfrm>
              <a:off x="1738" y="3801"/>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79" name="AutoShape 114"/>
            <p:cNvSpPr>
              <a:spLocks noChangeArrowheads="1"/>
            </p:cNvSpPr>
            <p:nvPr/>
          </p:nvSpPr>
          <p:spPr bwMode="auto">
            <a:xfrm>
              <a:off x="1486" y="36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nvGrpSpPr>
            <p:cNvPr id="36980" name="Group 115"/>
            <p:cNvGrpSpPr>
              <a:grpSpLocks/>
            </p:cNvGrpSpPr>
            <p:nvPr/>
          </p:nvGrpSpPr>
          <p:grpSpPr bwMode="auto">
            <a:xfrm>
              <a:off x="2568" y="1758"/>
              <a:ext cx="415" cy="827"/>
              <a:chOff x="2811" y="1508"/>
              <a:chExt cx="336" cy="796"/>
            </a:xfrm>
          </p:grpSpPr>
          <p:sp>
            <p:nvSpPr>
              <p:cNvPr id="37018" name="Line 116"/>
              <p:cNvSpPr>
                <a:spLocks noChangeShapeType="1"/>
              </p:cNvSpPr>
              <p:nvPr/>
            </p:nvSpPr>
            <p:spPr bwMode="auto">
              <a:xfrm flipV="1">
                <a:off x="3134" y="172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7019" name="Line 117"/>
              <p:cNvSpPr>
                <a:spLocks noChangeShapeType="1"/>
              </p:cNvSpPr>
              <p:nvPr/>
            </p:nvSpPr>
            <p:spPr bwMode="auto">
              <a:xfrm flipH="1" flipV="1">
                <a:off x="2811" y="1508"/>
                <a:ext cx="336"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grpSp>
        <p:sp>
          <p:nvSpPr>
            <p:cNvPr id="36981" name="Line 118"/>
            <p:cNvSpPr>
              <a:spLocks noChangeShapeType="1"/>
            </p:cNvSpPr>
            <p:nvPr/>
          </p:nvSpPr>
          <p:spPr bwMode="auto">
            <a:xfrm rot="10800000" flipV="1">
              <a:off x="2958" y="2816"/>
              <a:ext cx="0" cy="5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2" name="Line 119"/>
            <p:cNvSpPr>
              <a:spLocks noChangeShapeType="1"/>
            </p:cNvSpPr>
            <p:nvPr/>
          </p:nvSpPr>
          <p:spPr bwMode="auto">
            <a:xfrm rot="10800000" flipH="1" flipV="1">
              <a:off x="2944" y="3393"/>
              <a:ext cx="415" cy="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3" name="Line 120"/>
            <p:cNvSpPr>
              <a:spLocks noChangeShapeType="1"/>
            </p:cNvSpPr>
            <p:nvPr/>
          </p:nvSpPr>
          <p:spPr bwMode="auto">
            <a:xfrm rot="10800000" flipH="1" flipV="1">
              <a:off x="3093" y="2756"/>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4" name="Line 121"/>
            <p:cNvSpPr>
              <a:spLocks noChangeShapeType="1"/>
            </p:cNvSpPr>
            <p:nvPr/>
          </p:nvSpPr>
          <p:spPr bwMode="auto">
            <a:xfrm flipV="1">
              <a:off x="3721" y="2864"/>
              <a:ext cx="397" cy="19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5" name="Line 122"/>
            <p:cNvSpPr>
              <a:spLocks noChangeShapeType="1"/>
            </p:cNvSpPr>
            <p:nvPr/>
          </p:nvSpPr>
          <p:spPr bwMode="auto">
            <a:xfrm rot="10800000" flipH="1">
              <a:off x="3096" y="2308"/>
              <a:ext cx="655"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6" name="Line 123"/>
            <p:cNvSpPr>
              <a:spLocks noChangeShapeType="1"/>
            </p:cNvSpPr>
            <p:nvPr/>
          </p:nvSpPr>
          <p:spPr bwMode="auto">
            <a:xfrm rot="10800000" flipH="1" flipV="1">
              <a:off x="2202" y="2340"/>
              <a:ext cx="639" cy="30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7" name="Line 124"/>
            <p:cNvSpPr>
              <a:spLocks noChangeShapeType="1"/>
            </p:cNvSpPr>
            <p:nvPr/>
          </p:nvSpPr>
          <p:spPr bwMode="auto">
            <a:xfrm rot="10800000" flipH="1">
              <a:off x="2181" y="2745"/>
              <a:ext cx="655" cy="31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8" name="Line 125"/>
            <p:cNvSpPr>
              <a:spLocks noChangeShapeType="1"/>
            </p:cNvSpPr>
            <p:nvPr/>
          </p:nvSpPr>
          <p:spPr bwMode="auto">
            <a:xfrm flipH="1">
              <a:off x="1800" y="2342"/>
              <a:ext cx="414" cy="1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89" name="Line 126"/>
            <p:cNvSpPr>
              <a:spLocks noChangeShapeType="1"/>
            </p:cNvSpPr>
            <p:nvPr/>
          </p:nvSpPr>
          <p:spPr bwMode="auto">
            <a:xfrm flipH="1">
              <a:off x="2178" y="3058"/>
              <a:ext cx="3" cy="3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0" name="Line 127"/>
            <p:cNvSpPr>
              <a:spLocks noChangeShapeType="1"/>
            </p:cNvSpPr>
            <p:nvPr/>
          </p:nvSpPr>
          <p:spPr bwMode="auto">
            <a:xfrm flipV="1">
              <a:off x="3754" y="1953"/>
              <a:ext cx="0" cy="35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149632" name="Text Box 128"/>
            <p:cNvSpPr txBox="1">
              <a:spLocks noChangeArrowheads="1"/>
            </p:cNvSpPr>
            <p:nvPr/>
          </p:nvSpPr>
          <p:spPr bwMode="auto">
            <a:xfrm>
              <a:off x="2221" y="4074"/>
              <a:ext cx="1721" cy="198"/>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600" b="1">
                  <a:effectLst>
                    <a:outerShdw blurRad="38100" dist="38100" dir="2700000" algn="tl">
                      <a:srgbClr val="C0C0C0"/>
                    </a:outerShdw>
                  </a:effectLst>
                  <a:latin typeface="Gill Sans MT" panose="020B0502020104020203" pitchFamily="34" charset="0"/>
                </a:rPr>
                <a:t>Shift Parameter: i = 3, j = 2</a:t>
              </a:r>
            </a:p>
          </p:txBody>
        </p:sp>
        <p:sp>
          <p:nvSpPr>
            <p:cNvPr id="36992" name="Line 129"/>
            <p:cNvSpPr>
              <a:spLocks noChangeShapeType="1"/>
            </p:cNvSpPr>
            <p:nvPr/>
          </p:nvSpPr>
          <p:spPr bwMode="auto">
            <a:xfrm flipH="1">
              <a:off x="1746" y="1794"/>
              <a:ext cx="585" cy="6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3" name="Line 130"/>
            <p:cNvSpPr>
              <a:spLocks noChangeShapeType="1"/>
            </p:cNvSpPr>
            <p:nvPr/>
          </p:nvSpPr>
          <p:spPr bwMode="auto">
            <a:xfrm>
              <a:off x="1710" y="2669"/>
              <a:ext cx="412" cy="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4" name="Line 131"/>
            <p:cNvSpPr>
              <a:spLocks noChangeShapeType="1"/>
            </p:cNvSpPr>
            <p:nvPr/>
          </p:nvSpPr>
          <p:spPr bwMode="auto">
            <a:xfrm>
              <a:off x="2295" y="3629"/>
              <a:ext cx="1033"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5" name="Line 132"/>
            <p:cNvSpPr>
              <a:spLocks noChangeShapeType="1"/>
            </p:cNvSpPr>
            <p:nvPr/>
          </p:nvSpPr>
          <p:spPr bwMode="auto">
            <a:xfrm flipV="1">
              <a:off x="3575" y="2880"/>
              <a:ext cx="576"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6" name="Line 133"/>
            <p:cNvSpPr>
              <a:spLocks noChangeShapeType="1"/>
            </p:cNvSpPr>
            <p:nvPr/>
          </p:nvSpPr>
          <p:spPr bwMode="auto">
            <a:xfrm flipH="1" flipV="1">
              <a:off x="3831" y="1947"/>
              <a:ext cx="356" cy="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7" name="Line 134"/>
            <p:cNvSpPr>
              <a:spLocks noChangeShapeType="1"/>
            </p:cNvSpPr>
            <p:nvPr/>
          </p:nvSpPr>
          <p:spPr bwMode="auto">
            <a:xfrm>
              <a:off x="2625" y="1712"/>
              <a:ext cx="1006"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Gill Sans MT" panose="020B0502020104020203" pitchFamily="34" charset="0"/>
              </a:endParaRPr>
            </a:p>
          </p:txBody>
        </p:sp>
        <p:sp>
          <p:nvSpPr>
            <p:cNvPr id="36998" name="AutoShape 135"/>
            <p:cNvSpPr>
              <a:spLocks noChangeArrowheads="1"/>
            </p:cNvSpPr>
            <p:nvPr/>
          </p:nvSpPr>
          <p:spPr bwMode="auto">
            <a:xfrm>
              <a:off x="4330" y="157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6999" name="AutoShape 136"/>
            <p:cNvSpPr>
              <a:spLocks noChangeArrowheads="1"/>
            </p:cNvSpPr>
            <p:nvPr/>
          </p:nvSpPr>
          <p:spPr bwMode="auto">
            <a:xfrm>
              <a:off x="4328" y="181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0" name="AutoShape 137"/>
            <p:cNvSpPr>
              <a:spLocks noChangeArrowheads="1"/>
            </p:cNvSpPr>
            <p:nvPr/>
          </p:nvSpPr>
          <p:spPr bwMode="auto">
            <a:xfrm>
              <a:off x="4325" y="2062"/>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1" name="AutoShape 138"/>
            <p:cNvSpPr>
              <a:spLocks noChangeArrowheads="1"/>
            </p:cNvSpPr>
            <p:nvPr/>
          </p:nvSpPr>
          <p:spPr bwMode="auto">
            <a:xfrm>
              <a:off x="4323" y="230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2" name="AutoShape 139"/>
            <p:cNvSpPr>
              <a:spLocks noChangeArrowheads="1"/>
            </p:cNvSpPr>
            <p:nvPr/>
          </p:nvSpPr>
          <p:spPr bwMode="auto">
            <a:xfrm>
              <a:off x="4320" y="255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44" name="AutoShape 140"/>
            <p:cNvSpPr>
              <a:spLocks noChangeArrowheads="1"/>
            </p:cNvSpPr>
            <p:nvPr/>
          </p:nvSpPr>
          <p:spPr bwMode="auto">
            <a:xfrm>
              <a:off x="4318" y="2798"/>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Gill Sans MT" panose="020B0502020104020203" pitchFamily="34" charset="0"/>
              </a:endParaRPr>
            </a:p>
          </p:txBody>
        </p:sp>
        <p:sp>
          <p:nvSpPr>
            <p:cNvPr id="37004" name="AutoShape 141"/>
            <p:cNvSpPr>
              <a:spLocks noChangeArrowheads="1"/>
            </p:cNvSpPr>
            <p:nvPr/>
          </p:nvSpPr>
          <p:spPr bwMode="auto">
            <a:xfrm>
              <a:off x="4316" y="3043"/>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5" name="AutoShape 142"/>
            <p:cNvSpPr>
              <a:spLocks noChangeArrowheads="1"/>
            </p:cNvSpPr>
            <p:nvPr/>
          </p:nvSpPr>
          <p:spPr bwMode="auto">
            <a:xfrm>
              <a:off x="4313" y="3288"/>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6" name="AutoShape 143"/>
            <p:cNvSpPr>
              <a:spLocks noChangeArrowheads="1"/>
            </p:cNvSpPr>
            <p:nvPr/>
          </p:nvSpPr>
          <p:spPr bwMode="auto">
            <a:xfrm>
              <a:off x="4320" y="3533"/>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7" name="AutoShape 144"/>
            <p:cNvSpPr>
              <a:spLocks noChangeArrowheads="1"/>
            </p:cNvSpPr>
            <p:nvPr/>
          </p:nvSpPr>
          <p:spPr bwMode="auto">
            <a:xfrm>
              <a:off x="4326" y="3779"/>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8" name="AutoShape 145"/>
            <p:cNvSpPr>
              <a:spLocks noChangeArrowheads="1"/>
            </p:cNvSpPr>
            <p:nvPr/>
          </p:nvSpPr>
          <p:spPr bwMode="auto">
            <a:xfrm>
              <a:off x="1253" y="1577"/>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09" name="AutoShape 146"/>
            <p:cNvSpPr>
              <a:spLocks noChangeArrowheads="1"/>
            </p:cNvSpPr>
            <p:nvPr/>
          </p:nvSpPr>
          <p:spPr bwMode="auto">
            <a:xfrm>
              <a:off x="1251" y="1822"/>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0" name="AutoShape 147"/>
            <p:cNvSpPr>
              <a:spLocks noChangeArrowheads="1"/>
            </p:cNvSpPr>
            <p:nvPr/>
          </p:nvSpPr>
          <p:spPr bwMode="auto">
            <a:xfrm>
              <a:off x="1248" y="2067"/>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1" name="AutoShape 148"/>
            <p:cNvSpPr>
              <a:spLocks noChangeArrowheads="1"/>
            </p:cNvSpPr>
            <p:nvPr/>
          </p:nvSpPr>
          <p:spPr bwMode="auto">
            <a:xfrm>
              <a:off x="1246" y="2313"/>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2" name="AutoShape 149"/>
            <p:cNvSpPr>
              <a:spLocks noChangeArrowheads="1"/>
            </p:cNvSpPr>
            <p:nvPr/>
          </p:nvSpPr>
          <p:spPr bwMode="auto">
            <a:xfrm>
              <a:off x="1243" y="2558"/>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149654" name="AutoShape 150"/>
            <p:cNvSpPr>
              <a:spLocks noChangeArrowheads="1"/>
            </p:cNvSpPr>
            <p:nvPr/>
          </p:nvSpPr>
          <p:spPr bwMode="auto">
            <a:xfrm>
              <a:off x="1241" y="2803"/>
              <a:ext cx="349" cy="247"/>
            </a:xfrm>
            <a:prstGeom prst="hexagon">
              <a:avLst>
                <a:gd name="adj" fmla="val 35324"/>
                <a:gd name="vf" fmla="val 115470"/>
              </a:avLst>
            </a:prstGeom>
            <a:no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solidFill>
                  <a:srgbClr val="FFFFFF"/>
                </a:solidFill>
                <a:effectLst>
                  <a:outerShdw blurRad="38100" dist="38100" dir="2700000" algn="tl">
                    <a:srgbClr val="C0C0C0"/>
                  </a:outerShdw>
                </a:effectLst>
                <a:latin typeface="Gill Sans MT" panose="020B0502020104020203" pitchFamily="34" charset="0"/>
              </a:endParaRPr>
            </a:p>
          </p:txBody>
        </p:sp>
        <p:sp>
          <p:nvSpPr>
            <p:cNvPr id="37014" name="AutoShape 151"/>
            <p:cNvSpPr>
              <a:spLocks noChangeArrowheads="1"/>
            </p:cNvSpPr>
            <p:nvPr/>
          </p:nvSpPr>
          <p:spPr bwMode="auto">
            <a:xfrm>
              <a:off x="1239" y="3048"/>
              <a:ext cx="348" cy="247"/>
            </a:xfrm>
            <a:prstGeom prst="hexagon">
              <a:avLst>
                <a:gd name="adj" fmla="val 35223"/>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5" name="AutoShape 152"/>
            <p:cNvSpPr>
              <a:spLocks noChangeArrowheads="1"/>
            </p:cNvSpPr>
            <p:nvPr/>
          </p:nvSpPr>
          <p:spPr bwMode="auto">
            <a:xfrm>
              <a:off x="1236" y="3293"/>
              <a:ext cx="349" cy="248"/>
            </a:xfrm>
            <a:prstGeom prst="hexagon">
              <a:avLst>
                <a:gd name="adj" fmla="val 351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6" name="AutoShape 153"/>
            <p:cNvSpPr>
              <a:spLocks noChangeArrowheads="1"/>
            </p:cNvSpPr>
            <p:nvPr/>
          </p:nvSpPr>
          <p:spPr bwMode="auto">
            <a:xfrm>
              <a:off x="1243" y="3538"/>
              <a:ext cx="348" cy="248"/>
            </a:xfrm>
            <a:prstGeom prst="hexagon">
              <a:avLst>
                <a:gd name="adj" fmla="val 35081"/>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017" name="AutoShape 154"/>
            <p:cNvSpPr>
              <a:spLocks noChangeArrowheads="1"/>
            </p:cNvSpPr>
            <p:nvPr/>
          </p:nvSpPr>
          <p:spPr bwMode="auto">
            <a:xfrm>
              <a:off x="1249" y="3784"/>
              <a:ext cx="349" cy="247"/>
            </a:xfrm>
            <a:prstGeom prst="hexagon">
              <a:avLst>
                <a:gd name="adj" fmla="val 35324"/>
                <a:gd name="vf" fmla="val 115470"/>
              </a:avLst>
            </a:prstGeom>
            <a:solidFill>
              <a:schemeClr val="bg1"/>
            </a:solidFill>
            <a:ln w="19050">
              <a:solidFill>
                <a:srgbClr val="80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grpSp>
      <p:sp>
        <p:nvSpPr>
          <p:cNvPr id="36869" name="Rectangle 155"/>
          <p:cNvSpPr>
            <a:spLocks noChangeArrowheads="1"/>
          </p:cNvSpPr>
          <p:nvPr/>
        </p:nvSpPr>
        <p:spPr bwMode="auto">
          <a:xfrm>
            <a:off x="3238500" y="333756"/>
            <a:ext cx="4953000" cy="4572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sz="2800" b="1" dirty="0">
                <a:latin typeface="Gill Sans MT" panose="020B0502020104020203" pitchFamily="34" charset="0"/>
              </a:rPr>
              <a:t>Co-channel Interference</a:t>
            </a:r>
          </a:p>
        </p:txBody>
      </p:sp>
    </p:spTree>
    <p:extLst>
      <p:ext uri="{BB962C8B-B14F-4D97-AF65-F5344CB8AC3E}">
        <p14:creationId xmlns:p14="http://schemas.microsoft.com/office/powerpoint/2010/main" val="3129897856"/>
      </p:ext>
    </p:extLst>
  </p:cSld>
  <p:clrMapOvr>
    <a:masterClrMapping/>
  </p:clrMapOvr>
  <p:transition spd="med">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D3529-913F-49FA-9923-6EAC7045F1C8}" type="slidenum">
              <a:rPr lang="en-US" sz="1400">
                <a:latin typeface="Gill Sans MT" panose="020B0502020104020203" pitchFamily="34" charset="0"/>
              </a:rPr>
              <a:pPr>
                <a:spcBef>
                  <a:spcPct val="0"/>
                </a:spcBef>
                <a:buFontTx/>
                <a:buNone/>
              </a:pPr>
              <a:t>61</a:t>
            </a:fld>
            <a:endParaRPr lang="en-US" sz="1400">
              <a:latin typeface="Gill Sans MT" panose="020B0502020104020203" pitchFamily="34" charset="0"/>
            </a:endParaRPr>
          </a:p>
        </p:txBody>
      </p:sp>
      <p:sp>
        <p:nvSpPr>
          <p:cNvPr id="37891" name="AutoShape 3"/>
          <p:cNvSpPr>
            <a:spLocks noChangeArrowheads="1"/>
          </p:cNvSpPr>
          <p:nvPr/>
        </p:nvSpPr>
        <p:spPr bwMode="auto">
          <a:xfrm>
            <a:off x="5638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2" name="AutoShape 4"/>
          <p:cNvSpPr>
            <a:spLocks noChangeArrowheads="1"/>
          </p:cNvSpPr>
          <p:nvPr/>
        </p:nvSpPr>
        <p:spPr bwMode="auto">
          <a:xfrm>
            <a:off x="5562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3" name="AutoShape 5"/>
          <p:cNvSpPr>
            <a:spLocks noChangeArrowheads="1"/>
          </p:cNvSpPr>
          <p:nvPr/>
        </p:nvSpPr>
        <p:spPr bwMode="auto">
          <a:xfrm>
            <a:off x="5638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4" name="Oval 6"/>
          <p:cNvSpPr>
            <a:spLocks noChangeArrowheads="1"/>
          </p:cNvSpPr>
          <p:nvPr/>
        </p:nvSpPr>
        <p:spPr bwMode="auto">
          <a:xfrm>
            <a:off x="4495801"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5" name="AutoShape 7"/>
          <p:cNvSpPr>
            <a:spLocks noChangeArrowheads="1"/>
          </p:cNvSpPr>
          <p:nvPr/>
        </p:nvSpPr>
        <p:spPr bwMode="auto">
          <a:xfrm>
            <a:off x="6858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6" name="AutoShape 8"/>
          <p:cNvSpPr>
            <a:spLocks noChangeArrowheads="1"/>
          </p:cNvSpPr>
          <p:nvPr/>
        </p:nvSpPr>
        <p:spPr bwMode="auto">
          <a:xfrm>
            <a:off x="6858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7" name="AutoShape 9"/>
          <p:cNvSpPr>
            <a:spLocks noChangeArrowheads="1"/>
          </p:cNvSpPr>
          <p:nvPr/>
        </p:nvSpPr>
        <p:spPr bwMode="auto">
          <a:xfrm>
            <a:off x="4343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8" name="AutoShape 10"/>
          <p:cNvSpPr>
            <a:spLocks noChangeArrowheads="1"/>
          </p:cNvSpPr>
          <p:nvPr/>
        </p:nvSpPr>
        <p:spPr bwMode="auto">
          <a:xfrm>
            <a:off x="4343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899" name="Oval 11"/>
          <p:cNvSpPr>
            <a:spLocks noChangeArrowheads="1"/>
          </p:cNvSpPr>
          <p:nvPr/>
        </p:nvSpPr>
        <p:spPr bwMode="auto">
          <a:xfrm>
            <a:off x="6019800" y="3581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0" name="Oval 12"/>
          <p:cNvSpPr>
            <a:spLocks noChangeArrowheads="1"/>
          </p:cNvSpPr>
          <p:nvPr/>
        </p:nvSpPr>
        <p:spPr bwMode="auto">
          <a:xfrm>
            <a:off x="6172200" y="335280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1" name="Oval 13"/>
          <p:cNvSpPr>
            <a:spLocks noChangeArrowheads="1"/>
          </p:cNvSpPr>
          <p:nvPr/>
        </p:nvSpPr>
        <p:spPr bwMode="auto">
          <a:xfrm>
            <a:off x="46482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2" name="Oval 14"/>
          <p:cNvSpPr>
            <a:spLocks noChangeArrowheads="1"/>
          </p:cNvSpPr>
          <p:nvPr/>
        </p:nvSpPr>
        <p:spPr bwMode="auto">
          <a:xfrm>
            <a:off x="5943600" y="22098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3" name="Oval 15"/>
          <p:cNvSpPr>
            <a:spLocks noChangeArrowheads="1"/>
          </p:cNvSpPr>
          <p:nvPr/>
        </p:nvSpPr>
        <p:spPr bwMode="auto">
          <a:xfrm>
            <a:off x="46482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4" name="Oval 16"/>
          <p:cNvSpPr>
            <a:spLocks noChangeArrowheads="1"/>
          </p:cNvSpPr>
          <p:nvPr/>
        </p:nvSpPr>
        <p:spPr bwMode="auto">
          <a:xfrm>
            <a:off x="5943600" y="5105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5" name="Oval 17"/>
          <p:cNvSpPr>
            <a:spLocks noChangeArrowheads="1"/>
          </p:cNvSpPr>
          <p:nvPr/>
        </p:nvSpPr>
        <p:spPr bwMode="auto">
          <a:xfrm>
            <a:off x="72390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6" name="Oval 18"/>
          <p:cNvSpPr>
            <a:spLocks noChangeArrowheads="1"/>
          </p:cNvSpPr>
          <p:nvPr/>
        </p:nvSpPr>
        <p:spPr bwMode="auto">
          <a:xfrm>
            <a:off x="72390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07" name="Line 19"/>
          <p:cNvSpPr>
            <a:spLocks noChangeShapeType="1"/>
          </p:cNvSpPr>
          <p:nvPr/>
        </p:nvSpPr>
        <p:spPr bwMode="auto">
          <a:xfrm>
            <a:off x="4724400" y="2971800"/>
            <a:ext cx="1447800" cy="457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8" name="Line 20"/>
          <p:cNvSpPr>
            <a:spLocks noChangeShapeType="1"/>
          </p:cNvSpPr>
          <p:nvPr/>
        </p:nvSpPr>
        <p:spPr bwMode="auto">
          <a:xfrm>
            <a:off x="6019800" y="2286000"/>
            <a:ext cx="152400" cy="10668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9" name="Line 21"/>
          <p:cNvSpPr>
            <a:spLocks noChangeShapeType="1"/>
          </p:cNvSpPr>
          <p:nvPr/>
        </p:nvSpPr>
        <p:spPr bwMode="auto">
          <a:xfrm flipV="1">
            <a:off x="4724400" y="3429000"/>
            <a:ext cx="14478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0" name="Line 22"/>
          <p:cNvSpPr>
            <a:spLocks noChangeShapeType="1"/>
          </p:cNvSpPr>
          <p:nvPr/>
        </p:nvSpPr>
        <p:spPr bwMode="auto">
          <a:xfrm flipV="1">
            <a:off x="6019800" y="3429000"/>
            <a:ext cx="152400" cy="16764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1" name="Line 23"/>
          <p:cNvSpPr>
            <a:spLocks noChangeShapeType="1"/>
          </p:cNvSpPr>
          <p:nvPr/>
        </p:nvSpPr>
        <p:spPr bwMode="auto">
          <a:xfrm flipH="1" flipV="1">
            <a:off x="6248400" y="3429000"/>
            <a:ext cx="9906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2" name="Line 24"/>
          <p:cNvSpPr>
            <a:spLocks noChangeShapeType="1"/>
          </p:cNvSpPr>
          <p:nvPr/>
        </p:nvSpPr>
        <p:spPr bwMode="auto">
          <a:xfrm flipH="1">
            <a:off x="6324600" y="2971800"/>
            <a:ext cx="914400" cy="381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3" name="Line 25"/>
          <p:cNvSpPr>
            <a:spLocks noChangeShapeType="1"/>
          </p:cNvSpPr>
          <p:nvPr/>
        </p:nvSpPr>
        <p:spPr bwMode="auto">
          <a:xfrm flipH="1" flipV="1">
            <a:off x="6324600" y="3429000"/>
            <a:ext cx="2209800" cy="457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4" name="Text Box 26"/>
          <p:cNvSpPr txBox="1">
            <a:spLocks noChangeArrowheads="1"/>
          </p:cNvSpPr>
          <p:nvPr/>
        </p:nvSpPr>
        <p:spPr bwMode="auto">
          <a:xfrm>
            <a:off x="8610600" y="36576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Mobile Station</a:t>
            </a:r>
          </a:p>
        </p:txBody>
      </p:sp>
      <p:sp>
        <p:nvSpPr>
          <p:cNvPr id="37915" name="Line 27"/>
          <p:cNvSpPr>
            <a:spLocks noChangeShapeType="1"/>
          </p:cNvSpPr>
          <p:nvPr/>
        </p:nvSpPr>
        <p:spPr bwMode="auto">
          <a:xfrm flipV="1">
            <a:off x="4191000" y="3657600"/>
            <a:ext cx="1828800" cy="2362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6" name="Text Box 28"/>
          <p:cNvSpPr txBox="1">
            <a:spLocks noChangeArrowheads="1"/>
          </p:cNvSpPr>
          <p:nvPr/>
        </p:nvSpPr>
        <p:spPr bwMode="auto">
          <a:xfrm>
            <a:off x="2971800" y="5927726"/>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Serving Base Station</a:t>
            </a:r>
          </a:p>
        </p:txBody>
      </p:sp>
      <p:sp>
        <p:nvSpPr>
          <p:cNvPr id="37917" name="Line 29"/>
          <p:cNvSpPr>
            <a:spLocks noChangeShapeType="1"/>
          </p:cNvSpPr>
          <p:nvPr/>
        </p:nvSpPr>
        <p:spPr bwMode="auto">
          <a:xfrm flipV="1">
            <a:off x="6019800" y="1447800"/>
            <a:ext cx="1676400" cy="7620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8" name="Text Box 30"/>
          <p:cNvSpPr txBox="1">
            <a:spLocks noChangeArrowheads="1"/>
          </p:cNvSpPr>
          <p:nvPr/>
        </p:nvSpPr>
        <p:spPr bwMode="auto">
          <a:xfrm>
            <a:off x="7696200" y="1219201"/>
            <a:ext cx="2286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First tier co-channel Base Station</a:t>
            </a:r>
          </a:p>
        </p:txBody>
      </p:sp>
      <p:sp>
        <p:nvSpPr>
          <p:cNvPr id="37919" name="Oval 31"/>
          <p:cNvSpPr>
            <a:spLocks noChangeArrowheads="1"/>
          </p:cNvSpPr>
          <p:nvPr/>
        </p:nvSpPr>
        <p:spPr bwMode="auto">
          <a:xfrm>
            <a:off x="3581401" y="1219200"/>
            <a:ext cx="4799013" cy="4800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7920" name="Line 32"/>
          <p:cNvSpPr>
            <a:spLocks noChangeShapeType="1"/>
          </p:cNvSpPr>
          <p:nvPr/>
        </p:nvSpPr>
        <p:spPr bwMode="auto">
          <a:xfrm flipH="1" flipV="1">
            <a:off x="3200400" y="1981200"/>
            <a:ext cx="7620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21" name="Text Box 33"/>
          <p:cNvSpPr txBox="1">
            <a:spLocks noChangeArrowheads="1"/>
          </p:cNvSpPr>
          <p:nvPr/>
        </p:nvSpPr>
        <p:spPr bwMode="auto">
          <a:xfrm>
            <a:off x="1676400" y="1431926"/>
            <a:ext cx="259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dirty="0">
                <a:latin typeface="Gill Sans MT" panose="020B0502020104020203" pitchFamily="34" charset="0"/>
              </a:rPr>
              <a:t>Second tier co-channel Base Station</a:t>
            </a:r>
          </a:p>
        </p:txBody>
      </p:sp>
      <p:sp>
        <p:nvSpPr>
          <p:cNvPr id="37922" name="Text Box 34"/>
          <p:cNvSpPr txBox="1">
            <a:spLocks noChangeArrowheads="1"/>
          </p:cNvSpPr>
          <p:nvPr/>
        </p:nvSpPr>
        <p:spPr bwMode="auto">
          <a:xfrm>
            <a:off x="8534400" y="2362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a:t>
            </a:r>
          </a:p>
        </p:txBody>
      </p:sp>
      <p:sp>
        <p:nvSpPr>
          <p:cNvPr id="37923" name="Text Box 35"/>
          <p:cNvSpPr txBox="1">
            <a:spLocks noChangeArrowheads="1"/>
          </p:cNvSpPr>
          <p:nvPr/>
        </p:nvSpPr>
        <p:spPr bwMode="auto">
          <a:xfrm>
            <a:off x="6705600" y="31242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1</a:t>
            </a:r>
          </a:p>
        </p:txBody>
      </p:sp>
      <p:sp>
        <p:nvSpPr>
          <p:cNvPr id="37924" name="Text Box 36"/>
          <p:cNvSpPr txBox="1">
            <a:spLocks noChangeArrowheads="1"/>
          </p:cNvSpPr>
          <p:nvPr/>
        </p:nvSpPr>
        <p:spPr bwMode="auto">
          <a:xfrm>
            <a:off x="6477000" y="38100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2</a:t>
            </a:r>
          </a:p>
        </p:txBody>
      </p:sp>
      <p:sp>
        <p:nvSpPr>
          <p:cNvPr id="37925" name="Text Box 37"/>
          <p:cNvSpPr txBox="1">
            <a:spLocks noChangeArrowheads="1"/>
          </p:cNvSpPr>
          <p:nvPr/>
        </p:nvSpPr>
        <p:spPr bwMode="auto">
          <a:xfrm>
            <a:off x="6096000" y="42814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3</a:t>
            </a:r>
          </a:p>
        </p:txBody>
      </p:sp>
      <p:sp>
        <p:nvSpPr>
          <p:cNvPr id="37926" name="Text Box 38"/>
          <p:cNvSpPr txBox="1">
            <a:spLocks noChangeArrowheads="1"/>
          </p:cNvSpPr>
          <p:nvPr/>
        </p:nvSpPr>
        <p:spPr bwMode="auto">
          <a:xfrm>
            <a:off x="5029200" y="36576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4</a:t>
            </a:r>
          </a:p>
        </p:txBody>
      </p:sp>
      <p:sp>
        <p:nvSpPr>
          <p:cNvPr id="37927" name="Text Box 39"/>
          <p:cNvSpPr txBox="1">
            <a:spLocks noChangeArrowheads="1"/>
          </p:cNvSpPr>
          <p:nvPr/>
        </p:nvSpPr>
        <p:spPr bwMode="auto">
          <a:xfrm>
            <a:off x="5257800" y="28194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5</a:t>
            </a:r>
          </a:p>
        </p:txBody>
      </p:sp>
      <p:sp>
        <p:nvSpPr>
          <p:cNvPr id="37928" name="Text Box 40"/>
          <p:cNvSpPr txBox="1">
            <a:spLocks noChangeArrowheads="1"/>
          </p:cNvSpPr>
          <p:nvPr/>
        </p:nvSpPr>
        <p:spPr bwMode="auto">
          <a:xfrm>
            <a:off x="60960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6</a:t>
            </a:r>
          </a:p>
        </p:txBody>
      </p:sp>
      <p:sp>
        <p:nvSpPr>
          <p:cNvPr id="37929" name="Line 41"/>
          <p:cNvSpPr>
            <a:spLocks noChangeShapeType="1"/>
          </p:cNvSpPr>
          <p:nvPr/>
        </p:nvSpPr>
        <p:spPr bwMode="auto">
          <a:xfrm flipV="1">
            <a:off x="7315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30" name="Line 42"/>
          <p:cNvSpPr>
            <a:spLocks noChangeShapeType="1"/>
          </p:cNvSpPr>
          <p:nvPr/>
        </p:nvSpPr>
        <p:spPr bwMode="auto">
          <a:xfrm flipH="1">
            <a:off x="7391400" y="2590800"/>
            <a:ext cx="1143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Tree>
    <p:extLst>
      <p:ext uri="{BB962C8B-B14F-4D97-AF65-F5344CB8AC3E}">
        <p14:creationId xmlns:p14="http://schemas.microsoft.com/office/powerpoint/2010/main" val="38398637"/>
      </p:ext>
    </p:extLst>
  </p:cSld>
  <p:clrMapOvr>
    <a:masterClrMapping/>
  </p:clrMapOvr>
  <p:transition spd="med">
    <p:pull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965F941-CEE6-4127-AB26-A81CF7B444A8}" type="slidenum">
              <a:rPr lang="en-US" sz="1400">
                <a:latin typeface="Gill Sans MT" panose="020B0502020104020203" pitchFamily="34" charset="0"/>
              </a:rPr>
              <a:pPr>
                <a:spcBef>
                  <a:spcPct val="0"/>
                </a:spcBef>
                <a:buFontTx/>
                <a:buNone/>
              </a:pPr>
              <a:t>62</a:t>
            </a:fld>
            <a:endParaRPr lang="en-US" sz="1400">
              <a:latin typeface="Gill Sans MT" panose="020B0502020104020203" pitchFamily="34" charset="0"/>
            </a:endParaRPr>
          </a:p>
        </p:txBody>
      </p:sp>
      <p:sp>
        <p:nvSpPr>
          <p:cNvPr id="38915" name="Rectangle 2"/>
          <p:cNvSpPr>
            <a:spLocks noGrp="1" noChangeArrowheads="1"/>
          </p:cNvSpPr>
          <p:nvPr>
            <p:ph type="title"/>
          </p:nvPr>
        </p:nvSpPr>
        <p:spPr>
          <a:xfrm>
            <a:off x="2438400" y="525462"/>
            <a:ext cx="7315200" cy="1050925"/>
          </a:xfrm>
          <a:solidFill>
            <a:srgbClr val="99CCFF"/>
          </a:solidFill>
        </p:spPr>
        <p:txBody>
          <a:bodyPr/>
          <a:lstStyle/>
          <a:p>
            <a:pPr eaLnBrk="1" hangingPunct="1"/>
            <a:r>
              <a:rPr lang="en-US" sz="3200" b="1" dirty="0">
                <a:latin typeface="Gill Sans MT" panose="020B0502020104020203" pitchFamily="34" charset="0"/>
              </a:rPr>
              <a:t>Worst Case of Co-channel Interference</a:t>
            </a:r>
          </a:p>
        </p:txBody>
      </p:sp>
      <p:sp>
        <p:nvSpPr>
          <p:cNvPr id="38916" name="AutoShape 3"/>
          <p:cNvSpPr>
            <a:spLocks noChangeArrowheads="1"/>
          </p:cNvSpPr>
          <p:nvPr/>
        </p:nvSpPr>
        <p:spPr bwMode="auto">
          <a:xfrm>
            <a:off x="5638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7" name="AutoShape 4"/>
          <p:cNvSpPr>
            <a:spLocks noChangeArrowheads="1"/>
          </p:cNvSpPr>
          <p:nvPr/>
        </p:nvSpPr>
        <p:spPr bwMode="auto">
          <a:xfrm>
            <a:off x="5562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8" name="AutoShape 5"/>
          <p:cNvSpPr>
            <a:spLocks noChangeArrowheads="1"/>
          </p:cNvSpPr>
          <p:nvPr/>
        </p:nvSpPr>
        <p:spPr bwMode="auto">
          <a:xfrm>
            <a:off x="5638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19" name="Oval 6"/>
          <p:cNvSpPr>
            <a:spLocks noChangeArrowheads="1"/>
          </p:cNvSpPr>
          <p:nvPr/>
        </p:nvSpPr>
        <p:spPr bwMode="auto">
          <a:xfrm>
            <a:off x="4495801"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0" name="AutoShape 7"/>
          <p:cNvSpPr>
            <a:spLocks noChangeArrowheads="1"/>
          </p:cNvSpPr>
          <p:nvPr/>
        </p:nvSpPr>
        <p:spPr bwMode="auto">
          <a:xfrm>
            <a:off x="6858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1" name="AutoShape 8"/>
          <p:cNvSpPr>
            <a:spLocks noChangeArrowheads="1"/>
          </p:cNvSpPr>
          <p:nvPr/>
        </p:nvSpPr>
        <p:spPr bwMode="auto">
          <a:xfrm>
            <a:off x="6858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2" name="AutoShape 9"/>
          <p:cNvSpPr>
            <a:spLocks noChangeArrowheads="1"/>
          </p:cNvSpPr>
          <p:nvPr/>
        </p:nvSpPr>
        <p:spPr bwMode="auto">
          <a:xfrm>
            <a:off x="4343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3" name="AutoShape 10"/>
          <p:cNvSpPr>
            <a:spLocks noChangeArrowheads="1"/>
          </p:cNvSpPr>
          <p:nvPr/>
        </p:nvSpPr>
        <p:spPr bwMode="auto">
          <a:xfrm>
            <a:off x="4343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4" name="Oval 11"/>
          <p:cNvSpPr>
            <a:spLocks noChangeArrowheads="1"/>
          </p:cNvSpPr>
          <p:nvPr/>
        </p:nvSpPr>
        <p:spPr bwMode="auto">
          <a:xfrm>
            <a:off x="6019800" y="3581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5" name="Oval 12"/>
          <p:cNvSpPr>
            <a:spLocks noChangeArrowheads="1"/>
          </p:cNvSpPr>
          <p:nvPr/>
        </p:nvSpPr>
        <p:spPr bwMode="auto">
          <a:xfrm>
            <a:off x="6400800" y="358140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6" name="Oval 13"/>
          <p:cNvSpPr>
            <a:spLocks noChangeArrowheads="1"/>
          </p:cNvSpPr>
          <p:nvPr/>
        </p:nvSpPr>
        <p:spPr bwMode="auto">
          <a:xfrm>
            <a:off x="46482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7" name="Oval 14"/>
          <p:cNvSpPr>
            <a:spLocks noChangeArrowheads="1"/>
          </p:cNvSpPr>
          <p:nvPr/>
        </p:nvSpPr>
        <p:spPr bwMode="auto">
          <a:xfrm>
            <a:off x="5943600" y="22098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8" name="Oval 15"/>
          <p:cNvSpPr>
            <a:spLocks noChangeArrowheads="1"/>
          </p:cNvSpPr>
          <p:nvPr/>
        </p:nvSpPr>
        <p:spPr bwMode="auto">
          <a:xfrm>
            <a:off x="46482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29" name="Oval 16"/>
          <p:cNvSpPr>
            <a:spLocks noChangeArrowheads="1"/>
          </p:cNvSpPr>
          <p:nvPr/>
        </p:nvSpPr>
        <p:spPr bwMode="auto">
          <a:xfrm>
            <a:off x="5943600" y="51054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0" name="Oval 17"/>
          <p:cNvSpPr>
            <a:spLocks noChangeArrowheads="1"/>
          </p:cNvSpPr>
          <p:nvPr/>
        </p:nvSpPr>
        <p:spPr bwMode="auto">
          <a:xfrm>
            <a:off x="7239000" y="4419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1" name="Oval 18"/>
          <p:cNvSpPr>
            <a:spLocks noChangeArrowheads="1"/>
          </p:cNvSpPr>
          <p:nvPr/>
        </p:nvSpPr>
        <p:spPr bwMode="auto">
          <a:xfrm>
            <a:off x="7239000" y="2895600"/>
            <a:ext cx="76200" cy="762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sz="2400">
              <a:latin typeface="Gill Sans MT" panose="020B0502020104020203" pitchFamily="34" charset="0"/>
            </a:endParaRPr>
          </a:p>
        </p:txBody>
      </p:sp>
      <p:sp>
        <p:nvSpPr>
          <p:cNvPr id="38932" name="Line 19"/>
          <p:cNvSpPr>
            <a:spLocks noChangeShapeType="1"/>
          </p:cNvSpPr>
          <p:nvPr/>
        </p:nvSpPr>
        <p:spPr bwMode="auto">
          <a:xfrm>
            <a:off x="4724400" y="2971800"/>
            <a:ext cx="16764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3" name="Line 20"/>
          <p:cNvSpPr>
            <a:spLocks noChangeShapeType="1"/>
          </p:cNvSpPr>
          <p:nvPr/>
        </p:nvSpPr>
        <p:spPr bwMode="auto">
          <a:xfrm>
            <a:off x="6019800" y="2286000"/>
            <a:ext cx="381000" cy="1219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4" name="Line 21"/>
          <p:cNvSpPr>
            <a:spLocks noChangeShapeType="1"/>
          </p:cNvSpPr>
          <p:nvPr/>
        </p:nvSpPr>
        <p:spPr bwMode="auto">
          <a:xfrm flipV="1">
            <a:off x="4724400" y="3657600"/>
            <a:ext cx="16764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5" name="Line 22"/>
          <p:cNvSpPr>
            <a:spLocks noChangeShapeType="1"/>
          </p:cNvSpPr>
          <p:nvPr/>
        </p:nvSpPr>
        <p:spPr bwMode="auto">
          <a:xfrm flipV="1">
            <a:off x="6019800" y="3733800"/>
            <a:ext cx="381000" cy="1371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6" name="Line 23"/>
          <p:cNvSpPr>
            <a:spLocks noChangeShapeType="1"/>
          </p:cNvSpPr>
          <p:nvPr/>
        </p:nvSpPr>
        <p:spPr bwMode="auto">
          <a:xfrm flipH="1" flipV="1">
            <a:off x="6477000" y="3657600"/>
            <a:ext cx="7620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7" name="Line 24"/>
          <p:cNvSpPr>
            <a:spLocks noChangeShapeType="1"/>
          </p:cNvSpPr>
          <p:nvPr/>
        </p:nvSpPr>
        <p:spPr bwMode="auto">
          <a:xfrm flipH="1">
            <a:off x="6477000" y="2971800"/>
            <a:ext cx="7620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8" name="Line 25"/>
          <p:cNvSpPr>
            <a:spLocks noChangeShapeType="1"/>
          </p:cNvSpPr>
          <p:nvPr/>
        </p:nvSpPr>
        <p:spPr bwMode="auto">
          <a:xfrm flipH="1" flipV="1">
            <a:off x="6553200" y="3657600"/>
            <a:ext cx="1371600" cy="152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39" name="Text Box 26"/>
          <p:cNvSpPr txBox="1">
            <a:spLocks noChangeArrowheads="1"/>
          </p:cNvSpPr>
          <p:nvPr/>
        </p:nvSpPr>
        <p:spPr bwMode="auto">
          <a:xfrm>
            <a:off x="7924800" y="35814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Mobile Station</a:t>
            </a:r>
          </a:p>
        </p:txBody>
      </p:sp>
      <p:sp>
        <p:nvSpPr>
          <p:cNvPr id="38940" name="Line 27"/>
          <p:cNvSpPr>
            <a:spLocks noChangeShapeType="1"/>
          </p:cNvSpPr>
          <p:nvPr/>
        </p:nvSpPr>
        <p:spPr bwMode="auto">
          <a:xfrm flipV="1">
            <a:off x="4800600" y="3657600"/>
            <a:ext cx="1219200" cy="1676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41" name="Text Box 28"/>
          <p:cNvSpPr txBox="1">
            <a:spLocks noChangeArrowheads="1"/>
          </p:cNvSpPr>
          <p:nvPr/>
        </p:nvSpPr>
        <p:spPr bwMode="auto">
          <a:xfrm>
            <a:off x="3124200" y="5334001"/>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Serving Base Station</a:t>
            </a:r>
          </a:p>
        </p:txBody>
      </p:sp>
      <p:sp>
        <p:nvSpPr>
          <p:cNvPr id="38942" name="Line 29"/>
          <p:cNvSpPr>
            <a:spLocks noChangeShapeType="1"/>
          </p:cNvSpPr>
          <p:nvPr/>
        </p:nvSpPr>
        <p:spPr bwMode="auto">
          <a:xfrm>
            <a:off x="6019800" y="5181600"/>
            <a:ext cx="9906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8943" name="Text Box 30"/>
          <p:cNvSpPr txBox="1">
            <a:spLocks noChangeArrowheads="1"/>
          </p:cNvSpPr>
          <p:nvPr/>
        </p:nvSpPr>
        <p:spPr bwMode="auto">
          <a:xfrm>
            <a:off x="7010400" y="5334001"/>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a:latin typeface="Gill Sans MT" panose="020B0502020104020203" pitchFamily="34" charset="0"/>
              </a:rPr>
              <a:t>Co-channel Base Station</a:t>
            </a:r>
          </a:p>
        </p:txBody>
      </p:sp>
      <p:sp>
        <p:nvSpPr>
          <p:cNvPr id="38944" name="Text Box 31"/>
          <p:cNvSpPr txBox="1">
            <a:spLocks noChangeArrowheads="1"/>
          </p:cNvSpPr>
          <p:nvPr/>
        </p:nvSpPr>
        <p:spPr bwMode="auto">
          <a:xfrm>
            <a:off x="7315200" y="2743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R</a:t>
            </a:r>
          </a:p>
        </p:txBody>
      </p:sp>
      <p:sp>
        <p:nvSpPr>
          <p:cNvPr id="38945" name="Text Box 32"/>
          <p:cNvSpPr txBox="1">
            <a:spLocks noChangeArrowheads="1"/>
          </p:cNvSpPr>
          <p:nvPr/>
        </p:nvSpPr>
        <p:spPr bwMode="auto">
          <a:xfrm>
            <a:off x="6781800" y="32146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1</a:t>
            </a:r>
          </a:p>
        </p:txBody>
      </p:sp>
      <p:sp>
        <p:nvSpPr>
          <p:cNvPr id="38946" name="Text Box 33"/>
          <p:cNvSpPr txBox="1">
            <a:spLocks noChangeArrowheads="1"/>
          </p:cNvSpPr>
          <p:nvPr/>
        </p:nvSpPr>
        <p:spPr bwMode="auto">
          <a:xfrm>
            <a:off x="6477000" y="38100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2</a:t>
            </a:r>
          </a:p>
        </p:txBody>
      </p:sp>
      <p:sp>
        <p:nvSpPr>
          <p:cNvPr id="38947" name="Text Box 34"/>
          <p:cNvSpPr txBox="1">
            <a:spLocks noChangeArrowheads="1"/>
          </p:cNvSpPr>
          <p:nvPr/>
        </p:nvSpPr>
        <p:spPr bwMode="auto">
          <a:xfrm>
            <a:off x="6172200" y="42672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3</a:t>
            </a:r>
          </a:p>
        </p:txBody>
      </p:sp>
      <p:sp>
        <p:nvSpPr>
          <p:cNvPr id="38948" name="Text Box 35"/>
          <p:cNvSpPr txBox="1">
            <a:spLocks noChangeArrowheads="1"/>
          </p:cNvSpPr>
          <p:nvPr/>
        </p:nvSpPr>
        <p:spPr bwMode="auto">
          <a:xfrm>
            <a:off x="5029200" y="37338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4</a:t>
            </a:r>
          </a:p>
        </p:txBody>
      </p:sp>
      <p:sp>
        <p:nvSpPr>
          <p:cNvPr id="38949" name="Text Box 36"/>
          <p:cNvSpPr txBox="1">
            <a:spLocks noChangeArrowheads="1"/>
          </p:cNvSpPr>
          <p:nvPr/>
        </p:nvSpPr>
        <p:spPr bwMode="auto">
          <a:xfrm>
            <a:off x="5257800" y="2895601"/>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5</a:t>
            </a:r>
          </a:p>
        </p:txBody>
      </p:sp>
      <p:sp>
        <p:nvSpPr>
          <p:cNvPr id="38950" name="Text Box 37"/>
          <p:cNvSpPr txBox="1">
            <a:spLocks noChangeArrowheads="1"/>
          </p:cNvSpPr>
          <p:nvPr/>
        </p:nvSpPr>
        <p:spPr bwMode="auto">
          <a:xfrm>
            <a:off x="61722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1800">
                <a:latin typeface="Gill Sans MT" panose="020B0502020104020203" pitchFamily="34" charset="0"/>
              </a:rPr>
              <a:t>D</a:t>
            </a:r>
            <a:r>
              <a:rPr lang="en-US" sz="1800" baseline="-25000">
                <a:latin typeface="Gill Sans MT" panose="020B0502020104020203" pitchFamily="34" charset="0"/>
              </a:rPr>
              <a:t>6</a:t>
            </a:r>
          </a:p>
        </p:txBody>
      </p:sp>
      <p:sp>
        <p:nvSpPr>
          <p:cNvPr id="38951" name="Line 38"/>
          <p:cNvSpPr>
            <a:spLocks noChangeShapeType="1"/>
          </p:cNvSpPr>
          <p:nvPr/>
        </p:nvSpPr>
        <p:spPr bwMode="auto">
          <a:xfrm flipV="1">
            <a:off x="7315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Tree>
    <p:extLst>
      <p:ext uri="{BB962C8B-B14F-4D97-AF65-F5344CB8AC3E}">
        <p14:creationId xmlns:p14="http://schemas.microsoft.com/office/powerpoint/2010/main" val="3589372374"/>
      </p:ext>
    </p:extLst>
  </p:cSld>
  <p:clrMapOvr>
    <a:masterClrMapping/>
  </p:clrMapOvr>
  <p:transition spd="med">
    <p:spli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21E1C07-50DC-4A10-BE92-F4CE915D4EF0}" type="slidenum">
              <a:rPr lang="en-US" sz="1400"/>
              <a:pPr>
                <a:spcBef>
                  <a:spcPct val="0"/>
                </a:spcBef>
                <a:buFontTx/>
                <a:buNone/>
              </a:pPr>
              <a:t>63</a:t>
            </a:fld>
            <a:endParaRPr lang="en-US" sz="1400"/>
          </a:p>
        </p:txBody>
      </p:sp>
      <p:sp>
        <p:nvSpPr>
          <p:cNvPr id="39939" name="Rectangle 2"/>
          <p:cNvSpPr>
            <a:spLocks noGrp="1" noChangeArrowheads="1"/>
          </p:cNvSpPr>
          <p:nvPr>
            <p:ph type="title"/>
          </p:nvPr>
        </p:nvSpPr>
        <p:spPr>
          <a:xfrm>
            <a:off x="2819400" y="228600"/>
            <a:ext cx="5943600" cy="609600"/>
          </a:xfrm>
          <a:solidFill>
            <a:srgbClr val="99CCFF"/>
          </a:solidFill>
        </p:spPr>
        <p:txBody>
          <a:bodyPr/>
          <a:lstStyle/>
          <a:p>
            <a:pPr eaLnBrk="1" hangingPunct="1"/>
            <a:r>
              <a:rPr lang="en-US" sz="3600" dirty="0"/>
              <a:t>Co-channel Interference</a:t>
            </a:r>
          </a:p>
        </p:txBody>
      </p:sp>
      <p:sp>
        <p:nvSpPr>
          <p:cNvPr id="39940" name="Text Box 3"/>
          <p:cNvSpPr txBox="1">
            <a:spLocks noChangeArrowheads="1"/>
          </p:cNvSpPr>
          <p:nvPr/>
        </p:nvSpPr>
        <p:spPr bwMode="auto">
          <a:xfrm>
            <a:off x="2286000" y="9906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SzPct val="120000"/>
              <a:buFont typeface="Wingdings" panose="05000000000000000000" pitchFamily="2" charset="2"/>
              <a:buChar char="§"/>
            </a:pPr>
            <a:r>
              <a:rPr lang="en-US" sz="2400" dirty="0">
                <a:latin typeface="Gill Sans MT" panose="020B0502020104020203" pitchFamily="34" charset="0"/>
              </a:rPr>
              <a:t>  Co-channel interference ratio is given by</a:t>
            </a:r>
          </a:p>
        </p:txBody>
      </p:sp>
      <p:graphicFrame>
        <p:nvGraphicFramePr>
          <p:cNvPr id="39941" name="Object 4"/>
          <p:cNvGraphicFramePr>
            <a:graphicFrameLocks noChangeAspect="1"/>
          </p:cNvGraphicFramePr>
          <p:nvPr/>
        </p:nvGraphicFramePr>
        <p:xfrm>
          <a:off x="2895600" y="1524000"/>
          <a:ext cx="3335338" cy="1296988"/>
        </p:xfrm>
        <a:graphic>
          <a:graphicData uri="http://schemas.openxmlformats.org/presentationml/2006/ole">
            <mc:AlternateContent xmlns:mc="http://schemas.openxmlformats.org/markup-compatibility/2006">
              <mc:Choice xmlns:v="urn:schemas-microsoft-com:vml" Requires="v">
                <p:oleObj spid="_x0000_s6171" name="Equation" r:id="rId3" imgW="1600200" imgH="622300" progId="Equation.3">
                  <p:embed/>
                </p:oleObj>
              </mc:Choice>
              <mc:Fallback>
                <p:oleObj name="Equation" r:id="rId3" imgW="1600200" imgH="622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524000"/>
                        <a:ext cx="3335338" cy="12969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2" name="Text Box 5"/>
          <p:cNvSpPr txBox="1">
            <a:spLocks noChangeArrowheads="1"/>
          </p:cNvSpPr>
          <p:nvPr/>
        </p:nvSpPr>
        <p:spPr bwMode="auto">
          <a:xfrm>
            <a:off x="1828800" y="2667000"/>
            <a:ext cx="82296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sz="2000" dirty="0">
                <a:latin typeface="Gill Sans MT" panose="020B0502020104020203" pitchFamily="34" charset="0"/>
              </a:rPr>
              <a:t>where </a:t>
            </a:r>
            <a:r>
              <a:rPr lang="en-US" sz="2000" i="1" dirty="0">
                <a:latin typeface="Gill Sans MT" panose="020B0502020104020203" pitchFamily="34" charset="0"/>
              </a:rPr>
              <a:t>I</a:t>
            </a:r>
            <a:r>
              <a:rPr lang="en-US" sz="2000" dirty="0">
                <a:latin typeface="Gill Sans MT" panose="020B0502020104020203" pitchFamily="34" charset="0"/>
              </a:rPr>
              <a:t> is co-channel interference and </a:t>
            </a:r>
            <a:r>
              <a:rPr lang="en-US" sz="2000" i="1" dirty="0">
                <a:latin typeface="Gill Sans MT" panose="020B0502020104020203" pitchFamily="34" charset="0"/>
              </a:rPr>
              <a:t>M</a:t>
            </a:r>
            <a:r>
              <a:rPr lang="en-US" sz="2000" dirty="0">
                <a:latin typeface="Gill Sans MT" panose="020B0502020104020203" pitchFamily="34" charset="0"/>
              </a:rPr>
              <a:t> is the maximum number of co-channel interfering cells. We know, </a:t>
            </a:r>
          </a:p>
          <a:p>
            <a:pPr eaLnBrk="1" hangingPunct="1">
              <a:spcBef>
                <a:spcPct val="50000"/>
              </a:spcBef>
              <a:buFontTx/>
              <a:buNone/>
            </a:pPr>
            <a:r>
              <a:rPr lang="en-US" sz="2000" dirty="0" smtClean="0"/>
              <a:t>                                              C </a:t>
            </a:r>
            <a:r>
              <a:rPr lang="el-GR" sz="2000" dirty="0">
                <a:cs typeface="Times New Roman" panose="02020603050405020304" pitchFamily="18" charset="0"/>
              </a:rPr>
              <a:t>α</a:t>
            </a:r>
            <a:r>
              <a:rPr lang="en-US" sz="2000" dirty="0">
                <a:cs typeface="Times New Roman" panose="02020603050405020304" pitchFamily="18" charset="0"/>
              </a:rPr>
              <a:t> R</a:t>
            </a:r>
            <a:r>
              <a:rPr lang="en-US" sz="2000" baseline="30000" dirty="0">
                <a:cs typeface="Times New Roman" panose="02020603050405020304" pitchFamily="18" charset="0"/>
              </a:rPr>
              <a:t>-</a:t>
            </a:r>
            <a:r>
              <a:rPr lang="el-GR" sz="2000" baseline="30000" dirty="0">
                <a:cs typeface="Times New Roman" panose="02020603050405020304" pitchFamily="18" charset="0"/>
              </a:rPr>
              <a:t>γ</a:t>
            </a:r>
            <a:endParaRPr lang="en-US" sz="2000" baseline="30000" dirty="0">
              <a:cs typeface="Times New Roman" panose="02020603050405020304" pitchFamily="18" charset="0"/>
            </a:endParaRPr>
          </a:p>
          <a:p>
            <a:pPr eaLnBrk="1" hangingPunct="1">
              <a:spcBef>
                <a:spcPct val="50000"/>
              </a:spcBef>
              <a:buFontTx/>
              <a:buNone/>
            </a:pPr>
            <a:r>
              <a:rPr lang="en-US" sz="2000" dirty="0">
                <a:latin typeface="Gill Sans MT" panose="020B0502020104020203" pitchFamily="34" charset="0"/>
                <a:cs typeface="Times New Roman" panose="02020603050405020304" pitchFamily="18" charset="0"/>
              </a:rPr>
              <a:t>Therefore</a:t>
            </a:r>
            <a:r>
              <a:rPr lang="en-US" sz="2000" dirty="0">
                <a:cs typeface="Times New Roman" panose="02020603050405020304" pitchFamily="18" charset="0"/>
              </a:rPr>
              <a:t> C=K</a:t>
            </a:r>
            <a:r>
              <a:rPr lang="en-US" sz="2000" baseline="30000" dirty="0">
                <a:cs typeface="Times New Roman" panose="02020603050405020304" pitchFamily="18" charset="0"/>
              </a:rPr>
              <a:t>. </a:t>
            </a:r>
            <a:r>
              <a:rPr lang="en-US" sz="2400" dirty="0"/>
              <a:t>R</a:t>
            </a:r>
            <a:r>
              <a:rPr lang="en-US" sz="2400" baseline="30000" dirty="0"/>
              <a:t>-</a:t>
            </a:r>
            <a:r>
              <a:rPr lang="el-GR" sz="2400" baseline="30000" dirty="0"/>
              <a:t>γ</a:t>
            </a:r>
            <a:r>
              <a:rPr lang="en-US" sz="2400" baseline="30000" dirty="0"/>
              <a:t>; </a:t>
            </a:r>
            <a:r>
              <a:rPr lang="en-US" sz="2400" dirty="0">
                <a:latin typeface="Gill Sans MT" panose="020B0502020104020203" pitchFamily="34" charset="0"/>
              </a:rPr>
              <a:t>where K is a constant and </a:t>
            </a:r>
            <a:r>
              <a:rPr lang="el-GR" sz="2400" dirty="0"/>
              <a:t>γ</a:t>
            </a:r>
            <a:r>
              <a:rPr lang="en-US" sz="2400" dirty="0"/>
              <a:t> </a:t>
            </a:r>
            <a:r>
              <a:rPr lang="en-US" sz="2400" dirty="0">
                <a:latin typeface="Gill Sans MT" panose="020B0502020104020203" pitchFamily="34" charset="0"/>
              </a:rPr>
              <a:t>is path loss slope</a:t>
            </a:r>
            <a:r>
              <a:rPr lang="en-US" sz="2400" dirty="0"/>
              <a:t>,</a:t>
            </a:r>
          </a:p>
          <a:p>
            <a:pPr eaLnBrk="1" hangingPunct="1">
              <a:spcBef>
                <a:spcPct val="50000"/>
              </a:spcBef>
              <a:buFontTx/>
              <a:buNone/>
            </a:pPr>
            <a:r>
              <a:rPr lang="en-US" sz="2400" dirty="0"/>
              <a:t> </a:t>
            </a:r>
            <a:r>
              <a:rPr lang="en-US" sz="2400" i="1" dirty="0">
                <a:sym typeface="Symbol" panose="05050102010706020507" pitchFamily="18" charset="2"/>
              </a:rPr>
              <a:t> </a:t>
            </a:r>
            <a:r>
              <a:rPr lang="en-US" sz="2400" dirty="0">
                <a:sym typeface="Symbol" panose="05050102010706020507" pitchFamily="18" charset="2"/>
              </a:rPr>
              <a:t>= 2~5,  </a:t>
            </a:r>
            <a:r>
              <a:rPr lang="en-US" sz="2400" dirty="0">
                <a:latin typeface="Gill Sans MT" panose="020B0502020104020203" pitchFamily="34" charset="0"/>
              </a:rPr>
              <a:t>Similarly</a:t>
            </a:r>
            <a:r>
              <a:rPr lang="en-US" sz="2400" dirty="0"/>
              <a:t>, </a:t>
            </a:r>
            <a:r>
              <a:rPr lang="en-US" sz="2400" i="1" dirty="0" err="1"/>
              <a:t>I</a:t>
            </a:r>
            <a:r>
              <a:rPr lang="en-US" sz="2400" i="1" baseline="-25000" dirty="0" err="1"/>
              <a:t>k</a:t>
            </a:r>
            <a:r>
              <a:rPr lang="en-US" sz="2400" i="1" baseline="-25000" dirty="0"/>
              <a:t> </a:t>
            </a:r>
            <a:r>
              <a:rPr lang="en-US" sz="2400" i="1" dirty="0"/>
              <a:t>= K. D</a:t>
            </a:r>
            <a:r>
              <a:rPr lang="en-US" sz="2400" i="1" baseline="-25000" dirty="0"/>
              <a:t>k</a:t>
            </a:r>
            <a:r>
              <a:rPr lang="en-US" sz="2400" i="1" baseline="30000" dirty="0"/>
              <a:t>-</a:t>
            </a:r>
            <a:r>
              <a:rPr lang="el-GR" sz="2400" i="1" baseline="30000" dirty="0"/>
              <a:t>γ</a:t>
            </a:r>
            <a:endParaRPr lang="el-GR" sz="2000" i="1" baseline="30000" dirty="0">
              <a:cs typeface="Times New Roman" panose="02020603050405020304" pitchFamily="18" charset="0"/>
            </a:endParaRPr>
          </a:p>
          <a:p>
            <a:pPr eaLnBrk="1" hangingPunct="1">
              <a:spcBef>
                <a:spcPct val="50000"/>
              </a:spcBef>
              <a:buFontTx/>
              <a:buNone/>
            </a:pPr>
            <a:r>
              <a:rPr lang="en-US" sz="2400" dirty="0"/>
              <a:t>For </a:t>
            </a:r>
            <a:r>
              <a:rPr lang="en-US" sz="2400" i="1" dirty="0"/>
              <a:t>M</a:t>
            </a:r>
            <a:r>
              <a:rPr lang="en-US" sz="2400" dirty="0"/>
              <a:t> = 6,  </a:t>
            </a:r>
            <a:r>
              <a:rPr lang="en-US" sz="2400" i="1" dirty="0"/>
              <a:t>C/I</a:t>
            </a:r>
            <a:r>
              <a:rPr lang="en-US" sz="2400" dirty="0"/>
              <a:t> </a:t>
            </a:r>
            <a:r>
              <a:rPr lang="en-US" sz="2400" dirty="0">
                <a:latin typeface="Gill Sans MT" panose="020B0502020104020203" pitchFamily="34" charset="0"/>
              </a:rPr>
              <a:t>is given by</a:t>
            </a:r>
            <a:r>
              <a:rPr lang="en-US" sz="2400" dirty="0"/>
              <a:t>, </a:t>
            </a:r>
          </a:p>
        </p:txBody>
      </p:sp>
      <p:grpSp>
        <p:nvGrpSpPr>
          <p:cNvPr id="39943" name="Group 6"/>
          <p:cNvGrpSpPr>
            <a:grpSpLocks/>
          </p:cNvGrpSpPr>
          <p:nvPr/>
        </p:nvGrpSpPr>
        <p:grpSpPr bwMode="auto">
          <a:xfrm>
            <a:off x="5791200" y="5105401"/>
            <a:ext cx="2286000" cy="1483037"/>
            <a:chOff x="992" y="3132"/>
            <a:chExt cx="1216" cy="781"/>
          </a:xfrm>
        </p:grpSpPr>
        <p:sp>
          <p:nvSpPr>
            <p:cNvPr id="39944" name="Line 7"/>
            <p:cNvSpPr>
              <a:spLocks noChangeShapeType="1"/>
            </p:cNvSpPr>
            <p:nvPr/>
          </p:nvSpPr>
          <p:spPr bwMode="auto">
            <a:xfrm>
              <a:off x="992" y="3375"/>
              <a:ext cx="15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5" name="Line 8"/>
            <p:cNvSpPr>
              <a:spLocks noChangeShapeType="1"/>
            </p:cNvSpPr>
            <p:nvPr/>
          </p:nvSpPr>
          <p:spPr bwMode="auto">
            <a:xfrm>
              <a:off x="1683" y="3669"/>
              <a:ext cx="24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6" name="Line 9"/>
            <p:cNvSpPr>
              <a:spLocks noChangeShapeType="1"/>
            </p:cNvSpPr>
            <p:nvPr/>
          </p:nvSpPr>
          <p:spPr bwMode="auto">
            <a:xfrm>
              <a:off x="1349" y="3375"/>
              <a:ext cx="7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7" name="Rectangle 10"/>
            <p:cNvSpPr>
              <a:spLocks noChangeArrowheads="1"/>
            </p:cNvSpPr>
            <p:nvPr/>
          </p:nvSpPr>
          <p:spPr bwMode="auto">
            <a:xfrm>
              <a:off x="1361" y="3473"/>
              <a:ext cx="175"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3600">
                  <a:latin typeface="Symbol" panose="05050102010706020507" pitchFamily="18" charset="2"/>
                </a:rPr>
                <a:t>å</a:t>
              </a:r>
              <a:endParaRPr lang="en-US" sz="2400">
                <a:latin typeface="Tahoma" panose="020B0604030504040204" pitchFamily="34" charset="0"/>
              </a:endParaRPr>
            </a:p>
          </p:txBody>
        </p:sp>
        <p:sp>
          <p:nvSpPr>
            <p:cNvPr id="39948" name="Rectangle 11"/>
            <p:cNvSpPr>
              <a:spLocks noChangeArrowheads="1"/>
            </p:cNvSpPr>
            <p:nvPr/>
          </p:nvSpPr>
          <p:spPr bwMode="auto">
            <a:xfrm>
              <a:off x="1444" y="3788"/>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a:latin typeface="Symbol" panose="05050102010706020507" pitchFamily="18" charset="2"/>
                </a:rPr>
                <a:t>=</a:t>
              </a:r>
              <a:endParaRPr lang="en-US" sz="2400">
                <a:latin typeface="Tahoma" panose="020B0604030504040204" pitchFamily="34" charset="0"/>
              </a:endParaRPr>
            </a:p>
          </p:txBody>
        </p:sp>
        <p:sp>
          <p:nvSpPr>
            <p:cNvPr id="39949" name="Rectangle 12"/>
            <p:cNvSpPr>
              <a:spLocks noChangeArrowheads="1"/>
            </p:cNvSpPr>
            <p:nvPr/>
          </p:nvSpPr>
          <p:spPr bwMode="auto">
            <a:xfrm>
              <a:off x="1948"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a:t>
              </a:r>
              <a:endParaRPr lang="en-US" sz="2400">
                <a:latin typeface="Tahoma" panose="020B0604030504040204" pitchFamily="34" charset="0"/>
              </a:endParaRPr>
            </a:p>
          </p:txBody>
        </p:sp>
        <p:sp>
          <p:nvSpPr>
            <p:cNvPr id="39950" name="Rectangle 13"/>
            <p:cNvSpPr>
              <a:spLocks noChangeArrowheads="1"/>
            </p:cNvSpPr>
            <p:nvPr/>
          </p:nvSpPr>
          <p:spPr bwMode="auto">
            <a:xfrm>
              <a:off x="1948"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ø</a:t>
              </a:r>
              <a:endParaRPr lang="en-US" sz="2400">
                <a:latin typeface="Tahoma" panose="020B0604030504040204" pitchFamily="34" charset="0"/>
              </a:endParaRPr>
            </a:p>
          </p:txBody>
        </p:sp>
        <p:sp>
          <p:nvSpPr>
            <p:cNvPr id="39951" name="Rectangle 14"/>
            <p:cNvSpPr>
              <a:spLocks noChangeArrowheads="1"/>
            </p:cNvSpPr>
            <p:nvPr/>
          </p:nvSpPr>
          <p:spPr bwMode="auto">
            <a:xfrm>
              <a:off x="1948" y="3421"/>
              <a:ext cx="26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ö</a:t>
              </a:r>
              <a:endParaRPr lang="en-US" sz="2400">
                <a:latin typeface="Tahoma" panose="020B0604030504040204" pitchFamily="34" charset="0"/>
              </a:endParaRPr>
            </a:p>
          </p:txBody>
        </p:sp>
        <p:sp>
          <p:nvSpPr>
            <p:cNvPr id="39952" name="Rectangle 15"/>
            <p:cNvSpPr>
              <a:spLocks noChangeArrowheads="1"/>
            </p:cNvSpPr>
            <p:nvPr/>
          </p:nvSpPr>
          <p:spPr bwMode="auto">
            <a:xfrm>
              <a:off x="1585" y="3544"/>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ç</a:t>
              </a:r>
              <a:endParaRPr lang="en-US" sz="2400">
                <a:latin typeface="Tahoma" panose="020B0604030504040204" pitchFamily="34" charset="0"/>
              </a:endParaRPr>
            </a:p>
          </p:txBody>
        </p:sp>
        <p:sp>
          <p:nvSpPr>
            <p:cNvPr id="39953" name="Rectangle 16"/>
            <p:cNvSpPr>
              <a:spLocks noChangeArrowheads="1"/>
            </p:cNvSpPr>
            <p:nvPr/>
          </p:nvSpPr>
          <p:spPr bwMode="auto">
            <a:xfrm>
              <a:off x="1585" y="3695"/>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è</a:t>
              </a:r>
              <a:endParaRPr lang="en-US" sz="2400">
                <a:latin typeface="Tahoma" panose="020B0604030504040204" pitchFamily="34" charset="0"/>
              </a:endParaRPr>
            </a:p>
          </p:txBody>
        </p:sp>
        <p:sp>
          <p:nvSpPr>
            <p:cNvPr id="39954" name="Rectangle 17"/>
            <p:cNvSpPr>
              <a:spLocks noChangeArrowheads="1"/>
            </p:cNvSpPr>
            <p:nvPr/>
          </p:nvSpPr>
          <p:spPr bwMode="auto">
            <a:xfrm>
              <a:off x="1585" y="3421"/>
              <a:ext cx="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dirty="0">
                  <a:latin typeface="Symbol" panose="05050102010706020507" pitchFamily="18" charset="2"/>
                </a:rPr>
                <a:t>æ</a:t>
              </a:r>
              <a:endParaRPr lang="en-US" sz="2400" dirty="0">
                <a:latin typeface="Tahoma" panose="020B0604030504040204" pitchFamily="34" charset="0"/>
              </a:endParaRPr>
            </a:p>
          </p:txBody>
        </p:sp>
        <p:sp>
          <p:nvSpPr>
            <p:cNvPr id="39955" name="Rectangle 18"/>
            <p:cNvSpPr>
              <a:spLocks noChangeArrowheads="1"/>
            </p:cNvSpPr>
            <p:nvPr/>
          </p:nvSpPr>
          <p:spPr bwMode="auto">
            <a:xfrm>
              <a:off x="1197" y="323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latin typeface="Symbol" panose="05050102010706020507" pitchFamily="18" charset="2"/>
                </a:rPr>
                <a:t>=</a:t>
              </a:r>
              <a:endParaRPr lang="en-US" sz="2400">
                <a:latin typeface="Tahoma" panose="020B0604030504040204" pitchFamily="34" charset="0"/>
              </a:endParaRPr>
            </a:p>
          </p:txBody>
        </p:sp>
        <p:sp>
          <p:nvSpPr>
            <p:cNvPr id="39956" name="Rectangle 19"/>
            <p:cNvSpPr>
              <a:spLocks noChangeArrowheads="1"/>
            </p:cNvSpPr>
            <p:nvPr/>
          </p:nvSpPr>
          <p:spPr bwMode="auto">
            <a:xfrm>
              <a:off x="1409" y="3423"/>
              <a:ext cx="7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M</a:t>
              </a:r>
              <a:endParaRPr lang="en-US" sz="2400">
                <a:latin typeface="Tahoma" panose="020B0604030504040204" pitchFamily="34" charset="0"/>
              </a:endParaRPr>
            </a:p>
          </p:txBody>
        </p:sp>
        <p:sp>
          <p:nvSpPr>
            <p:cNvPr id="39957" name="Rectangle 20"/>
            <p:cNvSpPr>
              <a:spLocks noChangeArrowheads="1"/>
            </p:cNvSpPr>
            <p:nvPr/>
          </p:nvSpPr>
          <p:spPr bwMode="auto">
            <a:xfrm>
              <a:off x="1380" y="3800"/>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k</a:t>
              </a:r>
              <a:endParaRPr lang="en-US" sz="2400">
                <a:latin typeface="Tahoma" panose="020B0604030504040204" pitchFamily="34" charset="0"/>
              </a:endParaRPr>
            </a:p>
          </p:txBody>
        </p:sp>
        <p:sp>
          <p:nvSpPr>
            <p:cNvPr id="39958" name="Rectangle 21"/>
            <p:cNvSpPr>
              <a:spLocks noChangeArrowheads="1"/>
            </p:cNvSpPr>
            <p:nvPr/>
          </p:nvSpPr>
          <p:spPr bwMode="auto">
            <a:xfrm>
              <a:off x="1837" y="3547"/>
              <a:ext cx="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t>k</a:t>
              </a:r>
              <a:endParaRPr lang="en-US" sz="2400">
                <a:latin typeface="Tahoma" panose="020B0604030504040204" pitchFamily="34" charset="0"/>
              </a:endParaRPr>
            </a:p>
          </p:txBody>
        </p:sp>
        <p:sp>
          <p:nvSpPr>
            <p:cNvPr id="39959" name="Rectangle 22"/>
            <p:cNvSpPr>
              <a:spLocks noChangeArrowheads="1"/>
            </p:cNvSpPr>
            <p:nvPr/>
          </p:nvSpPr>
          <p:spPr bwMode="auto">
            <a:xfrm>
              <a:off x="1749" y="3693"/>
              <a:ext cx="1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R</a:t>
              </a:r>
              <a:endParaRPr lang="en-US" sz="2400">
                <a:latin typeface="Tahoma" panose="020B0604030504040204" pitchFamily="34" charset="0"/>
              </a:endParaRPr>
            </a:p>
          </p:txBody>
        </p:sp>
        <p:sp>
          <p:nvSpPr>
            <p:cNvPr id="39960" name="Rectangle 23"/>
            <p:cNvSpPr>
              <a:spLocks noChangeArrowheads="1"/>
            </p:cNvSpPr>
            <p:nvPr/>
          </p:nvSpPr>
          <p:spPr bwMode="auto">
            <a:xfrm>
              <a:off x="1702" y="3429"/>
              <a:ext cx="11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D</a:t>
              </a:r>
              <a:endParaRPr lang="en-US" sz="2400">
                <a:latin typeface="Tahoma" panose="020B0604030504040204" pitchFamily="34" charset="0"/>
              </a:endParaRPr>
            </a:p>
          </p:txBody>
        </p:sp>
        <p:sp>
          <p:nvSpPr>
            <p:cNvPr id="39961" name="Rectangle 24"/>
            <p:cNvSpPr>
              <a:spLocks noChangeArrowheads="1"/>
            </p:cNvSpPr>
            <p:nvPr/>
          </p:nvSpPr>
          <p:spPr bwMode="auto">
            <a:xfrm>
              <a:off x="1665" y="3132"/>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1</a:t>
              </a:r>
              <a:endParaRPr lang="en-US" sz="2400">
                <a:latin typeface="Tahoma" panose="020B0604030504040204" pitchFamily="34" charset="0"/>
              </a:endParaRPr>
            </a:p>
          </p:txBody>
        </p:sp>
        <p:sp>
          <p:nvSpPr>
            <p:cNvPr id="39962" name="Rectangle 25"/>
            <p:cNvSpPr>
              <a:spLocks noChangeArrowheads="1"/>
            </p:cNvSpPr>
            <p:nvPr/>
          </p:nvSpPr>
          <p:spPr bwMode="auto">
            <a:xfrm>
              <a:off x="1032" y="3402"/>
              <a:ext cx="5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I</a:t>
              </a:r>
              <a:endParaRPr lang="en-US" sz="2400">
                <a:latin typeface="Tahoma" panose="020B0604030504040204" pitchFamily="34" charset="0"/>
              </a:endParaRPr>
            </a:p>
          </p:txBody>
        </p:sp>
        <p:sp>
          <p:nvSpPr>
            <p:cNvPr id="39963" name="Rectangle 26"/>
            <p:cNvSpPr>
              <a:spLocks noChangeArrowheads="1"/>
            </p:cNvSpPr>
            <p:nvPr/>
          </p:nvSpPr>
          <p:spPr bwMode="auto">
            <a:xfrm>
              <a:off x="999" y="3132"/>
              <a:ext cx="1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i="1"/>
                <a:t>C</a:t>
              </a:r>
              <a:endParaRPr lang="en-US" sz="2400">
                <a:latin typeface="Tahoma" panose="020B0604030504040204" pitchFamily="34" charset="0"/>
              </a:endParaRPr>
            </a:p>
          </p:txBody>
        </p:sp>
        <p:sp>
          <p:nvSpPr>
            <p:cNvPr id="39964" name="Rectangle 27"/>
            <p:cNvSpPr>
              <a:spLocks noChangeArrowheads="1"/>
            </p:cNvSpPr>
            <p:nvPr/>
          </p:nvSpPr>
          <p:spPr bwMode="auto">
            <a:xfrm>
              <a:off x="1500" y="3800"/>
              <a:ext cx="4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a:t>1</a:t>
              </a:r>
              <a:endParaRPr lang="en-US" sz="2400">
                <a:latin typeface="Tahoma" panose="020B0604030504040204" pitchFamily="34" charset="0"/>
              </a:endParaRPr>
            </a:p>
          </p:txBody>
        </p:sp>
        <p:sp>
          <p:nvSpPr>
            <p:cNvPr id="39965" name="Rectangle 28"/>
            <p:cNvSpPr>
              <a:spLocks noChangeArrowheads="1"/>
            </p:cNvSpPr>
            <p:nvPr/>
          </p:nvSpPr>
          <p:spPr bwMode="auto">
            <a:xfrm>
              <a:off x="2024" y="3372"/>
              <a:ext cx="9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1400" i="1">
                  <a:latin typeface="Symbol" panose="05050102010706020507" pitchFamily="18" charset="2"/>
                </a:rPr>
                <a:t>-g</a:t>
              </a:r>
              <a:endParaRPr lang="en-US" sz="2400">
                <a:latin typeface="Tahoma" panose="020B0604030504040204" pitchFamily="34" charset="0"/>
              </a:endParaRPr>
            </a:p>
          </p:txBody>
        </p:sp>
      </p:grpSp>
    </p:spTree>
    <p:extLst>
      <p:ext uri="{BB962C8B-B14F-4D97-AF65-F5344CB8AC3E}">
        <p14:creationId xmlns:p14="http://schemas.microsoft.com/office/powerpoint/2010/main" val="3888525592"/>
      </p:ext>
    </p:extLst>
  </p:cSld>
  <p:clrMapOvr>
    <a:masterClrMapping/>
  </p:clrMapOvr>
  <p:transition spd="med">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D3505E6-235A-4FF1-8699-D5DF98CB9535}"/>
              </a:ext>
            </a:extLst>
          </p:cNvPr>
          <p:cNvSpPr>
            <a:spLocks noGrp="1"/>
          </p:cNvSpPr>
          <p:nvPr>
            <p:ph idx="1"/>
          </p:nvPr>
        </p:nvSpPr>
        <p:spPr>
          <a:xfrm>
            <a:off x="1380744" y="1932432"/>
            <a:ext cx="9543288" cy="4258056"/>
          </a:xfrm>
        </p:spPr>
        <p:txBody>
          <a:bodyPr/>
          <a:lstStyle/>
          <a:p>
            <a:r>
              <a:rPr lang="en-US" sz="2400" dirty="0"/>
              <a:t>To reduce co-channel interference, co-channel cell must be separated by a minimum distance. </a:t>
            </a:r>
          </a:p>
          <a:p>
            <a:r>
              <a:rPr lang="en-US" sz="2400" dirty="0"/>
              <a:t> When the size of the cell is approximately the same</a:t>
            </a:r>
          </a:p>
          <a:p>
            <a:pPr lvl="1"/>
            <a:r>
              <a:rPr lang="en-US" sz="2400" dirty="0"/>
              <a:t> co-channel interference is independent of the transmitted power(</a:t>
            </a:r>
            <a:r>
              <a:rPr lang="en-US" altLang="en-US" sz="2400" dirty="0"/>
              <a:t>Can’t remove it by increasing power)</a:t>
            </a:r>
            <a:endParaRPr lang="en-US" sz="2400" dirty="0"/>
          </a:p>
          <a:p>
            <a:pPr lvl="1"/>
            <a:r>
              <a:rPr lang="en-US" sz="2400" dirty="0"/>
              <a:t> co-channel interference is a function of</a:t>
            </a:r>
          </a:p>
          <a:p>
            <a:pPr lvl="2"/>
            <a:r>
              <a:rPr lang="en-US" dirty="0">
                <a:latin typeface="Gill Sans MT" panose="020B0502020104020203" pitchFamily="34" charset="0"/>
              </a:rPr>
              <a:t> R: Radius of the cell </a:t>
            </a:r>
          </a:p>
          <a:p>
            <a:pPr lvl="2"/>
            <a:r>
              <a:rPr lang="en-US" dirty="0">
                <a:latin typeface="Gill Sans MT" panose="020B0502020104020203" pitchFamily="34" charset="0"/>
              </a:rPr>
              <a:t> D: distance to the center of the nearest co-channel cell </a:t>
            </a:r>
          </a:p>
          <a:p>
            <a:r>
              <a:rPr lang="en-US" sz="2400" dirty="0"/>
              <a:t> Increasing the ratio q=D/R, the interference is reduced. </a:t>
            </a:r>
          </a:p>
          <a:p>
            <a:r>
              <a:rPr lang="en-US" sz="2400" dirty="0"/>
              <a:t> q is called the co-channel reuse ratio</a:t>
            </a:r>
          </a:p>
          <a:p>
            <a:endParaRPr lang="en-US" sz="2400" dirty="0"/>
          </a:p>
          <a:p>
            <a:endParaRPr lang="en-US" sz="2400" dirty="0"/>
          </a:p>
        </p:txBody>
      </p:sp>
      <p:sp>
        <p:nvSpPr>
          <p:cNvPr id="4" name="Slide Number Placeholder 3">
            <a:extLst>
              <a:ext uri="{FF2B5EF4-FFF2-40B4-BE49-F238E27FC236}">
                <a16:creationId xmlns:a16="http://schemas.microsoft.com/office/drawing/2014/main" xmlns="" id="{D852826B-9B4A-47D4-B693-780FC0090684}"/>
              </a:ext>
            </a:extLst>
          </p:cNvPr>
          <p:cNvSpPr>
            <a:spLocks noGrp="1"/>
          </p:cNvSpPr>
          <p:nvPr>
            <p:ph type="sldNum" sz="quarter" idx="12"/>
          </p:nvPr>
        </p:nvSpPr>
        <p:spPr/>
        <p:txBody>
          <a:bodyPr/>
          <a:lstStyle/>
          <a:p>
            <a:pPr>
              <a:defRPr/>
            </a:pPr>
            <a:fld id="{5086AF07-4F95-4468-B1E8-CF5B7833C30F}" type="slidenum">
              <a:rPr lang="en-US" smtClean="0"/>
              <a:pPr>
                <a:defRPr/>
              </a:pPr>
              <a:t>64</a:t>
            </a:fld>
            <a:endParaRPr lang="en-US"/>
          </a:p>
        </p:txBody>
      </p:sp>
      <p:sp>
        <p:nvSpPr>
          <p:cNvPr id="5" name="Rectangle 2">
            <a:extLst>
              <a:ext uri="{FF2B5EF4-FFF2-40B4-BE49-F238E27FC236}">
                <a16:creationId xmlns:a16="http://schemas.microsoft.com/office/drawing/2014/main" xmlns="" id="{BE76A461-AB50-47E5-AAB4-1DB8BD7F40E6}"/>
              </a:ext>
            </a:extLst>
          </p:cNvPr>
          <p:cNvSpPr>
            <a:spLocks noChangeArrowheads="1"/>
          </p:cNvSpPr>
          <p:nvPr/>
        </p:nvSpPr>
        <p:spPr bwMode="auto">
          <a:xfrm>
            <a:off x="3124201" y="765749"/>
            <a:ext cx="4394729" cy="584775"/>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dirty="0">
                <a:latin typeface="Gill Sans MT" panose="020B0502020104020203" pitchFamily="34" charset="0"/>
              </a:rPr>
              <a:t>Co-channel Interferences</a:t>
            </a:r>
          </a:p>
        </p:txBody>
      </p:sp>
    </p:spTree>
    <p:extLst>
      <p:ext uri="{BB962C8B-B14F-4D97-AF65-F5344CB8AC3E}">
        <p14:creationId xmlns:p14="http://schemas.microsoft.com/office/powerpoint/2010/main" val="1748336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CEE20C2-839C-43C2-84F9-776B22EE6F5A}"/>
              </a:ext>
            </a:extLst>
          </p:cNvPr>
          <p:cNvSpPr>
            <a:spLocks noGrp="1"/>
          </p:cNvSpPr>
          <p:nvPr>
            <p:ph type="sldNum" sz="quarter" idx="12"/>
          </p:nvPr>
        </p:nvSpPr>
        <p:spPr/>
        <p:txBody>
          <a:bodyPr/>
          <a:lstStyle/>
          <a:p>
            <a:pPr>
              <a:defRPr/>
            </a:pPr>
            <a:fld id="{5086AF07-4F95-4468-B1E8-CF5B7833C30F}" type="slidenum">
              <a:rPr lang="en-US" smtClean="0"/>
              <a:pPr>
                <a:defRPr/>
              </a:pPr>
              <a:t>65</a:t>
            </a:fld>
            <a:endParaRPr lang="en-US"/>
          </a:p>
        </p:txBody>
      </p:sp>
      <p:pic>
        <p:nvPicPr>
          <p:cNvPr id="5" name="Picture 4">
            <a:extLst>
              <a:ext uri="{FF2B5EF4-FFF2-40B4-BE49-F238E27FC236}">
                <a16:creationId xmlns:a16="http://schemas.microsoft.com/office/drawing/2014/main" xmlns="" id="{76A3A169-C6D4-488F-A464-5917D9480268}"/>
              </a:ext>
            </a:extLst>
          </p:cNvPr>
          <p:cNvPicPr>
            <a:picLocks noChangeAspect="1"/>
          </p:cNvPicPr>
          <p:nvPr/>
        </p:nvPicPr>
        <p:blipFill>
          <a:blip r:embed="rId2"/>
          <a:stretch>
            <a:fillRect/>
          </a:stretch>
        </p:blipFill>
        <p:spPr>
          <a:xfrm>
            <a:off x="1676400" y="1447800"/>
            <a:ext cx="8839200" cy="4415418"/>
          </a:xfrm>
          <a:prstGeom prst="rect">
            <a:avLst/>
          </a:prstGeom>
        </p:spPr>
      </p:pic>
      <p:sp>
        <p:nvSpPr>
          <p:cNvPr id="6" name="Rectangle 2">
            <a:extLst>
              <a:ext uri="{FF2B5EF4-FFF2-40B4-BE49-F238E27FC236}">
                <a16:creationId xmlns:a16="http://schemas.microsoft.com/office/drawing/2014/main" xmlns="" id="{492512A5-8F2F-4ECD-B8E2-D5EDD27ABC29}"/>
              </a:ext>
            </a:extLst>
          </p:cNvPr>
          <p:cNvSpPr>
            <a:spLocks noChangeArrowheads="1"/>
          </p:cNvSpPr>
          <p:nvPr/>
        </p:nvSpPr>
        <p:spPr bwMode="auto">
          <a:xfrm>
            <a:off x="3124201" y="765749"/>
            <a:ext cx="4394729" cy="584775"/>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dirty="0">
                <a:latin typeface="Gill Sans MT" panose="020B0502020104020203" pitchFamily="34" charset="0"/>
              </a:rPr>
              <a:t>Co-channel Interferences</a:t>
            </a:r>
          </a:p>
        </p:txBody>
      </p:sp>
    </p:spTree>
    <p:extLst>
      <p:ext uri="{BB962C8B-B14F-4D97-AF65-F5344CB8AC3E}">
        <p14:creationId xmlns:p14="http://schemas.microsoft.com/office/powerpoint/2010/main" val="2237141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a16="http://schemas.microsoft.com/office/drawing/2014/main" xmlns="" id="{78DB7C0D-0A54-4E19-8072-D7CC51FDCD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7D43279-1DF5-456B-BD41-0C38D13995B4}" type="slidenum">
              <a:rPr lang="en-US" altLang="en-US" sz="1400">
                <a:latin typeface="Gill Sans MT" panose="020B0502020104020203" pitchFamily="34" charset="0"/>
              </a:rPr>
              <a:pPr>
                <a:spcBef>
                  <a:spcPct val="0"/>
                </a:spcBef>
                <a:buFontTx/>
                <a:buNone/>
              </a:pPr>
              <a:t>66</a:t>
            </a:fld>
            <a:endParaRPr lang="en-US" altLang="en-US" sz="1400">
              <a:latin typeface="Gill Sans MT" panose="020B0502020104020203" pitchFamily="34" charset="0"/>
            </a:endParaRPr>
          </a:p>
        </p:txBody>
      </p:sp>
      <p:sp>
        <p:nvSpPr>
          <p:cNvPr id="5123" name="Rectangle 2">
            <a:extLst>
              <a:ext uri="{FF2B5EF4-FFF2-40B4-BE49-F238E27FC236}">
                <a16:creationId xmlns:a16="http://schemas.microsoft.com/office/drawing/2014/main" xmlns="" id="{9A2C24F9-CBD4-42C2-B893-276D576CFF11}"/>
              </a:ext>
            </a:extLst>
          </p:cNvPr>
          <p:cNvSpPr>
            <a:spLocks noGrp="1" noChangeArrowheads="1"/>
          </p:cNvSpPr>
          <p:nvPr>
            <p:ph type="title"/>
          </p:nvPr>
        </p:nvSpPr>
        <p:spPr>
          <a:xfrm>
            <a:off x="2667000" y="533400"/>
            <a:ext cx="7467600" cy="914400"/>
          </a:xfrm>
          <a:solidFill>
            <a:srgbClr val="33CCCC"/>
          </a:solidFill>
        </p:spPr>
        <p:txBody>
          <a:bodyPr>
            <a:normAutofit/>
          </a:bodyPr>
          <a:lstStyle/>
          <a:p>
            <a:pPr eaLnBrk="1" hangingPunct="1"/>
            <a:r>
              <a:rPr lang="en-US" altLang="en-US" dirty="0">
                <a:latin typeface="Gill Sans MT" panose="020B0502020104020203" pitchFamily="34" charset="0"/>
              </a:rPr>
              <a:t>Channel Allocation Scheme</a:t>
            </a:r>
          </a:p>
        </p:txBody>
      </p:sp>
      <p:sp>
        <p:nvSpPr>
          <p:cNvPr id="5124" name="Rectangle 3">
            <a:extLst>
              <a:ext uri="{FF2B5EF4-FFF2-40B4-BE49-F238E27FC236}">
                <a16:creationId xmlns:a16="http://schemas.microsoft.com/office/drawing/2014/main" xmlns="" id="{6E77E14C-A9CA-4C25-BF18-D434FDB1F211}"/>
              </a:ext>
            </a:extLst>
          </p:cNvPr>
          <p:cNvSpPr>
            <a:spLocks noGrp="1" noChangeArrowheads="1"/>
          </p:cNvSpPr>
          <p:nvPr>
            <p:ph type="body" idx="1"/>
          </p:nvPr>
        </p:nvSpPr>
        <p:spPr>
          <a:xfrm>
            <a:off x="2362200" y="2133600"/>
            <a:ext cx="7772400" cy="1752600"/>
          </a:xfrm>
          <a:solidFill>
            <a:srgbClr val="9999FF"/>
          </a:solidFill>
        </p:spPr>
        <p:txBody>
          <a:bodyPr/>
          <a:lstStyle/>
          <a:p>
            <a:pPr eaLnBrk="1" hangingPunct="1"/>
            <a:r>
              <a:rPr lang="en-US" altLang="en-US" dirty="0">
                <a:latin typeface="Gill Sans MT" panose="020B0502020104020203" pitchFamily="34" charset="0"/>
              </a:rPr>
              <a:t>Fixed Channel Allocation (FCA)</a:t>
            </a:r>
          </a:p>
          <a:p>
            <a:pPr eaLnBrk="1" hangingPunct="1"/>
            <a:r>
              <a:rPr lang="en-US" altLang="en-US" dirty="0">
                <a:latin typeface="Gill Sans MT" panose="020B0502020104020203" pitchFamily="34" charset="0"/>
              </a:rPr>
              <a:t>Dynamic Channel Allocation (DCA)</a:t>
            </a:r>
          </a:p>
          <a:p>
            <a:pPr eaLnBrk="1" hangingPunct="1"/>
            <a:r>
              <a:rPr lang="en-US" dirty="0">
                <a:latin typeface="Gill Sans MT" panose="020B0502020104020203" pitchFamily="34" charset="0"/>
              </a:rPr>
              <a:t>Hybrid Channel Allocation (HCA)</a:t>
            </a:r>
            <a:endParaRPr lang="en-US" dirty="0"/>
          </a:p>
          <a:p>
            <a:pPr eaLnBrk="1" hangingPunct="1"/>
            <a:endParaRPr lang="en-US" altLang="en-US" dirty="0">
              <a:latin typeface="Gill Sans MT" panose="020B0502020104020203" pitchFamily="34" charset="0"/>
            </a:endParaRPr>
          </a:p>
        </p:txBody>
      </p:sp>
    </p:spTree>
    <p:extLst>
      <p:ext uri="{BB962C8B-B14F-4D97-AF65-F5344CB8AC3E}">
        <p14:creationId xmlns:p14="http://schemas.microsoft.com/office/powerpoint/2010/main" val="406764782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F202D0-E17C-4409-AE22-258126DEBC6E}"/>
              </a:ext>
            </a:extLst>
          </p:cNvPr>
          <p:cNvSpPr>
            <a:spLocks noGrp="1"/>
          </p:cNvSpPr>
          <p:nvPr>
            <p:ph type="title"/>
          </p:nvPr>
        </p:nvSpPr>
        <p:spPr>
          <a:xfrm>
            <a:off x="1714500" y="152400"/>
            <a:ext cx="8763000" cy="1219200"/>
          </a:xfrm>
        </p:spPr>
        <p:txBody>
          <a:bodyPr>
            <a:normAutofit fontScale="90000"/>
          </a:bodyPr>
          <a:lstStyle/>
          <a:p>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r>
              <a:rPr lang="en-US" altLang="en-US" b="1" dirty="0">
                <a:solidFill>
                  <a:srgbClr val="0000CC"/>
                </a:solidFill>
                <a:latin typeface="Gill Sans MT" panose="020B0502020104020203" pitchFamily="34" charset="0"/>
              </a:rPr>
              <a:t>Fixed Channel Allocation (FCA)</a:t>
            </a:r>
            <a:br>
              <a:rPr lang="en-US" altLang="en-US" b="1" dirty="0">
                <a:solidFill>
                  <a:srgbClr val="0000CC"/>
                </a:solidFill>
                <a:latin typeface="Gill Sans MT" panose="020B0502020104020203" pitchFamily="34" charset="0"/>
              </a:rPr>
            </a:br>
            <a:endParaRPr lang="en-US" b="1" dirty="0">
              <a:solidFill>
                <a:srgbClr val="0000CC"/>
              </a:solidFill>
            </a:endParaRPr>
          </a:p>
        </p:txBody>
      </p:sp>
      <p:sp>
        <p:nvSpPr>
          <p:cNvPr id="3" name="Content Placeholder 2">
            <a:extLst>
              <a:ext uri="{FF2B5EF4-FFF2-40B4-BE49-F238E27FC236}">
                <a16:creationId xmlns:a16="http://schemas.microsoft.com/office/drawing/2014/main" xmlns="" id="{A8B25E38-CD9A-451E-AB30-0948CD593AB2}"/>
              </a:ext>
            </a:extLst>
          </p:cNvPr>
          <p:cNvSpPr>
            <a:spLocks noGrp="1"/>
          </p:cNvSpPr>
          <p:nvPr>
            <p:ph idx="1"/>
          </p:nvPr>
        </p:nvSpPr>
        <p:spPr>
          <a:xfrm>
            <a:off x="1170432" y="1942624"/>
            <a:ext cx="9827414" cy="3662648"/>
          </a:xfrm>
        </p:spPr>
        <p:txBody>
          <a:bodyPr/>
          <a:lstStyle/>
          <a:p>
            <a:r>
              <a:rPr lang="en-US" dirty="0"/>
              <a:t>In FCA schemes, p</a:t>
            </a:r>
            <a:r>
              <a:rPr kumimoji="1" lang="en-US" altLang="en-US" dirty="0"/>
              <a:t>ermanently assign a fixed set of channels to each cell and reuse them in the co-channel cells</a:t>
            </a:r>
          </a:p>
          <a:p>
            <a:r>
              <a:rPr kumimoji="1" lang="en-US" altLang="en-US" dirty="0"/>
              <a:t>A user is assigned an unoccupied channel on demand, which is relinquishes after the call is over</a:t>
            </a:r>
          </a:p>
          <a:p>
            <a:r>
              <a:rPr lang="en-US" dirty="0"/>
              <a:t>As this allocation is static and can not be changed, </a:t>
            </a:r>
            <a:r>
              <a:rPr lang="en-US" altLang="en-US" dirty="0"/>
              <a:t>If the number of calls exceeds the channel </a:t>
            </a:r>
            <a:r>
              <a:rPr kumimoji="1" lang="en-US" altLang="en-US" dirty="0"/>
              <a:t>set for a cell, the excess calls are blocked</a:t>
            </a:r>
          </a:p>
          <a:p>
            <a:r>
              <a:rPr kumimoji="1" lang="en-US" dirty="0"/>
              <a:t>For efficient operation, FCA systems typically allocate channels in a manner that maximizes frequency reuse. Thus, in a FCA system, the distance between cells using the same channel is the minimum reuse distance for that system</a:t>
            </a:r>
            <a:endParaRPr kumimoji="1" lang="en-US" altLang="en-US" dirty="0"/>
          </a:p>
          <a:p>
            <a:pPr marL="0" indent="0">
              <a:buNone/>
            </a:pPr>
            <a:endParaRPr lang="en-US" dirty="0"/>
          </a:p>
        </p:txBody>
      </p:sp>
      <p:sp>
        <p:nvSpPr>
          <p:cNvPr id="4" name="Slide Number Placeholder 3">
            <a:extLst>
              <a:ext uri="{FF2B5EF4-FFF2-40B4-BE49-F238E27FC236}">
                <a16:creationId xmlns:a16="http://schemas.microsoft.com/office/drawing/2014/main" xmlns="" id="{BE6171B6-5943-4DFE-88EB-62CFC70752B0}"/>
              </a:ext>
            </a:extLst>
          </p:cNvPr>
          <p:cNvSpPr>
            <a:spLocks noGrp="1"/>
          </p:cNvSpPr>
          <p:nvPr>
            <p:ph type="sldNum" sz="quarter" idx="12"/>
          </p:nvPr>
        </p:nvSpPr>
        <p:spPr/>
        <p:txBody>
          <a:bodyPr/>
          <a:lstStyle/>
          <a:p>
            <a:pPr>
              <a:defRPr/>
            </a:pPr>
            <a:fld id="{F388FE0C-1EF1-40DC-A52C-1696A82DC13C}" type="slidenum">
              <a:rPr lang="en-US" altLang="en-US" smtClean="0"/>
              <a:pPr>
                <a:defRPr/>
              </a:pPr>
              <a:t>67</a:t>
            </a:fld>
            <a:endParaRPr lang="en-US" altLang="en-US" dirty="0"/>
          </a:p>
        </p:txBody>
      </p:sp>
    </p:spTree>
    <p:extLst>
      <p:ext uri="{BB962C8B-B14F-4D97-AF65-F5344CB8AC3E}">
        <p14:creationId xmlns:p14="http://schemas.microsoft.com/office/powerpoint/2010/main" val="4177061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F202D0-E17C-4409-AE22-258126DEBC6E}"/>
              </a:ext>
            </a:extLst>
          </p:cNvPr>
          <p:cNvSpPr>
            <a:spLocks noGrp="1"/>
          </p:cNvSpPr>
          <p:nvPr>
            <p:ph type="title"/>
          </p:nvPr>
        </p:nvSpPr>
        <p:spPr>
          <a:xfrm>
            <a:off x="1714499" y="369697"/>
            <a:ext cx="8763000" cy="1219200"/>
          </a:xfrm>
        </p:spPr>
        <p:txBody>
          <a:bodyPr>
            <a:normAutofit fontScale="90000"/>
          </a:bodyPr>
          <a:lstStyle/>
          <a:p>
            <a:r>
              <a:rPr lang="en-US" altLang="en-US" b="1" dirty="0">
                <a:solidFill>
                  <a:srgbClr val="0000CC"/>
                </a:solidFill>
                <a:latin typeface="Gill Sans MT" panose="020B0502020104020203" pitchFamily="34" charset="0"/>
              </a:rPr>
              <a:t/>
            </a:r>
            <a:br>
              <a:rPr lang="en-US" altLang="en-US" b="1" dirty="0">
                <a:solidFill>
                  <a:srgbClr val="0000CC"/>
                </a:solidFill>
                <a:latin typeface="Gill Sans MT" panose="020B0502020104020203" pitchFamily="34" charset="0"/>
              </a:rPr>
            </a:br>
            <a:r>
              <a:rPr lang="en-US" altLang="en-US" b="1" dirty="0">
                <a:solidFill>
                  <a:srgbClr val="0000CC"/>
                </a:solidFill>
                <a:latin typeface="Gill Sans MT" panose="020B0502020104020203" pitchFamily="34" charset="0"/>
              </a:rPr>
              <a:t>Fixed Channel Allocation (FCA)</a:t>
            </a:r>
            <a:br>
              <a:rPr lang="en-US" altLang="en-US" b="1" dirty="0">
                <a:solidFill>
                  <a:srgbClr val="0000CC"/>
                </a:solidFill>
                <a:latin typeface="Gill Sans MT" panose="020B0502020104020203" pitchFamily="34" charset="0"/>
              </a:rPr>
            </a:br>
            <a:endParaRPr lang="en-US" b="1" dirty="0">
              <a:solidFill>
                <a:srgbClr val="0000CC"/>
              </a:solidFill>
            </a:endParaRPr>
          </a:p>
        </p:txBody>
      </p:sp>
      <p:sp>
        <p:nvSpPr>
          <p:cNvPr id="3" name="Content Placeholder 2">
            <a:extLst>
              <a:ext uri="{FF2B5EF4-FFF2-40B4-BE49-F238E27FC236}">
                <a16:creationId xmlns:a16="http://schemas.microsoft.com/office/drawing/2014/main" xmlns="" id="{A8B25E38-CD9A-451E-AB30-0948CD593AB2}"/>
              </a:ext>
            </a:extLst>
          </p:cNvPr>
          <p:cNvSpPr>
            <a:spLocks noGrp="1"/>
          </p:cNvSpPr>
          <p:nvPr>
            <p:ph idx="1"/>
          </p:nvPr>
        </p:nvSpPr>
        <p:spPr>
          <a:xfrm>
            <a:off x="1327603" y="2069592"/>
            <a:ext cx="9536793" cy="3325368"/>
          </a:xfrm>
        </p:spPr>
        <p:txBody>
          <a:bodyPr/>
          <a:lstStyle/>
          <a:p>
            <a:r>
              <a:rPr kumimoji="1" lang="en-US" altLang="en-US" sz="2300" dirty="0"/>
              <a:t>Does not solve “hot spot” problem or localized traffic congestion.</a:t>
            </a:r>
          </a:p>
          <a:p>
            <a:r>
              <a:rPr kumimoji="1" lang="en-US" sz="2300" dirty="0"/>
              <a:t>Consider a case in which two adjacent cells are allocated N channels each. There can be situations in which one cell has a need for </a:t>
            </a:r>
            <a:r>
              <a:rPr kumimoji="1" lang="en-US" sz="2300" dirty="0" err="1"/>
              <a:t>N+k</a:t>
            </a:r>
            <a:r>
              <a:rPr kumimoji="1" lang="en-US" sz="2300" dirty="0"/>
              <a:t> channels while the adjacent cell only requires N-m channels (for positive integers k and m). In such a case, k users in the first cell would be blocked from making calls while m channels in the second cell would go unused.</a:t>
            </a:r>
            <a:endParaRPr kumimoji="1" lang="en-US" altLang="en-US" sz="2300" dirty="0"/>
          </a:p>
          <a:p>
            <a:r>
              <a:rPr lang="en-US" sz="2300" dirty="0"/>
              <a:t>One approach to address this problem is to borrow free channels from neighboring cells.</a:t>
            </a:r>
          </a:p>
          <a:p>
            <a:endParaRPr lang="en-US" sz="2300" dirty="0"/>
          </a:p>
        </p:txBody>
      </p:sp>
      <p:sp>
        <p:nvSpPr>
          <p:cNvPr id="4" name="Slide Number Placeholder 3">
            <a:extLst>
              <a:ext uri="{FF2B5EF4-FFF2-40B4-BE49-F238E27FC236}">
                <a16:creationId xmlns:a16="http://schemas.microsoft.com/office/drawing/2014/main" xmlns="" id="{BE6171B6-5943-4DFE-88EB-62CFC70752B0}"/>
              </a:ext>
            </a:extLst>
          </p:cNvPr>
          <p:cNvSpPr>
            <a:spLocks noGrp="1"/>
          </p:cNvSpPr>
          <p:nvPr>
            <p:ph type="sldNum" sz="quarter" idx="12"/>
          </p:nvPr>
        </p:nvSpPr>
        <p:spPr/>
        <p:txBody>
          <a:bodyPr/>
          <a:lstStyle/>
          <a:p>
            <a:pPr>
              <a:defRPr/>
            </a:pPr>
            <a:fld id="{F388FE0C-1EF1-40DC-A52C-1696A82DC13C}" type="slidenum">
              <a:rPr lang="en-US" altLang="en-US" smtClean="0"/>
              <a:pPr>
                <a:defRPr/>
              </a:pPr>
              <a:t>68</a:t>
            </a:fld>
            <a:endParaRPr lang="en-US" altLang="en-US" dirty="0"/>
          </a:p>
        </p:txBody>
      </p:sp>
    </p:spTree>
    <p:extLst>
      <p:ext uri="{BB962C8B-B14F-4D97-AF65-F5344CB8AC3E}">
        <p14:creationId xmlns:p14="http://schemas.microsoft.com/office/powerpoint/2010/main" val="1651863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a:extLst>
              <a:ext uri="{FF2B5EF4-FFF2-40B4-BE49-F238E27FC236}">
                <a16:creationId xmlns:a16="http://schemas.microsoft.com/office/drawing/2014/main" xmlns="" id="{753000E7-9750-44AA-95A7-9B2A628E05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045FD9A-3B8B-4EFA-BE51-DBDB1503F036}" type="slidenum">
              <a:rPr lang="en-US" altLang="en-US" sz="1400"/>
              <a:pPr>
                <a:spcBef>
                  <a:spcPct val="0"/>
                </a:spcBef>
                <a:buFontTx/>
                <a:buNone/>
              </a:pPr>
              <a:t>69</a:t>
            </a:fld>
            <a:endParaRPr lang="en-US" altLang="en-US" sz="1400"/>
          </a:p>
        </p:txBody>
      </p:sp>
      <p:pic>
        <p:nvPicPr>
          <p:cNvPr id="10243" name="Picture 2">
            <a:extLst>
              <a:ext uri="{FF2B5EF4-FFF2-40B4-BE49-F238E27FC236}">
                <a16:creationId xmlns:a16="http://schemas.microsoft.com/office/drawing/2014/main" xmlns="" id="{DE66175D-F1DD-4304-A068-7CDD94DA4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88914"/>
            <a:ext cx="5943600"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1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427" y="2172628"/>
            <a:ext cx="6927742" cy="4277532"/>
          </a:xfrm>
        </p:spPr>
        <p:txBody>
          <a:bodyPr/>
          <a:lstStyle/>
          <a:p>
            <a:pPr algn="just"/>
            <a:r>
              <a:rPr lang="en-US" sz="1800" dirty="0"/>
              <a:t>In ASK, only the amplitude of the carrier signal is modified in modulation. The simplest version is on–off keying (OOK). In OOK, either bursts of a carrier wave are transmitted or nothing is transmitted depending whether the input message signal is 1 or 0. Other versions of ASK use differing (non-zero) amplitudes to represent 1 and 0.</a:t>
            </a:r>
          </a:p>
          <a:p>
            <a:pPr algn="just"/>
            <a:r>
              <a:rPr lang="en-US" sz="1800" dirty="0"/>
              <a:t>Figure (a) shows a digital message signal using two voltage levels. One level represents 1 and the other represents 0. The unmodulated carrier is illustrated in Figure (b). Figure (c) and (d) are the modulated waveforms using two versions of ASK. Figure (c) uses OOK, and (d) uses binary ASK, or BASK.</a:t>
            </a:r>
          </a:p>
        </p:txBody>
      </p:sp>
      <p:sp>
        <p:nvSpPr>
          <p:cNvPr id="4" name="Slide Number Placeholder 3"/>
          <p:cNvSpPr>
            <a:spLocks noGrp="1"/>
          </p:cNvSpPr>
          <p:nvPr>
            <p:ph type="sldNum" sz="quarter" idx="12"/>
          </p:nvPr>
        </p:nvSpPr>
        <p:spPr/>
        <p:txBody>
          <a:bodyPr/>
          <a:lstStyle/>
          <a:p>
            <a:pPr>
              <a:defRPr/>
            </a:pPr>
            <a:fld id="{5086AF07-4F95-4468-B1E8-CF5B7833C30F}" type="slidenum">
              <a:rPr lang="en-US" smtClean="0"/>
              <a:pPr>
                <a:defRPr/>
              </a:pPr>
              <a:t>7</a:t>
            </a:fld>
            <a:endParaRPr lang="en-US"/>
          </a:p>
        </p:txBody>
      </p:sp>
      <p:pic>
        <p:nvPicPr>
          <p:cNvPr id="1026" name="Picture 2" descr="Describ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4746" y="1905182"/>
            <a:ext cx="3519054" cy="40044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bwMode="auto">
          <a:xfrm>
            <a:off x="2209800" y="609600"/>
            <a:ext cx="84582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Amplitude Shift Keying (ASK)</a:t>
            </a:r>
          </a:p>
        </p:txBody>
      </p:sp>
      <p:sp>
        <p:nvSpPr>
          <p:cNvPr id="8" name="Line 2">
            <a:extLst>
              <a:ext uri="{FF2B5EF4-FFF2-40B4-BE49-F238E27FC236}">
                <a16:creationId xmlns:a16="http://schemas.microsoft.com/office/drawing/2014/main" xmlns="" id="{66923580-1994-4493-9EA1-35A07DF41F65}"/>
              </a:ext>
            </a:extLst>
          </p:cNvPr>
          <p:cNvSpPr>
            <a:spLocks noChangeShapeType="1"/>
          </p:cNvSpPr>
          <p:nvPr/>
        </p:nvSpPr>
        <p:spPr bwMode="auto">
          <a:xfrm>
            <a:off x="2082801" y="467672"/>
            <a:ext cx="7226105"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3">
            <a:extLst>
              <a:ext uri="{FF2B5EF4-FFF2-40B4-BE49-F238E27FC236}">
                <a16:creationId xmlns:a16="http://schemas.microsoft.com/office/drawing/2014/main" xmlns="" id="{CDAA6B9B-6C77-4307-B5E8-1EBD07951ED5}"/>
              </a:ext>
            </a:extLst>
          </p:cNvPr>
          <p:cNvSpPr>
            <a:spLocks noChangeShapeType="1"/>
          </p:cNvSpPr>
          <p:nvPr/>
        </p:nvSpPr>
        <p:spPr bwMode="auto">
          <a:xfrm>
            <a:off x="2082801" y="1305872"/>
            <a:ext cx="7226105"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328763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xmlns="" id="{4239F8DD-8BC9-4041-B495-C37833BC85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1A574BE-B63D-4710-8921-0B797F17767A}" type="slidenum">
              <a:rPr lang="en-US" altLang="en-US" sz="1400">
                <a:latin typeface="Gill Sans MT" panose="020B0502020104020203" pitchFamily="34" charset="0"/>
              </a:rPr>
              <a:pPr>
                <a:spcBef>
                  <a:spcPct val="0"/>
                </a:spcBef>
                <a:buFontTx/>
                <a:buNone/>
              </a:pPr>
              <a:t>70</a:t>
            </a:fld>
            <a:endParaRPr lang="en-US" altLang="en-US" sz="1400">
              <a:latin typeface="Gill Sans MT" panose="020B0502020104020203" pitchFamily="34" charset="0"/>
            </a:endParaRPr>
          </a:p>
        </p:txBody>
      </p:sp>
      <p:sp>
        <p:nvSpPr>
          <p:cNvPr id="12291" name="Rectangle 2">
            <a:extLst>
              <a:ext uri="{FF2B5EF4-FFF2-40B4-BE49-F238E27FC236}">
                <a16:creationId xmlns:a16="http://schemas.microsoft.com/office/drawing/2014/main" xmlns="" id="{307BA195-5B73-49D8-80BB-7FD5240AB7A1}"/>
              </a:ext>
            </a:extLst>
          </p:cNvPr>
          <p:cNvSpPr>
            <a:spLocks noChangeArrowheads="1"/>
          </p:cNvSpPr>
          <p:nvPr/>
        </p:nvSpPr>
        <p:spPr bwMode="auto">
          <a:xfrm>
            <a:off x="987552" y="1502394"/>
            <a:ext cx="10192512" cy="521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lnSpc>
                <a:spcPct val="110000"/>
              </a:lnSpc>
              <a:buClr>
                <a:schemeClr val="folHlink"/>
              </a:buClr>
              <a:buSzPct val="90000"/>
              <a:buFont typeface="Arial" panose="020B0604020202020204" pitchFamily="34" charset="0"/>
              <a:buChar char="•"/>
            </a:pPr>
            <a:r>
              <a:rPr lang="en-US" altLang="en-US" sz="2200" dirty="0">
                <a:latin typeface="Gill Sans MT" panose="020B0502020104020203" pitchFamily="34" charset="0"/>
              </a:rPr>
              <a:t>No cell has a proprietary set of channels. </a:t>
            </a:r>
            <a:r>
              <a:rPr lang="en-US" sz="2200" dirty="0">
                <a:latin typeface="Gill Sans MT" panose="020B0502020104020203" pitchFamily="34" charset="0"/>
              </a:rPr>
              <a:t>In DCA schemes, all channels are kept in a central pool and are assigned dynamically to new calls as they arrive in the system. After each call is completed, the channel is returned to the central pool</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It is fairly straightforward to select the most appropriate channel for any call simply based on current allocation and current traffic, with the aim of minimizing the interference</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Different cost functions are used for selecting one of the candidate channels for assignment</a:t>
            </a:r>
          </a:p>
          <a:p>
            <a:pPr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DCA schemes can be centralized or distributed. </a:t>
            </a:r>
          </a:p>
          <a:p>
            <a:pPr lvl="1"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The centralized DCA scheme involves a single controller selecting a channel for each cell; </a:t>
            </a:r>
          </a:p>
          <a:p>
            <a:pPr lvl="1" algn="just">
              <a:lnSpc>
                <a:spcPct val="110000"/>
              </a:lnSpc>
              <a:buClr>
                <a:schemeClr val="folHlink"/>
              </a:buClr>
              <a:buSzPct val="90000"/>
              <a:buFont typeface="Arial" panose="020B0604020202020204" pitchFamily="34" charset="0"/>
              <a:buChar char="•"/>
            </a:pPr>
            <a:r>
              <a:rPr lang="en-US" sz="2200" dirty="0">
                <a:latin typeface="Gill Sans MT" panose="020B0502020104020203" pitchFamily="34" charset="0"/>
              </a:rPr>
              <a:t>The distributed DCA scheme involves a number of controllers scattered across the network (MSCs).</a:t>
            </a:r>
            <a:endParaRPr lang="en-US" altLang="en-US" sz="2200" dirty="0">
              <a:latin typeface="Gill Sans MT" panose="020B0502020104020203" pitchFamily="34" charset="0"/>
            </a:endParaRPr>
          </a:p>
          <a:p>
            <a:pPr algn="just"/>
            <a:endParaRPr lang="en-US" altLang="en-US" sz="2200" dirty="0">
              <a:latin typeface="Gill Sans MT" panose="020B0502020104020203" pitchFamily="34" charset="0"/>
            </a:endParaRPr>
          </a:p>
          <a:p>
            <a:pPr algn="just">
              <a:lnSpc>
                <a:spcPct val="110000"/>
              </a:lnSpc>
              <a:buClr>
                <a:schemeClr val="folHlink"/>
              </a:buClr>
              <a:buSzPct val="90000"/>
              <a:buFont typeface="Wingdings" panose="05000000000000000000" pitchFamily="2" charset="2"/>
              <a:buChar char="q"/>
            </a:pPr>
            <a:endParaRPr kumimoji="1" lang="en-US" altLang="en-US" sz="2200" dirty="0">
              <a:latin typeface="Gill Sans MT" panose="020B0502020104020203" pitchFamily="34" charset="0"/>
            </a:endParaRPr>
          </a:p>
        </p:txBody>
      </p:sp>
      <p:sp>
        <p:nvSpPr>
          <p:cNvPr id="15363" name="Rectangle 3">
            <a:extLst>
              <a:ext uri="{FF2B5EF4-FFF2-40B4-BE49-F238E27FC236}">
                <a16:creationId xmlns:a16="http://schemas.microsoft.com/office/drawing/2014/main" xmlns="" id="{38A91C05-C6E5-437E-8DA1-8E63DD4FA245}"/>
              </a:ext>
            </a:extLst>
          </p:cNvPr>
          <p:cNvSpPr>
            <a:spLocks noChangeArrowheads="1"/>
          </p:cNvSpPr>
          <p:nvPr/>
        </p:nvSpPr>
        <p:spPr bwMode="auto">
          <a:xfrm>
            <a:off x="2552700" y="565150"/>
            <a:ext cx="7086600" cy="546100"/>
          </a:xfrm>
          <a:prstGeom prst="rect">
            <a:avLst/>
          </a:prstGeom>
          <a:noFill/>
          <a:ln w="9525">
            <a:noFill/>
            <a:miter lim="800000"/>
            <a:headEnd/>
            <a:tailEnd/>
          </a:ln>
        </p:spPr>
        <p:txBody>
          <a:bodyPr lIns="0" tIns="0" rIns="0" bIns="0"/>
          <a:lstStyle/>
          <a:p>
            <a:pPr algn="ctr">
              <a:defRPr/>
            </a:pPr>
            <a:r>
              <a:rPr kumimoji="1" lang="en-US" sz="3000" b="1" dirty="0">
                <a:solidFill>
                  <a:srgbClr val="004CA5"/>
                </a:solidFill>
                <a:effectLst>
                  <a:outerShdw blurRad="38100" dist="38100" dir="2700000" algn="tl">
                    <a:srgbClr val="C0C0C0"/>
                  </a:outerShdw>
                </a:effectLst>
                <a:latin typeface="Gill Sans MT" panose="020B0502020104020203" pitchFamily="34" charset="0"/>
              </a:rPr>
              <a:t>Dynamic Channel Assignment (DCA)</a:t>
            </a:r>
          </a:p>
        </p:txBody>
      </p:sp>
    </p:spTree>
    <p:extLst>
      <p:ext uri="{BB962C8B-B14F-4D97-AF65-F5344CB8AC3E}">
        <p14:creationId xmlns:p14="http://schemas.microsoft.com/office/powerpoint/2010/main" val="147561422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xmlns="" id="{4239F8DD-8BC9-4041-B495-C37833BC85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1A574BE-B63D-4710-8921-0B797F17767A}" type="slidenum">
              <a:rPr lang="en-US" altLang="en-US" sz="1400">
                <a:latin typeface="Gill Sans MT" panose="020B0502020104020203" pitchFamily="34" charset="0"/>
              </a:rPr>
              <a:pPr>
                <a:spcBef>
                  <a:spcPct val="0"/>
                </a:spcBef>
                <a:buFontTx/>
                <a:buNone/>
              </a:pPr>
              <a:t>71</a:t>
            </a:fld>
            <a:endParaRPr lang="en-US" altLang="en-US" sz="1400">
              <a:latin typeface="Gill Sans MT" panose="020B0502020104020203" pitchFamily="34" charset="0"/>
            </a:endParaRPr>
          </a:p>
        </p:txBody>
      </p:sp>
      <p:sp>
        <p:nvSpPr>
          <p:cNvPr id="12291" name="Rectangle 2">
            <a:extLst>
              <a:ext uri="{FF2B5EF4-FFF2-40B4-BE49-F238E27FC236}">
                <a16:creationId xmlns:a16="http://schemas.microsoft.com/office/drawing/2014/main" xmlns="" id="{307BA195-5B73-49D8-80BB-7FD5240AB7A1}"/>
              </a:ext>
            </a:extLst>
          </p:cNvPr>
          <p:cNvSpPr>
            <a:spLocks noChangeArrowheads="1"/>
          </p:cNvSpPr>
          <p:nvPr/>
        </p:nvSpPr>
        <p:spPr bwMode="auto">
          <a:xfrm>
            <a:off x="1106424" y="2203704"/>
            <a:ext cx="9787128" cy="375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Font typeface="Arial" panose="020B0604020202020204" pitchFamily="34" charset="0"/>
              <a:buChar char="•"/>
            </a:pPr>
            <a:r>
              <a:rPr lang="en-US" altLang="en-US" sz="2400" dirty="0">
                <a:latin typeface="Gill Sans MT" panose="020B0502020104020203" pitchFamily="34" charset="0"/>
              </a:rPr>
              <a:t>Two problems that typically occur with DCA based systems.</a:t>
            </a:r>
          </a:p>
          <a:p>
            <a:pPr lvl="1" algn="just">
              <a:buFont typeface="Arial" panose="020B0604020202020204" pitchFamily="34" charset="0"/>
              <a:buChar char="•"/>
            </a:pPr>
            <a:r>
              <a:rPr lang="en-US" altLang="en-US" sz="2400" dirty="0">
                <a:latin typeface="Gill Sans MT" panose="020B0502020104020203" pitchFamily="34" charset="0"/>
              </a:rPr>
              <a:t>First, DCA methods typically have a degree of randomness associated with them and this leads to the fact that frequency reuse is often not maximized unlike the case for FCA systems in which cells using the same channel are separated by the minimum reuse distance.</a:t>
            </a:r>
          </a:p>
          <a:p>
            <a:pPr lvl="1" algn="just">
              <a:buFont typeface="Arial" panose="020B0604020202020204" pitchFamily="34" charset="0"/>
              <a:buChar char="•"/>
            </a:pPr>
            <a:r>
              <a:rPr lang="en-US" altLang="en-US" sz="2400" dirty="0">
                <a:latin typeface="Gill Sans MT" panose="020B0502020104020203" pitchFamily="34" charset="0"/>
              </a:rPr>
              <a:t>Secondly, DCA methods often involve complex algorithms for deciding which available channel is most efficient. These algorithms can be very computationally intensive and may require large computing resources in order to be real-time.</a:t>
            </a:r>
          </a:p>
          <a:p>
            <a:pPr algn="just"/>
            <a:endParaRPr lang="en-US" altLang="en-US" sz="2400" dirty="0">
              <a:latin typeface="Gill Sans MT" panose="020B0502020104020203" pitchFamily="34" charset="0"/>
            </a:endParaRPr>
          </a:p>
          <a:p>
            <a:pPr algn="just">
              <a:lnSpc>
                <a:spcPct val="110000"/>
              </a:lnSpc>
              <a:buClr>
                <a:schemeClr val="folHlink"/>
              </a:buClr>
              <a:buSzPct val="90000"/>
              <a:buFont typeface="Wingdings" panose="05000000000000000000" pitchFamily="2" charset="2"/>
              <a:buChar char="q"/>
            </a:pPr>
            <a:endParaRPr kumimoji="1" lang="en-US" altLang="en-US" sz="2400" dirty="0">
              <a:latin typeface="Gill Sans MT" panose="020B0502020104020203" pitchFamily="34" charset="0"/>
            </a:endParaRPr>
          </a:p>
        </p:txBody>
      </p:sp>
      <p:sp>
        <p:nvSpPr>
          <p:cNvPr id="15363" name="Rectangle 3">
            <a:extLst>
              <a:ext uri="{FF2B5EF4-FFF2-40B4-BE49-F238E27FC236}">
                <a16:creationId xmlns:a16="http://schemas.microsoft.com/office/drawing/2014/main" xmlns="" id="{38A91C05-C6E5-437E-8DA1-8E63DD4FA245}"/>
              </a:ext>
            </a:extLst>
          </p:cNvPr>
          <p:cNvSpPr>
            <a:spLocks noChangeArrowheads="1"/>
          </p:cNvSpPr>
          <p:nvPr/>
        </p:nvSpPr>
        <p:spPr bwMode="auto">
          <a:xfrm>
            <a:off x="2778125" y="833438"/>
            <a:ext cx="7086600" cy="546100"/>
          </a:xfrm>
          <a:prstGeom prst="rect">
            <a:avLst/>
          </a:prstGeom>
          <a:noFill/>
          <a:ln w="9525">
            <a:noFill/>
            <a:miter lim="800000"/>
            <a:headEnd/>
            <a:tailEnd/>
          </a:ln>
        </p:spPr>
        <p:txBody>
          <a:bodyPr lIns="0" tIns="0" rIns="0" bIns="0"/>
          <a:lstStyle/>
          <a:p>
            <a:pPr algn="ctr">
              <a:defRPr/>
            </a:pPr>
            <a:r>
              <a:rPr kumimoji="1" lang="en-US" sz="3000" b="1">
                <a:solidFill>
                  <a:srgbClr val="004CA5"/>
                </a:solidFill>
                <a:effectLst>
                  <a:outerShdw blurRad="38100" dist="38100" dir="2700000" algn="tl">
                    <a:srgbClr val="C0C0C0"/>
                  </a:outerShdw>
                </a:effectLst>
                <a:latin typeface="Gill Sans MT" panose="020B0502020104020203" pitchFamily="34" charset="0"/>
              </a:rPr>
              <a:t>Dynamic Channel Assignment (DCA)</a:t>
            </a:r>
          </a:p>
        </p:txBody>
      </p:sp>
    </p:spTree>
    <p:extLst>
      <p:ext uri="{BB962C8B-B14F-4D97-AF65-F5344CB8AC3E}">
        <p14:creationId xmlns:p14="http://schemas.microsoft.com/office/powerpoint/2010/main" val="59779494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AC81B7B-AD77-4E88-9461-28B8C86DFA60}"/>
              </a:ext>
            </a:extLst>
          </p:cNvPr>
          <p:cNvSpPr>
            <a:spLocks noGrp="1"/>
          </p:cNvSpPr>
          <p:nvPr>
            <p:ph type="sldNum" sz="quarter" idx="12"/>
          </p:nvPr>
        </p:nvSpPr>
        <p:spPr/>
        <p:txBody>
          <a:bodyPr/>
          <a:lstStyle/>
          <a:p>
            <a:pPr>
              <a:defRPr/>
            </a:pPr>
            <a:fld id="{BDB308DB-AE27-4545-841D-58CE0AA83058}" type="slidenum">
              <a:rPr lang="en-US" altLang="en-US" smtClean="0"/>
              <a:pPr>
                <a:defRPr/>
              </a:pPr>
              <a:t>72</a:t>
            </a:fld>
            <a:endParaRPr lang="en-US" altLang="en-US"/>
          </a:p>
        </p:txBody>
      </p:sp>
      <p:sp>
        <p:nvSpPr>
          <p:cNvPr id="3" name="Rectangle 2">
            <a:extLst>
              <a:ext uri="{FF2B5EF4-FFF2-40B4-BE49-F238E27FC236}">
                <a16:creationId xmlns:a16="http://schemas.microsoft.com/office/drawing/2014/main" xmlns="" id="{E1D0B9EC-7EE6-4158-8BFF-4AE1591BE2AE}"/>
              </a:ext>
            </a:extLst>
          </p:cNvPr>
          <p:cNvSpPr/>
          <p:nvPr/>
        </p:nvSpPr>
        <p:spPr>
          <a:xfrm>
            <a:off x="1133856" y="1884059"/>
            <a:ext cx="10094975" cy="3477875"/>
          </a:xfrm>
          <a:prstGeom prst="rect">
            <a:avLst/>
          </a:prstGeom>
        </p:spPr>
        <p:txBody>
          <a:bodyPr wrap="square">
            <a:spAutoFit/>
          </a:bodyPr>
          <a:lstStyle/>
          <a:p>
            <a:pPr marL="342900" indent="-342900" algn="just">
              <a:buFont typeface="Arial" panose="020B0604020202020204" pitchFamily="34" charset="0"/>
              <a:buChar char="•"/>
            </a:pPr>
            <a:r>
              <a:rPr lang="en-US" sz="2200" dirty="0">
                <a:latin typeface="Gill Sans MT" panose="020B0502020104020203" pitchFamily="34" charset="0"/>
              </a:rPr>
              <a:t>HCA schemes are the combination of both FCA and DCA techniques.</a:t>
            </a:r>
          </a:p>
          <a:p>
            <a:pPr marL="342900" indent="-342900" algn="just">
              <a:buFont typeface="Arial" panose="020B0604020202020204" pitchFamily="34" charset="0"/>
              <a:buChar char="•"/>
            </a:pPr>
            <a:r>
              <a:rPr lang="en-US" sz="2200" dirty="0">
                <a:latin typeface="Gill Sans MT" panose="020B0502020104020203" pitchFamily="34" charset="0"/>
              </a:rPr>
              <a:t>In HCA schemes, the total number of channels available for service is divided into fixed and dynamic sets.</a:t>
            </a:r>
          </a:p>
          <a:p>
            <a:pPr marL="342900" indent="-342900" algn="just">
              <a:buFont typeface="Arial" panose="020B0604020202020204" pitchFamily="34" charset="0"/>
              <a:buChar char="•"/>
            </a:pPr>
            <a:r>
              <a:rPr lang="en-US" sz="2200" dirty="0">
                <a:latin typeface="Gill Sans MT" panose="020B0502020104020203" pitchFamily="34" charset="0"/>
              </a:rPr>
              <a:t>The fixed set contains a number of nominal channels that are assigned to cells as in the FCA schemes and, in all cases, are to be preferred for use in their respective cells.</a:t>
            </a:r>
          </a:p>
          <a:p>
            <a:pPr marL="342900" indent="-342900" algn="just">
              <a:buFont typeface="Arial" panose="020B0604020202020204" pitchFamily="34" charset="0"/>
              <a:buChar char="•"/>
            </a:pPr>
            <a:r>
              <a:rPr lang="en-US" sz="2200" dirty="0">
                <a:latin typeface="Gill Sans MT" panose="020B0502020104020203" pitchFamily="34" charset="0"/>
              </a:rPr>
              <a:t>Request for a channel from the dynamic set is initiated only when the cell has exhausted using all its channels from the fixed set.</a:t>
            </a:r>
          </a:p>
          <a:p>
            <a:pPr marL="342900" indent="-342900" algn="just">
              <a:buFont typeface="Arial" panose="020B0604020202020204" pitchFamily="34" charset="0"/>
              <a:buChar char="•"/>
            </a:pPr>
            <a:r>
              <a:rPr lang="en-US" sz="2200" dirty="0">
                <a:latin typeface="Gill Sans MT" panose="020B0502020104020203" pitchFamily="34" charset="0"/>
              </a:rPr>
              <a:t>Example: When a call requires service from a cell and all of its nominal channels are busy, a channel from the dynamic set is assigned to the call.</a:t>
            </a:r>
          </a:p>
        </p:txBody>
      </p:sp>
      <p:sp>
        <p:nvSpPr>
          <p:cNvPr id="4" name="Rectangle 3">
            <a:extLst>
              <a:ext uri="{FF2B5EF4-FFF2-40B4-BE49-F238E27FC236}">
                <a16:creationId xmlns:a16="http://schemas.microsoft.com/office/drawing/2014/main" xmlns="" id="{F5965253-A633-42D1-BCE2-E126FA5EC706}"/>
              </a:ext>
            </a:extLst>
          </p:cNvPr>
          <p:cNvSpPr/>
          <p:nvPr/>
        </p:nvSpPr>
        <p:spPr>
          <a:xfrm>
            <a:off x="2302645" y="740520"/>
            <a:ext cx="7476983" cy="646331"/>
          </a:xfrm>
          <a:prstGeom prst="rect">
            <a:avLst/>
          </a:prstGeom>
        </p:spPr>
        <p:txBody>
          <a:bodyPr wrap="none">
            <a:spAutoFit/>
          </a:bodyPr>
          <a:lstStyle/>
          <a:p>
            <a:r>
              <a:rPr lang="en-US" sz="3600" b="1" dirty="0">
                <a:latin typeface="Gill Sans MT" panose="020B0502020104020203" pitchFamily="34" charset="0"/>
              </a:rPr>
              <a:t>Hybrid Channel Allocation (HCA)</a:t>
            </a:r>
            <a:endParaRPr lang="en-US" sz="3600" b="1" dirty="0"/>
          </a:p>
        </p:txBody>
      </p:sp>
    </p:spTree>
    <p:extLst>
      <p:ext uri="{BB962C8B-B14F-4D97-AF65-F5344CB8AC3E}">
        <p14:creationId xmlns:p14="http://schemas.microsoft.com/office/powerpoint/2010/main" val="3468772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xmlns="" id="{EE042319-B430-4A8C-8518-A5B3A956B2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0176C-360C-410B-8059-525AA064ABC4}" type="slidenum">
              <a:rPr lang="en-US" altLang="en-US" sz="1400">
                <a:latin typeface="Gill Sans MT" panose="020B0502020104020203" pitchFamily="34" charset="0"/>
              </a:rPr>
              <a:pPr>
                <a:spcBef>
                  <a:spcPct val="0"/>
                </a:spcBef>
                <a:buFontTx/>
                <a:buNone/>
              </a:pPr>
              <a:t>73</a:t>
            </a:fld>
            <a:endParaRPr lang="en-US" altLang="en-US" sz="1400">
              <a:latin typeface="Gill Sans MT" panose="020B0502020104020203" pitchFamily="34" charset="0"/>
            </a:endParaRPr>
          </a:p>
        </p:txBody>
      </p:sp>
      <p:sp>
        <p:nvSpPr>
          <p:cNvPr id="14339" name="Rectangle 2">
            <a:extLst>
              <a:ext uri="{FF2B5EF4-FFF2-40B4-BE49-F238E27FC236}">
                <a16:creationId xmlns:a16="http://schemas.microsoft.com/office/drawing/2014/main" xmlns="" id="{366E32C2-64BC-4A1D-A864-6E3CCFF788E8}"/>
              </a:ext>
            </a:extLst>
          </p:cNvPr>
          <p:cNvSpPr>
            <a:spLocks noChangeArrowheads="1"/>
          </p:cNvSpPr>
          <p:nvPr/>
        </p:nvSpPr>
        <p:spPr bwMode="auto">
          <a:xfrm>
            <a:off x="1097280" y="2161032"/>
            <a:ext cx="998829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spcBef>
                <a:spcPct val="0"/>
              </a:spcBef>
            </a:pPr>
            <a:r>
              <a:rPr lang="en-US" altLang="en-US" sz="2400" b="1" dirty="0">
                <a:solidFill>
                  <a:srgbClr val="000000"/>
                </a:solidFill>
                <a:latin typeface="Gill Sans MT" panose="020B0502020104020203" pitchFamily="34" charset="0"/>
              </a:rPr>
              <a:t>Channel Borrowing</a:t>
            </a:r>
            <a:r>
              <a:rPr lang="en-US" altLang="en-US" sz="2400" dirty="0">
                <a:solidFill>
                  <a:srgbClr val="000000"/>
                </a:solidFill>
                <a:latin typeface="Gill Sans MT" panose="020B0502020104020203" pitchFamily="34" charset="0"/>
              </a:rPr>
              <a:t> is one of the most straightforward hybrid allocation schemes. Here, channels are assigned to cells just as in fixed allocation schemes. If a cell needs a channel in excess of the channels previously assigned to it, that cell may borrow a channel from one of its neighboring cells given that a channel is available and use of this channel won't violate frequency reuse requirements. </a:t>
            </a:r>
          </a:p>
          <a:p>
            <a:pPr algn="just">
              <a:spcBef>
                <a:spcPct val="0"/>
              </a:spcBef>
              <a:buNone/>
            </a:pPr>
            <a:endParaRPr lang="en-US" altLang="en-US" sz="2400" dirty="0">
              <a:solidFill>
                <a:srgbClr val="000000"/>
              </a:solidFill>
              <a:latin typeface="Gill Sans MT" panose="020B0502020104020203" pitchFamily="34" charset="0"/>
            </a:endParaRPr>
          </a:p>
        </p:txBody>
      </p:sp>
      <p:sp>
        <p:nvSpPr>
          <p:cNvPr id="14340" name="Rectangle 3">
            <a:extLst>
              <a:ext uri="{FF2B5EF4-FFF2-40B4-BE49-F238E27FC236}">
                <a16:creationId xmlns:a16="http://schemas.microsoft.com/office/drawing/2014/main" xmlns="" id="{D9E65399-D258-4F1E-8C8C-E432542BC73E}"/>
              </a:ext>
            </a:extLst>
          </p:cNvPr>
          <p:cNvSpPr>
            <a:spLocks noChangeArrowheads="1"/>
          </p:cNvSpPr>
          <p:nvPr/>
        </p:nvSpPr>
        <p:spPr bwMode="auto">
          <a:xfrm>
            <a:off x="3124201" y="798577"/>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solidFill>
                  <a:srgbClr val="0000CC"/>
                </a:solidFill>
                <a:latin typeface="Gill Sans MT" panose="020B0502020104020203" pitchFamily="34" charset="0"/>
              </a:rPr>
              <a:t>Channel Borrowing Scheme</a:t>
            </a:r>
          </a:p>
        </p:txBody>
      </p:sp>
    </p:spTree>
    <p:extLst>
      <p:ext uri="{BB962C8B-B14F-4D97-AF65-F5344CB8AC3E}">
        <p14:creationId xmlns:p14="http://schemas.microsoft.com/office/powerpoint/2010/main" val="2267281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xmlns="" id="{EE042319-B430-4A8C-8518-A5B3A956B2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6D0176C-360C-410B-8059-525AA064ABC4}" type="slidenum">
              <a:rPr lang="en-US" altLang="en-US" sz="1400">
                <a:latin typeface="Gill Sans MT" panose="020B0502020104020203" pitchFamily="34" charset="0"/>
              </a:rPr>
              <a:pPr>
                <a:spcBef>
                  <a:spcPct val="0"/>
                </a:spcBef>
                <a:buFontTx/>
                <a:buNone/>
              </a:pPr>
              <a:t>74</a:t>
            </a:fld>
            <a:endParaRPr lang="en-US" altLang="en-US" sz="1400">
              <a:latin typeface="Gill Sans MT" panose="020B0502020104020203" pitchFamily="34" charset="0"/>
            </a:endParaRPr>
          </a:p>
        </p:txBody>
      </p:sp>
      <p:sp>
        <p:nvSpPr>
          <p:cNvPr id="14339" name="Rectangle 2">
            <a:extLst>
              <a:ext uri="{FF2B5EF4-FFF2-40B4-BE49-F238E27FC236}">
                <a16:creationId xmlns:a16="http://schemas.microsoft.com/office/drawing/2014/main" xmlns="" id="{366E32C2-64BC-4A1D-A864-6E3CCFF788E8}"/>
              </a:ext>
            </a:extLst>
          </p:cNvPr>
          <p:cNvSpPr>
            <a:spLocks noChangeArrowheads="1"/>
          </p:cNvSpPr>
          <p:nvPr/>
        </p:nvSpPr>
        <p:spPr bwMode="auto">
          <a:xfrm>
            <a:off x="1307592" y="1685484"/>
            <a:ext cx="9768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None/>
            </a:pPr>
            <a:endParaRPr lang="en-US" altLang="en-US" sz="2400" dirty="0">
              <a:solidFill>
                <a:srgbClr val="000000"/>
              </a:solidFill>
              <a:latin typeface="Gill Sans MT" panose="020B0502020104020203" pitchFamily="34" charset="0"/>
            </a:endParaRPr>
          </a:p>
          <a:p>
            <a:pPr marL="342900" indent="-342900" algn="just">
              <a:spcBef>
                <a:spcPct val="0"/>
              </a:spcBef>
            </a:pPr>
            <a:r>
              <a:rPr lang="en-US" altLang="en-US" sz="2400" dirty="0">
                <a:solidFill>
                  <a:srgbClr val="000000"/>
                </a:solidFill>
                <a:latin typeface="Gill Sans MT" panose="020B0502020104020203" pitchFamily="34" charset="0"/>
              </a:rPr>
              <a:t>The major problem with channel borrowing is that when a cell borrows a channel from a neighboring cell, other nearby cells are prohibited from using the borrowed channel because of co-channel interference. This can lead to increased call blocking over time. </a:t>
            </a:r>
          </a:p>
          <a:p>
            <a:pPr marL="342900" indent="-342900" algn="just">
              <a:spcBef>
                <a:spcPct val="0"/>
              </a:spcBef>
            </a:pPr>
            <a:endParaRPr lang="en-US" altLang="en-US" sz="2400" dirty="0">
              <a:solidFill>
                <a:srgbClr val="000000"/>
              </a:solidFill>
              <a:latin typeface="Gill Sans MT" panose="020B0502020104020203" pitchFamily="34" charset="0"/>
            </a:endParaRPr>
          </a:p>
          <a:p>
            <a:pPr marL="342900" indent="-342900" algn="just">
              <a:spcBef>
                <a:spcPct val="0"/>
              </a:spcBef>
            </a:pPr>
            <a:r>
              <a:rPr lang="en-US" altLang="en-US" sz="2400" dirty="0">
                <a:solidFill>
                  <a:srgbClr val="000000"/>
                </a:solidFill>
                <a:latin typeface="Gill Sans MT" panose="020B0502020104020203" pitchFamily="34" charset="0"/>
              </a:rPr>
              <a:t>To reduce this call blocking penalty, algorithms are necessary to ensure that the channels are borrowed from the most available neighboring cells; i.e., the neighboring cells with the most unassigned channels.</a:t>
            </a:r>
            <a:endParaRPr lang="en-US" altLang="en-US" sz="2400" dirty="0">
              <a:latin typeface="Gill Sans MT" panose="020B0502020104020203" pitchFamily="34" charset="0"/>
            </a:endParaRPr>
          </a:p>
        </p:txBody>
      </p:sp>
      <p:sp>
        <p:nvSpPr>
          <p:cNvPr id="14340" name="Rectangle 3">
            <a:extLst>
              <a:ext uri="{FF2B5EF4-FFF2-40B4-BE49-F238E27FC236}">
                <a16:creationId xmlns:a16="http://schemas.microsoft.com/office/drawing/2014/main" xmlns="" id="{D9E65399-D258-4F1E-8C8C-E432542BC73E}"/>
              </a:ext>
            </a:extLst>
          </p:cNvPr>
          <p:cNvSpPr>
            <a:spLocks noChangeArrowheads="1"/>
          </p:cNvSpPr>
          <p:nvPr/>
        </p:nvSpPr>
        <p:spPr bwMode="auto">
          <a:xfrm>
            <a:off x="3200401" y="748281"/>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solidFill>
                  <a:srgbClr val="0000CC"/>
                </a:solidFill>
                <a:latin typeface="Gill Sans MT" panose="020B0502020104020203" pitchFamily="34" charset="0"/>
              </a:rPr>
              <a:t>Channel Borrowing Scheme</a:t>
            </a:r>
          </a:p>
        </p:txBody>
      </p:sp>
    </p:spTree>
    <p:extLst>
      <p:ext uri="{BB962C8B-B14F-4D97-AF65-F5344CB8AC3E}">
        <p14:creationId xmlns:p14="http://schemas.microsoft.com/office/powerpoint/2010/main" val="451289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xmlns="" id="{4A6C1C62-7E96-4DBA-B998-0535C5AAB3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4AC8D30-58E1-4F80-82C7-D08A42EA53C2}" type="slidenum">
              <a:rPr lang="en-US" altLang="en-US" sz="1400">
                <a:latin typeface="Gill Sans MT" panose="020B0502020104020203" pitchFamily="34" charset="0"/>
              </a:rPr>
              <a:pPr>
                <a:spcBef>
                  <a:spcPct val="0"/>
                </a:spcBef>
                <a:buFontTx/>
                <a:buNone/>
              </a:pPr>
              <a:t>75</a:t>
            </a:fld>
            <a:endParaRPr lang="en-US" altLang="en-US" sz="1400">
              <a:latin typeface="Gill Sans MT" panose="020B0502020104020203" pitchFamily="34" charset="0"/>
            </a:endParaRPr>
          </a:p>
        </p:txBody>
      </p:sp>
      <p:sp>
        <p:nvSpPr>
          <p:cNvPr id="13315" name="Rectangle 3">
            <a:extLst>
              <a:ext uri="{FF2B5EF4-FFF2-40B4-BE49-F238E27FC236}">
                <a16:creationId xmlns:a16="http://schemas.microsoft.com/office/drawing/2014/main" xmlns="" id="{77378496-0EE1-4460-AF2C-7137BB118B66}"/>
              </a:ext>
            </a:extLst>
          </p:cNvPr>
          <p:cNvSpPr>
            <a:spLocks noChangeArrowheads="1"/>
          </p:cNvSpPr>
          <p:nvPr/>
        </p:nvSpPr>
        <p:spPr bwMode="auto">
          <a:xfrm>
            <a:off x="1133856" y="1705570"/>
            <a:ext cx="10021316" cy="1240600"/>
          </a:xfrm>
          <a:prstGeom prst="rect">
            <a:avLst/>
          </a:prstGeom>
          <a:noFill/>
          <a:ln w="9525">
            <a:noFill/>
            <a:miter lim="800000"/>
            <a:headEnd/>
            <a:tailEnd/>
          </a:ln>
        </p:spPr>
        <p:txBody>
          <a:bodyPr lIns="0" tIns="0" rIns="0" bIns="0"/>
          <a:lstStyle/>
          <a:p>
            <a:pPr>
              <a:lnSpc>
                <a:spcPct val="110000"/>
              </a:lnSpc>
              <a:spcBef>
                <a:spcPct val="20000"/>
              </a:spcBef>
              <a:buClr>
                <a:schemeClr val="folHlink"/>
              </a:buClr>
              <a:buSzPct val="90000"/>
              <a:defRPr/>
            </a:pPr>
            <a:r>
              <a:rPr kumimoji="1" lang="en-US" sz="2000" dirty="0">
                <a:latin typeface="Gill Sans MT" panose="020B0502020104020203" pitchFamily="34" charset="0"/>
              </a:rPr>
              <a:t>- A channel is borrowed from a neighboring cell provided it does not interfere with existing calls</a:t>
            </a:r>
            <a:br>
              <a:rPr kumimoji="1" lang="en-US" sz="2000" dirty="0">
                <a:latin typeface="Gill Sans MT" panose="020B0502020104020203" pitchFamily="34" charset="0"/>
              </a:rPr>
            </a:br>
            <a:r>
              <a:rPr kumimoji="1" lang="en-US" sz="2000" dirty="0">
                <a:latin typeface="Gill Sans MT" panose="020B0502020104020203" pitchFamily="34" charset="0"/>
              </a:rPr>
              <a:t>- Performance suffers under heavy traffic conditions</a:t>
            </a:r>
          </a:p>
          <a:p>
            <a:pPr marL="342900" indent="-342900">
              <a:lnSpc>
                <a:spcPct val="110000"/>
              </a:lnSpc>
              <a:spcBef>
                <a:spcPct val="20000"/>
              </a:spcBef>
              <a:buClr>
                <a:schemeClr val="folHlink"/>
              </a:buClr>
              <a:buSzPct val="90000"/>
              <a:buFont typeface="Wingdings" pitchFamily="2" charset="2"/>
              <a:buChar char="q"/>
              <a:defRPr/>
            </a:pPr>
            <a:endParaRPr kumimoji="1" lang="en-US" sz="2000" dirty="0">
              <a:latin typeface="Gill Sans MT" panose="020B0502020104020203" pitchFamily="34" charset="0"/>
            </a:endParaRPr>
          </a:p>
          <a:p>
            <a:pPr marL="342900" indent="-342900">
              <a:lnSpc>
                <a:spcPct val="110000"/>
              </a:lnSpc>
              <a:spcBef>
                <a:spcPct val="20000"/>
              </a:spcBef>
              <a:buClr>
                <a:schemeClr val="folHlink"/>
              </a:buClr>
              <a:buSzPct val="90000"/>
              <a:defRPr/>
            </a:pPr>
            <a:endParaRPr kumimoji="1" lang="en-US" sz="2000" dirty="0">
              <a:latin typeface="Gill Sans MT" panose="020B0502020104020203" pitchFamily="34" charset="0"/>
            </a:endParaRPr>
          </a:p>
        </p:txBody>
      </p:sp>
      <p:sp>
        <p:nvSpPr>
          <p:cNvPr id="13316" name="AutoShape 4">
            <a:extLst>
              <a:ext uri="{FF2B5EF4-FFF2-40B4-BE49-F238E27FC236}">
                <a16:creationId xmlns:a16="http://schemas.microsoft.com/office/drawing/2014/main" xmlns="" id="{F6F1AAC2-1967-4C7B-9708-A13471D154A9}"/>
              </a:ext>
            </a:extLst>
          </p:cNvPr>
          <p:cNvSpPr>
            <a:spLocks noChangeArrowheads="1"/>
          </p:cNvSpPr>
          <p:nvPr/>
        </p:nvSpPr>
        <p:spPr bwMode="auto">
          <a:xfrm>
            <a:off x="4849814" y="3240088"/>
            <a:ext cx="511175" cy="436562"/>
          </a:xfrm>
          <a:prstGeom prst="hexagon">
            <a:avLst>
              <a:gd name="adj" fmla="val 29273"/>
              <a:gd name="vf" fmla="val 115470"/>
            </a:avLst>
          </a:prstGeom>
          <a:solidFill>
            <a:schemeClr val="bg1"/>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17" name="AutoShape 5">
            <a:extLst>
              <a:ext uri="{FF2B5EF4-FFF2-40B4-BE49-F238E27FC236}">
                <a16:creationId xmlns:a16="http://schemas.microsoft.com/office/drawing/2014/main" xmlns="" id="{8FDE81BE-E444-492C-BC4F-440018C1BBB1}"/>
              </a:ext>
            </a:extLst>
          </p:cNvPr>
          <p:cNvSpPr>
            <a:spLocks noChangeArrowheads="1"/>
          </p:cNvSpPr>
          <p:nvPr/>
        </p:nvSpPr>
        <p:spPr bwMode="auto">
          <a:xfrm>
            <a:off x="5232401" y="30146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18" name="AutoShape 6">
            <a:extLst>
              <a:ext uri="{FF2B5EF4-FFF2-40B4-BE49-F238E27FC236}">
                <a16:creationId xmlns:a16="http://schemas.microsoft.com/office/drawing/2014/main" xmlns="" id="{6D003E0E-7F33-4A21-97ED-8973AC232B65}"/>
              </a:ext>
            </a:extLst>
          </p:cNvPr>
          <p:cNvSpPr>
            <a:spLocks noChangeArrowheads="1"/>
          </p:cNvSpPr>
          <p:nvPr/>
        </p:nvSpPr>
        <p:spPr bwMode="auto">
          <a:xfrm>
            <a:off x="4471989" y="301942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19" name="AutoShape 7">
            <a:extLst>
              <a:ext uri="{FF2B5EF4-FFF2-40B4-BE49-F238E27FC236}">
                <a16:creationId xmlns:a16="http://schemas.microsoft.com/office/drawing/2014/main" xmlns="" id="{5C1AF5A9-A099-48AB-985A-39F0663DD8EB}"/>
              </a:ext>
            </a:extLst>
          </p:cNvPr>
          <p:cNvSpPr>
            <a:spLocks noChangeArrowheads="1"/>
          </p:cNvSpPr>
          <p:nvPr/>
        </p:nvSpPr>
        <p:spPr bwMode="auto">
          <a:xfrm>
            <a:off x="4089401" y="3240088"/>
            <a:ext cx="511175" cy="436562"/>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20" name="AutoShape 8">
            <a:extLst>
              <a:ext uri="{FF2B5EF4-FFF2-40B4-BE49-F238E27FC236}">
                <a16:creationId xmlns:a16="http://schemas.microsoft.com/office/drawing/2014/main" xmlns="" id="{288F2935-2E9C-4190-8FF5-565C037680C6}"/>
              </a:ext>
            </a:extLst>
          </p:cNvPr>
          <p:cNvSpPr>
            <a:spLocks noChangeArrowheads="1"/>
          </p:cNvSpPr>
          <p:nvPr/>
        </p:nvSpPr>
        <p:spPr bwMode="auto">
          <a:xfrm>
            <a:off x="3717926" y="3013075"/>
            <a:ext cx="512763"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21" name="AutoShape 9">
            <a:extLst>
              <a:ext uri="{FF2B5EF4-FFF2-40B4-BE49-F238E27FC236}">
                <a16:creationId xmlns:a16="http://schemas.microsoft.com/office/drawing/2014/main" xmlns="" id="{88485C08-0DAA-42E2-AB6C-1A7E8F55342F}"/>
              </a:ext>
            </a:extLst>
          </p:cNvPr>
          <p:cNvSpPr>
            <a:spLocks noChangeArrowheads="1"/>
          </p:cNvSpPr>
          <p:nvPr/>
        </p:nvSpPr>
        <p:spPr bwMode="auto">
          <a:xfrm>
            <a:off x="4845051" y="3671889"/>
            <a:ext cx="511175" cy="433387"/>
          </a:xfrm>
          <a:prstGeom prst="hexagon">
            <a:avLst>
              <a:gd name="adj" fmla="val 2948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D</a:t>
            </a:r>
          </a:p>
        </p:txBody>
      </p:sp>
      <p:sp>
        <p:nvSpPr>
          <p:cNvPr id="13322" name="AutoShape 10">
            <a:extLst>
              <a:ext uri="{FF2B5EF4-FFF2-40B4-BE49-F238E27FC236}">
                <a16:creationId xmlns:a16="http://schemas.microsoft.com/office/drawing/2014/main" xmlns="" id="{41D1218E-BB6A-48E5-9C8F-9B4F0A47F020}"/>
              </a:ext>
            </a:extLst>
          </p:cNvPr>
          <p:cNvSpPr>
            <a:spLocks noChangeArrowheads="1"/>
          </p:cNvSpPr>
          <p:nvPr/>
        </p:nvSpPr>
        <p:spPr bwMode="auto">
          <a:xfrm>
            <a:off x="5227639" y="34464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23" name="AutoShape 11">
            <a:extLst>
              <a:ext uri="{FF2B5EF4-FFF2-40B4-BE49-F238E27FC236}">
                <a16:creationId xmlns:a16="http://schemas.microsoft.com/office/drawing/2014/main" xmlns="" id="{0775E58D-108D-4DBA-9666-87058DC92EE9}"/>
              </a:ext>
            </a:extLst>
          </p:cNvPr>
          <p:cNvSpPr>
            <a:spLocks noChangeArrowheads="1"/>
          </p:cNvSpPr>
          <p:nvPr/>
        </p:nvSpPr>
        <p:spPr bwMode="auto">
          <a:xfrm>
            <a:off x="4468814" y="3451226"/>
            <a:ext cx="511175" cy="436563"/>
          </a:xfrm>
          <a:prstGeom prst="hexagon">
            <a:avLst>
              <a:gd name="adj" fmla="val 29273"/>
              <a:gd name="vf" fmla="val 115470"/>
            </a:avLst>
          </a:prstGeom>
          <a:solidFill>
            <a:srgbClr val="99FF33"/>
          </a:solidFill>
          <a:ln w="19050">
            <a:solidFill>
              <a:schemeClr val="tx1"/>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G</a:t>
            </a:r>
          </a:p>
        </p:txBody>
      </p:sp>
      <p:sp>
        <p:nvSpPr>
          <p:cNvPr id="13324" name="AutoShape 12">
            <a:extLst>
              <a:ext uri="{FF2B5EF4-FFF2-40B4-BE49-F238E27FC236}">
                <a16:creationId xmlns:a16="http://schemas.microsoft.com/office/drawing/2014/main" xmlns="" id="{627FE32A-0369-412D-BE1E-48A57C8CCA36}"/>
              </a:ext>
            </a:extLst>
          </p:cNvPr>
          <p:cNvSpPr>
            <a:spLocks noChangeArrowheads="1"/>
          </p:cNvSpPr>
          <p:nvPr/>
        </p:nvSpPr>
        <p:spPr bwMode="auto">
          <a:xfrm>
            <a:off x="4086226" y="3671889"/>
            <a:ext cx="511175" cy="433387"/>
          </a:xfrm>
          <a:prstGeom prst="hexagon">
            <a:avLst>
              <a:gd name="adj" fmla="val 29487"/>
              <a:gd name="vf" fmla="val 115470"/>
            </a:avLst>
          </a:prstGeom>
          <a:solidFill>
            <a:srgbClr val="99FF33"/>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F</a:t>
            </a:r>
          </a:p>
        </p:txBody>
      </p:sp>
      <p:sp>
        <p:nvSpPr>
          <p:cNvPr id="13325" name="AutoShape 13">
            <a:extLst>
              <a:ext uri="{FF2B5EF4-FFF2-40B4-BE49-F238E27FC236}">
                <a16:creationId xmlns:a16="http://schemas.microsoft.com/office/drawing/2014/main" xmlns="" id="{99078073-4B98-4393-8555-A2B008AD7F97}"/>
              </a:ext>
            </a:extLst>
          </p:cNvPr>
          <p:cNvSpPr>
            <a:spLocks noChangeArrowheads="1"/>
          </p:cNvSpPr>
          <p:nvPr/>
        </p:nvSpPr>
        <p:spPr bwMode="auto">
          <a:xfrm>
            <a:off x="3714751" y="3444876"/>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26" name="AutoShape 14">
            <a:extLst>
              <a:ext uri="{FF2B5EF4-FFF2-40B4-BE49-F238E27FC236}">
                <a16:creationId xmlns:a16="http://schemas.microsoft.com/office/drawing/2014/main" xmlns="" id="{469E3472-B516-46EF-A114-4EF6081945A8}"/>
              </a:ext>
            </a:extLst>
          </p:cNvPr>
          <p:cNvSpPr>
            <a:spLocks noChangeArrowheads="1"/>
          </p:cNvSpPr>
          <p:nvPr/>
        </p:nvSpPr>
        <p:spPr bwMode="auto">
          <a:xfrm>
            <a:off x="4841876" y="4102101"/>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B</a:t>
            </a:r>
          </a:p>
        </p:txBody>
      </p:sp>
      <p:sp>
        <p:nvSpPr>
          <p:cNvPr id="13327" name="AutoShape 15">
            <a:extLst>
              <a:ext uri="{FF2B5EF4-FFF2-40B4-BE49-F238E27FC236}">
                <a16:creationId xmlns:a16="http://schemas.microsoft.com/office/drawing/2014/main" xmlns="" id="{141A97F5-FF0B-4495-93DC-FBEF272A4C90}"/>
              </a:ext>
            </a:extLst>
          </p:cNvPr>
          <p:cNvSpPr>
            <a:spLocks noChangeArrowheads="1"/>
          </p:cNvSpPr>
          <p:nvPr/>
        </p:nvSpPr>
        <p:spPr bwMode="auto">
          <a:xfrm>
            <a:off x="5224464" y="387667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28" name="AutoShape 16">
            <a:extLst>
              <a:ext uri="{FF2B5EF4-FFF2-40B4-BE49-F238E27FC236}">
                <a16:creationId xmlns:a16="http://schemas.microsoft.com/office/drawing/2014/main" xmlns="" id="{637AE373-6E98-4C79-898E-A1D0D099DC2E}"/>
              </a:ext>
            </a:extLst>
          </p:cNvPr>
          <p:cNvSpPr>
            <a:spLocks noChangeArrowheads="1"/>
          </p:cNvSpPr>
          <p:nvPr/>
        </p:nvSpPr>
        <p:spPr bwMode="auto">
          <a:xfrm>
            <a:off x="4464051" y="3883026"/>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E</a:t>
            </a:r>
          </a:p>
        </p:txBody>
      </p:sp>
      <p:sp>
        <p:nvSpPr>
          <p:cNvPr id="13329" name="AutoShape 17">
            <a:extLst>
              <a:ext uri="{FF2B5EF4-FFF2-40B4-BE49-F238E27FC236}">
                <a16:creationId xmlns:a16="http://schemas.microsoft.com/office/drawing/2014/main" xmlns="" id="{EF94BFD4-3FCC-4465-ADD4-69B8A558CD51}"/>
              </a:ext>
            </a:extLst>
          </p:cNvPr>
          <p:cNvSpPr>
            <a:spLocks noChangeArrowheads="1"/>
          </p:cNvSpPr>
          <p:nvPr/>
        </p:nvSpPr>
        <p:spPr bwMode="auto">
          <a:xfrm>
            <a:off x="4081464" y="4102101"/>
            <a:ext cx="511175" cy="434975"/>
          </a:xfrm>
          <a:prstGeom prst="hexagon">
            <a:avLst>
              <a:gd name="adj" fmla="val 29380"/>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C</a:t>
            </a:r>
          </a:p>
        </p:txBody>
      </p:sp>
      <p:sp>
        <p:nvSpPr>
          <p:cNvPr id="13330" name="AutoShape 18">
            <a:extLst>
              <a:ext uri="{FF2B5EF4-FFF2-40B4-BE49-F238E27FC236}">
                <a16:creationId xmlns:a16="http://schemas.microsoft.com/office/drawing/2014/main" xmlns="" id="{BDE20C9B-076E-498F-8BC7-71EBD09DA87E}"/>
              </a:ext>
            </a:extLst>
          </p:cNvPr>
          <p:cNvSpPr>
            <a:spLocks noChangeArrowheads="1"/>
          </p:cNvSpPr>
          <p:nvPr/>
        </p:nvSpPr>
        <p:spPr bwMode="auto">
          <a:xfrm>
            <a:off x="3711576" y="3875089"/>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31" name="AutoShape 19">
            <a:extLst>
              <a:ext uri="{FF2B5EF4-FFF2-40B4-BE49-F238E27FC236}">
                <a16:creationId xmlns:a16="http://schemas.microsoft.com/office/drawing/2014/main" xmlns="" id="{9F144720-9F1B-4910-BDA7-96A2D31E5660}"/>
              </a:ext>
            </a:extLst>
          </p:cNvPr>
          <p:cNvSpPr>
            <a:spLocks noChangeArrowheads="1"/>
          </p:cNvSpPr>
          <p:nvPr/>
        </p:nvSpPr>
        <p:spPr bwMode="auto">
          <a:xfrm>
            <a:off x="4838701" y="4532313"/>
            <a:ext cx="511175" cy="436562"/>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G</a:t>
            </a:r>
          </a:p>
        </p:txBody>
      </p:sp>
      <p:sp>
        <p:nvSpPr>
          <p:cNvPr id="13332" name="AutoShape 20">
            <a:extLst>
              <a:ext uri="{FF2B5EF4-FFF2-40B4-BE49-F238E27FC236}">
                <a16:creationId xmlns:a16="http://schemas.microsoft.com/office/drawing/2014/main" xmlns="" id="{721C6CF7-9CB3-4B7F-B2D6-3041E4442E66}"/>
              </a:ext>
            </a:extLst>
          </p:cNvPr>
          <p:cNvSpPr>
            <a:spLocks noChangeArrowheads="1"/>
          </p:cNvSpPr>
          <p:nvPr/>
        </p:nvSpPr>
        <p:spPr bwMode="auto">
          <a:xfrm>
            <a:off x="5219701" y="4308476"/>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C</a:t>
            </a:r>
          </a:p>
        </p:txBody>
      </p:sp>
      <p:sp>
        <p:nvSpPr>
          <p:cNvPr id="13333" name="AutoShape 21">
            <a:extLst>
              <a:ext uri="{FF2B5EF4-FFF2-40B4-BE49-F238E27FC236}">
                <a16:creationId xmlns:a16="http://schemas.microsoft.com/office/drawing/2014/main" xmlns="" id="{1867FDFC-782A-4E6B-8664-8006F693455F}"/>
              </a:ext>
            </a:extLst>
          </p:cNvPr>
          <p:cNvSpPr>
            <a:spLocks noChangeArrowheads="1"/>
          </p:cNvSpPr>
          <p:nvPr/>
        </p:nvSpPr>
        <p:spPr bwMode="auto">
          <a:xfrm>
            <a:off x="4460876" y="4314825"/>
            <a:ext cx="511175" cy="433388"/>
          </a:xfrm>
          <a:prstGeom prst="hexagon">
            <a:avLst>
              <a:gd name="adj" fmla="val 29487"/>
              <a:gd name="vf" fmla="val 115470"/>
            </a:avLst>
          </a:prstGeom>
          <a:solidFill>
            <a:srgbClr val="99FF66"/>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FFFFFF"/>
                  </a:outerShdw>
                </a:effectLst>
                <a:latin typeface="Gill Sans MT" panose="020B0502020104020203" pitchFamily="34" charset="0"/>
              </a:rPr>
              <a:t>A</a:t>
            </a:r>
          </a:p>
        </p:txBody>
      </p:sp>
      <p:sp>
        <p:nvSpPr>
          <p:cNvPr id="13334" name="AutoShape 22">
            <a:extLst>
              <a:ext uri="{FF2B5EF4-FFF2-40B4-BE49-F238E27FC236}">
                <a16:creationId xmlns:a16="http://schemas.microsoft.com/office/drawing/2014/main" xmlns="" id="{0221EE81-FEA1-4F2F-8178-EA1B94DD50A4}"/>
              </a:ext>
            </a:extLst>
          </p:cNvPr>
          <p:cNvSpPr>
            <a:spLocks noChangeArrowheads="1"/>
          </p:cNvSpPr>
          <p:nvPr/>
        </p:nvSpPr>
        <p:spPr bwMode="auto">
          <a:xfrm>
            <a:off x="4078288" y="4532313"/>
            <a:ext cx="512762" cy="436562"/>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35" name="AutoShape 23">
            <a:extLst>
              <a:ext uri="{FF2B5EF4-FFF2-40B4-BE49-F238E27FC236}">
                <a16:creationId xmlns:a16="http://schemas.microsoft.com/office/drawing/2014/main" xmlns="" id="{686C09E1-B782-450D-A08A-0CE8351D1AD1}"/>
              </a:ext>
            </a:extLst>
          </p:cNvPr>
          <p:cNvSpPr>
            <a:spLocks noChangeArrowheads="1"/>
          </p:cNvSpPr>
          <p:nvPr/>
        </p:nvSpPr>
        <p:spPr bwMode="auto">
          <a:xfrm>
            <a:off x="3706813" y="4305301"/>
            <a:ext cx="512762" cy="436563"/>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G</a:t>
            </a:r>
          </a:p>
        </p:txBody>
      </p:sp>
      <p:grpSp>
        <p:nvGrpSpPr>
          <p:cNvPr id="15384" name="Group 24">
            <a:extLst>
              <a:ext uri="{FF2B5EF4-FFF2-40B4-BE49-F238E27FC236}">
                <a16:creationId xmlns:a16="http://schemas.microsoft.com/office/drawing/2014/main" xmlns="" id="{F8275268-A951-4EE5-AECE-5F5ECCC1F72D}"/>
              </a:ext>
            </a:extLst>
          </p:cNvPr>
          <p:cNvGrpSpPr>
            <a:grpSpLocks/>
          </p:cNvGrpSpPr>
          <p:nvPr/>
        </p:nvGrpSpPr>
        <p:grpSpPr bwMode="auto">
          <a:xfrm>
            <a:off x="6553200" y="2438401"/>
            <a:ext cx="2895600" cy="2773363"/>
            <a:chOff x="3226" y="1901"/>
            <a:chExt cx="1311" cy="1314"/>
          </a:xfrm>
        </p:grpSpPr>
        <p:sp>
          <p:nvSpPr>
            <p:cNvPr id="13337" name="AutoShape 25">
              <a:extLst>
                <a:ext uri="{FF2B5EF4-FFF2-40B4-BE49-F238E27FC236}">
                  <a16:creationId xmlns:a16="http://schemas.microsoft.com/office/drawing/2014/main" xmlns="" id="{656D98F9-1CE7-44E1-A12E-88FEFE9158E7}"/>
                </a:ext>
              </a:extLst>
            </p:cNvPr>
            <p:cNvSpPr>
              <a:spLocks noChangeArrowheads="1"/>
            </p:cNvSpPr>
            <p:nvPr/>
          </p:nvSpPr>
          <p:spPr bwMode="auto">
            <a:xfrm>
              <a:off x="3771" y="2165"/>
              <a:ext cx="749" cy="526"/>
            </a:xfrm>
            <a:prstGeom prst="hexagon">
              <a:avLst>
                <a:gd name="adj" fmla="val 3569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400" b="1" dirty="0">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dirty="0">
                  <a:effectLst>
                    <a:outerShdw blurRad="38100" dist="38100" dir="2700000" algn="tl">
                      <a:srgbClr val="C0C0C0"/>
                    </a:outerShdw>
                  </a:effectLst>
                  <a:latin typeface="Gill Sans MT" panose="020B0502020104020203" pitchFamily="34" charset="0"/>
                </a:rPr>
                <a:t>B:{b1, b2,..}</a:t>
              </a:r>
            </a:p>
            <a:p>
              <a:pPr algn="ctr">
                <a:lnSpc>
                  <a:spcPct val="90000"/>
                </a:lnSpc>
                <a:spcBef>
                  <a:spcPct val="20000"/>
                </a:spcBef>
                <a:buClr>
                  <a:schemeClr val="folHlink"/>
                </a:buClr>
                <a:buSzPct val="75000"/>
                <a:buFont typeface="Monotype Sorts" pitchFamily="2" charset="2"/>
                <a:buNone/>
                <a:defRPr/>
              </a:pPr>
              <a:endParaRPr kumimoji="1" lang="en-US" sz="1400" b="1" dirty="0">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dirty="0">
                  <a:effectLst>
                    <a:outerShdw blurRad="38100" dist="38100" dir="2700000" algn="tl">
                      <a:srgbClr val="C0C0C0"/>
                    </a:outerShdw>
                  </a:effectLst>
                  <a:latin typeface="Gill Sans MT" panose="020B0502020104020203" pitchFamily="34" charset="0"/>
                </a:rPr>
                <a:t>a3</a:t>
              </a:r>
            </a:p>
          </p:txBody>
        </p:sp>
        <p:sp>
          <p:nvSpPr>
            <p:cNvPr id="13338" name="AutoShape 26">
              <a:extLst>
                <a:ext uri="{FF2B5EF4-FFF2-40B4-BE49-F238E27FC236}">
                  <a16:creationId xmlns:a16="http://schemas.microsoft.com/office/drawing/2014/main" xmlns="" id="{69FAD03F-7772-42A0-884E-F3BA126E58D2}"/>
                </a:ext>
              </a:extLst>
            </p:cNvPr>
            <p:cNvSpPr>
              <a:spLocks noChangeArrowheads="1"/>
            </p:cNvSpPr>
            <p:nvPr/>
          </p:nvSpPr>
          <p:spPr bwMode="auto">
            <a:xfrm>
              <a:off x="3233" y="1901"/>
              <a:ext cx="755" cy="527"/>
            </a:xfrm>
            <a:prstGeom prst="hexagon">
              <a:avLst>
                <a:gd name="adj" fmla="val 3576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X</a:t>
              </a:r>
            </a:p>
          </p:txBody>
        </p:sp>
        <p:sp>
          <p:nvSpPr>
            <p:cNvPr id="13339" name="AutoShape 27">
              <a:extLst>
                <a:ext uri="{FF2B5EF4-FFF2-40B4-BE49-F238E27FC236}">
                  <a16:creationId xmlns:a16="http://schemas.microsoft.com/office/drawing/2014/main" xmlns="" id="{C18033C4-6D24-45E3-A83C-4EBE9FAA7456}"/>
                </a:ext>
              </a:extLst>
            </p:cNvPr>
            <p:cNvSpPr>
              <a:spLocks noChangeArrowheads="1"/>
            </p:cNvSpPr>
            <p:nvPr/>
          </p:nvSpPr>
          <p:spPr bwMode="auto">
            <a:xfrm>
              <a:off x="3784" y="2686"/>
              <a:ext cx="753" cy="529"/>
            </a:xfrm>
            <a:prstGeom prst="hexagon">
              <a:avLst>
                <a:gd name="adj" fmla="val 35586"/>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X</a:t>
              </a:r>
            </a:p>
          </p:txBody>
        </p:sp>
        <p:sp>
          <p:nvSpPr>
            <p:cNvPr id="13340" name="AutoShape 28">
              <a:extLst>
                <a:ext uri="{FF2B5EF4-FFF2-40B4-BE49-F238E27FC236}">
                  <a16:creationId xmlns:a16="http://schemas.microsoft.com/office/drawing/2014/main" xmlns="" id="{890EBB24-6711-4782-8788-28951F11FF0F}"/>
                </a:ext>
              </a:extLst>
            </p:cNvPr>
            <p:cNvSpPr>
              <a:spLocks noChangeArrowheads="1"/>
            </p:cNvSpPr>
            <p:nvPr/>
          </p:nvSpPr>
          <p:spPr bwMode="auto">
            <a:xfrm>
              <a:off x="3226" y="2423"/>
              <a:ext cx="753" cy="530"/>
            </a:xfrm>
            <a:prstGeom prst="hexagon">
              <a:avLst>
                <a:gd name="adj" fmla="val 3551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a3</a:t>
              </a:r>
            </a:p>
            <a:p>
              <a:pPr algn="ctr">
                <a:lnSpc>
                  <a:spcPct val="90000"/>
                </a:lnSpc>
                <a:spcBef>
                  <a:spcPct val="20000"/>
                </a:spcBef>
                <a:buClr>
                  <a:schemeClr val="folHlink"/>
                </a:buClr>
                <a:buSzPct val="75000"/>
                <a:buFont typeface="Monotype Sorts" pitchFamily="2" charset="2"/>
                <a:buNone/>
                <a:defRPr/>
              </a:pPr>
              <a:endParaRPr kumimoji="1" lang="en-US" sz="1400" b="1">
                <a:effectLst>
                  <a:outerShdw blurRad="38100" dist="38100" dir="2700000" algn="tl">
                    <a:srgbClr val="C0C0C0"/>
                  </a:outerShdw>
                </a:effectLst>
                <a:latin typeface="Gill Sans MT" panose="020B0502020104020203" pitchFamily="34" charset="0"/>
              </a:endParaRPr>
            </a:p>
            <a:p>
              <a:pPr algn="ctr">
                <a:lnSpc>
                  <a:spcPct val="90000"/>
                </a:lnSpc>
                <a:spcBef>
                  <a:spcPct val="20000"/>
                </a:spcBef>
                <a:buClr>
                  <a:schemeClr val="folHlink"/>
                </a:buClr>
                <a:buSzPct val="75000"/>
                <a:buFont typeface="Monotype Sorts" pitchFamily="2" charset="2"/>
                <a:buNone/>
                <a:defRPr/>
              </a:pPr>
              <a:r>
                <a:rPr kumimoji="1" lang="en-US" sz="1400" b="1">
                  <a:effectLst>
                    <a:outerShdw blurRad="38100" dist="38100" dir="2700000" algn="tl">
                      <a:srgbClr val="C0C0C0"/>
                    </a:outerShdw>
                  </a:effectLst>
                  <a:latin typeface="Gill Sans MT" panose="020B0502020104020203" pitchFamily="34" charset="0"/>
                </a:rPr>
                <a:t>A:{a1, a2,…}</a:t>
              </a:r>
            </a:p>
            <a:p>
              <a:pPr algn="ctr">
                <a:lnSpc>
                  <a:spcPct val="90000"/>
                </a:lnSpc>
                <a:spcBef>
                  <a:spcPct val="20000"/>
                </a:spcBef>
                <a:buClr>
                  <a:schemeClr val="folHlink"/>
                </a:buClr>
                <a:buSzPct val="75000"/>
                <a:buFont typeface="Monotype Sorts" pitchFamily="2" charset="2"/>
                <a:buNone/>
                <a:defRPr/>
              </a:pPr>
              <a:endParaRPr kumimoji="1" lang="en-US" sz="1400" b="1">
                <a:effectLst>
                  <a:outerShdw blurRad="38100" dist="38100" dir="2700000" algn="tl">
                    <a:srgbClr val="C0C0C0"/>
                  </a:outerShdw>
                </a:effectLst>
                <a:latin typeface="Gill Sans MT" panose="020B0502020104020203" pitchFamily="34" charset="0"/>
              </a:endParaRPr>
            </a:p>
          </p:txBody>
        </p:sp>
        <p:sp>
          <p:nvSpPr>
            <p:cNvPr id="13341" name="Line 29">
              <a:extLst>
                <a:ext uri="{FF2B5EF4-FFF2-40B4-BE49-F238E27FC236}">
                  <a16:creationId xmlns:a16="http://schemas.microsoft.com/office/drawing/2014/main" xmlns="" id="{13BF0E66-ACAA-4D95-8CD0-F3999D82E5F7}"/>
                </a:ext>
              </a:extLst>
            </p:cNvPr>
            <p:cNvSpPr>
              <a:spLocks noChangeShapeType="1"/>
            </p:cNvSpPr>
            <p:nvPr/>
          </p:nvSpPr>
          <p:spPr bwMode="auto">
            <a:xfrm>
              <a:off x="3662" y="2541"/>
              <a:ext cx="442"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en-US" sz="1400">
                <a:latin typeface="Gill Sans MT" panose="020B0502020104020203" pitchFamily="34" charset="0"/>
              </a:endParaRPr>
            </a:p>
          </p:txBody>
        </p:sp>
      </p:grpSp>
      <p:sp>
        <p:nvSpPr>
          <p:cNvPr id="13342" name="Text Box 30">
            <a:extLst>
              <a:ext uri="{FF2B5EF4-FFF2-40B4-BE49-F238E27FC236}">
                <a16:creationId xmlns:a16="http://schemas.microsoft.com/office/drawing/2014/main" xmlns="" id="{44E8B7C6-3A4B-433D-97C0-95F84DBC3694}"/>
              </a:ext>
            </a:extLst>
          </p:cNvPr>
          <p:cNvSpPr txBox="1">
            <a:spLocks noChangeArrowheads="1"/>
          </p:cNvSpPr>
          <p:nvPr/>
        </p:nvSpPr>
        <p:spPr bwMode="auto">
          <a:xfrm>
            <a:off x="4518386" y="5314950"/>
            <a:ext cx="385042" cy="258532"/>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43" name="Text Box 31">
            <a:extLst>
              <a:ext uri="{FF2B5EF4-FFF2-40B4-BE49-F238E27FC236}">
                <a16:creationId xmlns:a16="http://schemas.microsoft.com/office/drawing/2014/main" xmlns="" id="{4C0011BB-1E0F-481C-9704-409E0625F6A3}"/>
              </a:ext>
            </a:extLst>
          </p:cNvPr>
          <p:cNvSpPr txBox="1">
            <a:spLocks noChangeArrowheads="1"/>
          </p:cNvSpPr>
          <p:nvPr/>
        </p:nvSpPr>
        <p:spPr bwMode="auto">
          <a:xfrm>
            <a:off x="7296473" y="5243513"/>
            <a:ext cx="393056" cy="258532"/>
          </a:xfrm>
          <a:prstGeom prst="rect">
            <a:avLst/>
          </a:prstGeom>
          <a:noFill/>
          <a:ln w="9525">
            <a:noFill/>
            <a:miter lim="800000"/>
            <a:headEnd/>
            <a:tailEnd/>
          </a:ln>
          <a:effectLst/>
        </p:spPr>
        <p:txBody>
          <a:bodyPr wrap="none">
            <a:spAutoFit/>
          </a:bodyP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(b)</a:t>
            </a:r>
          </a:p>
        </p:txBody>
      </p:sp>
      <p:sp>
        <p:nvSpPr>
          <p:cNvPr id="13344" name="Text Box 32">
            <a:extLst>
              <a:ext uri="{FF2B5EF4-FFF2-40B4-BE49-F238E27FC236}">
                <a16:creationId xmlns:a16="http://schemas.microsoft.com/office/drawing/2014/main" xmlns="" id="{C43F5AC5-B574-4AA9-96EF-031BD0C7DDF8}"/>
              </a:ext>
            </a:extLst>
          </p:cNvPr>
          <p:cNvSpPr txBox="1">
            <a:spLocks noChangeArrowheads="1"/>
          </p:cNvSpPr>
          <p:nvPr/>
        </p:nvSpPr>
        <p:spPr bwMode="auto">
          <a:xfrm>
            <a:off x="1752600" y="5867400"/>
            <a:ext cx="8408988" cy="895350"/>
          </a:xfrm>
          <a:prstGeom prst="rect">
            <a:avLst/>
          </a:prstGeom>
          <a:noFill/>
          <a:ln w="9525">
            <a:noFill/>
            <a:miter lim="800000"/>
            <a:headEnd/>
            <a:tailEnd/>
          </a:ln>
          <a:effectLst/>
        </p:spPr>
        <p:txBody>
          <a:bodyPr>
            <a:spAutoFit/>
          </a:bodyPr>
          <a:lstStyle/>
          <a:p>
            <a:pPr marL="457200" indent="-457200" algn="just">
              <a:lnSpc>
                <a:spcPct val="90000"/>
              </a:lnSpc>
              <a:spcBef>
                <a:spcPct val="20000"/>
              </a:spcBef>
              <a:buClr>
                <a:schemeClr val="folHlink"/>
              </a:buClr>
              <a:buSzPct val="75000"/>
              <a:buFont typeface="Monotype Sorts" pitchFamily="2" charset="2"/>
              <a:buAutoNum type="alphaLcParenBoth"/>
              <a:defRPr/>
            </a:pPr>
            <a:r>
              <a:rPr kumimoji="1" lang="en-US" b="1" dirty="0">
                <a:latin typeface="Gill Sans MT" panose="020B0502020104020203" pitchFamily="34" charset="0"/>
              </a:rPr>
              <a:t>FCA: A-G denote different sets of channels permanently assigned to cells</a:t>
            </a:r>
          </a:p>
          <a:p>
            <a:pPr marL="457200" indent="-457200" algn="just">
              <a:lnSpc>
                <a:spcPct val="90000"/>
              </a:lnSpc>
              <a:spcBef>
                <a:spcPct val="20000"/>
              </a:spcBef>
              <a:buClr>
                <a:schemeClr val="folHlink"/>
              </a:buClr>
              <a:buSzPct val="75000"/>
              <a:buFont typeface="Monotype Sorts" pitchFamily="2" charset="2"/>
              <a:buAutoNum type="alphaLcParenBoth"/>
              <a:defRPr/>
            </a:pPr>
            <a:r>
              <a:rPr kumimoji="1" lang="en-US" b="1" dirty="0">
                <a:latin typeface="Gill Sans MT" panose="020B0502020104020203" pitchFamily="34" charset="0"/>
              </a:rPr>
              <a:t>Borrowing: Channel a3 is borrowed by B from A. Cells marked X are prohibited from using a3</a:t>
            </a:r>
          </a:p>
        </p:txBody>
      </p:sp>
      <p:sp>
        <p:nvSpPr>
          <p:cNvPr id="13345" name="Line 33">
            <a:extLst>
              <a:ext uri="{FF2B5EF4-FFF2-40B4-BE49-F238E27FC236}">
                <a16:creationId xmlns:a16="http://schemas.microsoft.com/office/drawing/2014/main" xmlns="" id="{F3E02C63-B973-4695-B26B-9CD44CF62ADC}"/>
              </a:ext>
            </a:extLst>
          </p:cNvPr>
          <p:cNvSpPr>
            <a:spLocks noChangeShapeType="1"/>
          </p:cNvSpPr>
          <p:nvPr/>
        </p:nvSpPr>
        <p:spPr bwMode="auto">
          <a:xfrm flipH="1" flipV="1">
            <a:off x="4572000" y="4325939"/>
            <a:ext cx="14288" cy="28575"/>
          </a:xfrm>
          <a:prstGeom prst="line">
            <a:avLst/>
          </a:prstGeom>
          <a:noFill/>
          <a:ln w="9525">
            <a:solidFill>
              <a:schemeClr val="tx1"/>
            </a:solidFill>
            <a:round/>
            <a:headEnd/>
            <a:tailEnd/>
          </a:ln>
          <a:effectLst/>
        </p:spPr>
        <p:txBody>
          <a:bodyPr wrap="none" anchor="ctr"/>
          <a:lstStyle/>
          <a:p>
            <a:pPr eaLnBrk="1" hangingPunct="1">
              <a:defRPr/>
            </a:pPr>
            <a:endParaRPr lang="en-US">
              <a:latin typeface="Gill Sans MT" panose="020B0502020104020203" pitchFamily="34" charset="0"/>
            </a:endParaRPr>
          </a:p>
        </p:txBody>
      </p:sp>
      <p:sp>
        <p:nvSpPr>
          <p:cNvPr id="13346" name="AutoShape 34">
            <a:extLst>
              <a:ext uri="{FF2B5EF4-FFF2-40B4-BE49-F238E27FC236}">
                <a16:creationId xmlns:a16="http://schemas.microsoft.com/office/drawing/2014/main" xmlns="" id="{CA06A475-0CD2-46DB-BB24-719F7BFA707D}"/>
              </a:ext>
            </a:extLst>
          </p:cNvPr>
          <p:cNvSpPr>
            <a:spLocks noChangeArrowheads="1"/>
          </p:cNvSpPr>
          <p:nvPr/>
        </p:nvSpPr>
        <p:spPr bwMode="auto">
          <a:xfrm>
            <a:off x="3341688" y="3222625"/>
            <a:ext cx="512762"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47" name="AutoShape 35">
            <a:extLst>
              <a:ext uri="{FF2B5EF4-FFF2-40B4-BE49-F238E27FC236}">
                <a16:creationId xmlns:a16="http://schemas.microsoft.com/office/drawing/2014/main" xmlns="" id="{3334D858-0EE3-465C-B33C-C3158D763F5C}"/>
              </a:ext>
            </a:extLst>
          </p:cNvPr>
          <p:cNvSpPr>
            <a:spLocks noChangeArrowheads="1"/>
          </p:cNvSpPr>
          <p:nvPr/>
        </p:nvSpPr>
        <p:spPr bwMode="auto">
          <a:xfrm>
            <a:off x="3338514" y="3654426"/>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48" name="AutoShape 36">
            <a:extLst>
              <a:ext uri="{FF2B5EF4-FFF2-40B4-BE49-F238E27FC236}">
                <a16:creationId xmlns:a16="http://schemas.microsoft.com/office/drawing/2014/main" xmlns="" id="{2F9F7EAC-43C9-4D0E-8F36-29413A53DDD2}"/>
              </a:ext>
            </a:extLst>
          </p:cNvPr>
          <p:cNvSpPr>
            <a:spLocks noChangeArrowheads="1"/>
          </p:cNvSpPr>
          <p:nvPr/>
        </p:nvSpPr>
        <p:spPr bwMode="auto">
          <a:xfrm>
            <a:off x="3335338" y="4084639"/>
            <a:ext cx="512762"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A</a:t>
            </a:r>
          </a:p>
        </p:txBody>
      </p:sp>
      <p:sp>
        <p:nvSpPr>
          <p:cNvPr id="13349" name="AutoShape 37">
            <a:extLst>
              <a:ext uri="{FF2B5EF4-FFF2-40B4-BE49-F238E27FC236}">
                <a16:creationId xmlns:a16="http://schemas.microsoft.com/office/drawing/2014/main" xmlns="" id="{A96474CB-3E85-44E4-ADBC-E51DB6EDA0DE}"/>
              </a:ext>
            </a:extLst>
          </p:cNvPr>
          <p:cNvSpPr>
            <a:spLocks noChangeArrowheads="1"/>
          </p:cNvSpPr>
          <p:nvPr/>
        </p:nvSpPr>
        <p:spPr bwMode="auto">
          <a:xfrm>
            <a:off x="3330576" y="4514851"/>
            <a:ext cx="512763" cy="436563"/>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50" name="AutoShape 38">
            <a:extLst>
              <a:ext uri="{FF2B5EF4-FFF2-40B4-BE49-F238E27FC236}">
                <a16:creationId xmlns:a16="http://schemas.microsoft.com/office/drawing/2014/main" xmlns="" id="{C58E1C97-0F39-46E1-870B-9CBFF63264BB}"/>
              </a:ext>
            </a:extLst>
          </p:cNvPr>
          <p:cNvSpPr>
            <a:spLocks noChangeArrowheads="1"/>
          </p:cNvSpPr>
          <p:nvPr/>
        </p:nvSpPr>
        <p:spPr bwMode="auto">
          <a:xfrm>
            <a:off x="5613401" y="3230564"/>
            <a:ext cx="512763" cy="433387"/>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a:effectLst>
                  <a:outerShdw blurRad="38100" dist="38100" dir="2700000" algn="tl">
                    <a:srgbClr val="C0C0C0"/>
                  </a:outerShdw>
                </a:effectLst>
                <a:latin typeface="Gill Sans MT" panose="020B0502020104020203" pitchFamily="34" charset="0"/>
              </a:rPr>
              <a:t>B</a:t>
            </a:r>
          </a:p>
        </p:txBody>
      </p:sp>
      <p:sp>
        <p:nvSpPr>
          <p:cNvPr id="13351" name="AutoShape 39">
            <a:extLst>
              <a:ext uri="{FF2B5EF4-FFF2-40B4-BE49-F238E27FC236}">
                <a16:creationId xmlns:a16="http://schemas.microsoft.com/office/drawing/2014/main" xmlns="" id="{01B440B3-2F25-454C-BB73-092849BD6424}"/>
              </a:ext>
            </a:extLst>
          </p:cNvPr>
          <p:cNvSpPr>
            <a:spLocks noChangeArrowheads="1"/>
          </p:cNvSpPr>
          <p:nvPr/>
        </p:nvSpPr>
        <p:spPr bwMode="auto">
          <a:xfrm>
            <a:off x="5610226" y="366236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52" name="AutoShape 40">
            <a:extLst>
              <a:ext uri="{FF2B5EF4-FFF2-40B4-BE49-F238E27FC236}">
                <a16:creationId xmlns:a16="http://schemas.microsoft.com/office/drawing/2014/main" xmlns="" id="{C61BB7F0-3C3F-4AA2-A030-8916574BC664}"/>
              </a:ext>
            </a:extLst>
          </p:cNvPr>
          <p:cNvSpPr>
            <a:spLocks noChangeArrowheads="1"/>
          </p:cNvSpPr>
          <p:nvPr/>
        </p:nvSpPr>
        <p:spPr bwMode="auto">
          <a:xfrm>
            <a:off x="5607051" y="4092576"/>
            <a:ext cx="512763" cy="434975"/>
          </a:xfrm>
          <a:prstGeom prst="hexagon">
            <a:avLst>
              <a:gd name="adj" fmla="val 29471"/>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13353" name="AutoShape 41">
            <a:extLst>
              <a:ext uri="{FF2B5EF4-FFF2-40B4-BE49-F238E27FC236}">
                <a16:creationId xmlns:a16="http://schemas.microsoft.com/office/drawing/2014/main" xmlns="" id="{9BAAC28B-E62B-464A-8986-4FF7F0747000}"/>
              </a:ext>
            </a:extLst>
          </p:cNvPr>
          <p:cNvSpPr>
            <a:spLocks noChangeArrowheads="1"/>
          </p:cNvSpPr>
          <p:nvPr/>
        </p:nvSpPr>
        <p:spPr bwMode="auto">
          <a:xfrm>
            <a:off x="5602288" y="4522788"/>
            <a:ext cx="512762" cy="436562"/>
          </a:xfrm>
          <a:prstGeom prst="hexagon">
            <a:avLst>
              <a:gd name="adj" fmla="val 29364"/>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endParaRPr kumimoji="1" lang="en-US" sz="1200" b="1">
              <a:effectLst>
                <a:outerShdw blurRad="38100" dist="38100" dir="2700000" algn="tl">
                  <a:srgbClr val="C0C0C0"/>
                </a:outerShdw>
              </a:effectLst>
              <a:latin typeface="Gill Sans MT" panose="020B0502020104020203" pitchFamily="34" charset="0"/>
            </a:endParaRPr>
          </a:p>
        </p:txBody>
      </p:sp>
      <p:sp>
        <p:nvSpPr>
          <p:cNvPr id="13354" name="AutoShape 42">
            <a:extLst>
              <a:ext uri="{FF2B5EF4-FFF2-40B4-BE49-F238E27FC236}">
                <a16:creationId xmlns:a16="http://schemas.microsoft.com/office/drawing/2014/main" xmlns="" id="{C87D2B88-4A73-4FF1-A6D0-848F808B91A2}"/>
              </a:ext>
            </a:extLst>
          </p:cNvPr>
          <p:cNvSpPr>
            <a:spLocks noChangeArrowheads="1"/>
          </p:cNvSpPr>
          <p:nvPr/>
        </p:nvSpPr>
        <p:spPr bwMode="auto">
          <a:xfrm>
            <a:off x="5211764" y="4735514"/>
            <a:ext cx="511175" cy="434975"/>
          </a:xfrm>
          <a:prstGeom prst="hexagon">
            <a:avLst>
              <a:gd name="adj" fmla="val 29380"/>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D</a:t>
            </a:r>
          </a:p>
        </p:txBody>
      </p:sp>
      <p:sp>
        <p:nvSpPr>
          <p:cNvPr id="13355" name="AutoShape 43">
            <a:extLst>
              <a:ext uri="{FF2B5EF4-FFF2-40B4-BE49-F238E27FC236}">
                <a16:creationId xmlns:a16="http://schemas.microsoft.com/office/drawing/2014/main" xmlns="" id="{48CFA128-C014-49FC-B574-BA6DEEB9C38F}"/>
              </a:ext>
            </a:extLst>
          </p:cNvPr>
          <p:cNvSpPr>
            <a:spLocks noChangeArrowheads="1"/>
          </p:cNvSpPr>
          <p:nvPr/>
        </p:nvSpPr>
        <p:spPr bwMode="auto">
          <a:xfrm>
            <a:off x="4451351" y="4740276"/>
            <a:ext cx="511175" cy="436563"/>
          </a:xfrm>
          <a:prstGeom prst="hexagon">
            <a:avLst>
              <a:gd name="adj" fmla="val 29273"/>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F</a:t>
            </a:r>
          </a:p>
        </p:txBody>
      </p:sp>
      <p:sp>
        <p:nvSpPr>
          <p:cNvPr id="13356" name="AutoShape 44">
            <a:extLst>
              <a:ext uri="{FF2B5EF4-FFF2-40B4-BE49-F238E27FC236}">
                <a16:creationId xmlns:a16="http://schemas.microsoft.com/office/drawing/2014/main" xmlns="" id="{4A0643F9-1C62-418F-89DC-73329FB7A475}"/>
              </a:ext>
            </a:extLst>
          </p:cNvPr>
          <p:cNvSpPr>
            <a:spLocks noChangeArrowheads="1"/>
          </p:cNvSpPr>
          <p:nvPr/>
        </p:nvSpPr>
        <p:spPr bwMode="auto">
          <a:xfrm>
            <a:off x="3697288" y="4733925"/>
            <a:ext cx="512762" cy="433388"/>
          </a:xfrm>
          <a:prstGeom prst="hexagon">
            <a:avLst>
              <a:gd name="adj" fmla="val 29579"/>
              <a:gd name="vf" fmla="val 115470"/>
            </a:avLst>
          </a:prstGeom>
          <a:solidFill>
            <a:schemeClr val="bg1"/>
          </a:solidFill>
          <a:ln w="19050">
            <a:solidFill>
              <a:srgbClr val="800000"/>
            </a:solidFill>
            <a:miter lim="800000"/>
            <a:headEnd/>
            <a:tailEnd/>
          </a:ln>
          <a:effectLst/>
        </p:spPr>
        <p:txBody>
          <a:bodyPr wrap="none" anchor="ctr"/>
          <a:lstStyle/>
          <a:p>
            <a:pPr algn="ctr">
              <a:lnSpc>
                <a:spcPct val="90000"/>
              </a:lnSpc>
              <a:spcBef>
                <a:spcPct val="20000"/>
              </a:spcBef>
              <a:buClr>
                <a:schemeClr val="folHlink"/>
              </a:buClr>
              <a:buSzPct val="75000"/>
              <a:buFont typeface="Monotype Sorts" pitchFamily="2" charset="2"/>
              <a:buNone/>
              <a:defRPr/>
            </a:pPr>
            <a:r>
              <a:rPr kumimoji="1" lang="en-US" sz="1200" b="1">
                <a:effectLst>
                  <a:outerShdw blurRad="38100" dist="38100" dir="2700000" algn="tl">
                    <a:srgbClr val="C0C0C0"/>
                  </a:outerShdw>
                </a:effectLst>
                <a:latin typeface="Gill Sans MT" panose="020B0502020104020203" pitchFamily="34" charset="0"/>
              </a:rPr>
              <a:t>E</a:t>
            </a:r>
          </a:p>
        </p:txBody>
      </p:sp>
      <p:sp>
        <p:nvSpPr>
          <p:cNvPr id="45" name="Rectangle 3">
            <a:extLst>
              <a:ext uri="{FF2B5EF4-FFF2-40B4-BE49-F238E27FC236}">
                <a16:creationId xmlns:a16="http://schemas.microsoft.com/office/drawing/2014/main" xmlns="" id="{1E5BB7F1-E99D-45A0-851C-5375A3EFC107}"/>
              </a:ext>
            </a:extLst>
          </p:cNvPr>
          <p:cNvSpPr>
            <a:spLocks noChangeArrowheads="1"/>
          </p:cNvSpPr>
          <p:nvPr/>
        </p:nvSpPr>
        <p:spPr bwMode="auto">
          <a:xfrm>
            <a:off x="3200401" y="592833"/>
            <a:ext cx="55436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b="1" dirty="0">
                <a:solidFill>
                  <a:srgbClr val="0000CC"/>
                </a:solidFill>
                <a:latin typeface="Gill Sans MT" panose="020B0502020104020203" pitchFamily="34" charset="0"/>
              </a:rPr>
              <a:t>Channel Borrowing Scheme</a:t>
            </a:r>
          </a:p>
        </p:txBody>
      </p:sp>
    </p:spTree>
    <p:extLst>
      <p:ext uri="{BB962C8B-B14F-4D97-AF65-F5344CB8AC3E}">
        <p14:creationId xmlns:p14="http://schemas.microsoft.com/office/powerpoint/2010/main" val="2690007034"/>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0" y="2433077"/>
            <a:ext cx="10515600" cy="1325563"/>
          </a:xfrm>
        </p:spPr>
        <p:txBody>
          <a:bodyPr>
            <a:noAutofit/>
          </a:bodyPr>
          <a:lstStyle/>
          <a:p>
            <a:pPr algn="ctr"/>
            <a:r>
              <a:rPr lang="en-US" sz="9600" dirty="0" smtClean="0"/>
              <a:t>Thank You</a:t>
            </a:r>
            <a:endParaRPr lang="en-US" sz="9600" dirty="0"/>
          </a:p>
        </p:txBody>
      </p:sp>
    </p:spTree>
    <p:extLst>
      <p:ext uri="{BB962C8B-B14F-4D97-AF65-F5344CB8AC3E}">
        <p14:creationId xmlns:p14="http://schemas.microsoft.com/office/powerpoint/2010/main" val="37131234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4"/>
          <p:cNvSpPr txBox="1">
            <a:spLocks noChangeArrowheads="1"/>
          </p:cNvSpPr>
          <p:nvPr/>
        </p:nvSpPr>
        <p:spPr bwMode="auto">
          <a:xfrm>
            <a:off x="2227006" y="3815082"/>
            <a:ext cx="7924800" cy="1477328"/>
          </a:xfrm>
          <a:prstGeom prst="rect">
            <a:avLst/>
          </a:prstGeom>
          <a:noFill/>
          <a:ln w="9525">
            <a:noFill/>
            <a:miter lim="800000"/>
            <a:headEnd/>
            <a:tailEnd/>
          </a:ln>
        </p:spPr>
        <p:txBody>
          <a:bodyPr>
            <a:spAutoFit/>
          </a:bodyPr>
          <a:lstStyle/>
          <a:p>
            <a:pPr algn="ctr"/>
            <a:r>
              <a:rPr lang="en-US" b="1" dirty="0">
                <a:solidFill>
                  <a:schemeClr val="accent2"/>
                </a:solidFill>
                <a:latin typeface="Gill Sans MT" panose="020B0502020104020203" pitchFamily="34" charset="0"/>
                <a:cs typeface="Arial" charset="0"/>
              </a:rPr>
              <a:t>By-</a:t>
            </a:r>
          </a:p>
          <a:p>
            <a:pPr algn="ctr"/>
            <a:r>
              <a:rPr lang="en-US" b="1" dirty="0">
                <a:solidFill>
                  <a:schemeClr val="accent2"/>
                </a:solidFill>
                <a:latin typeface="Gill Sans MT" panose="020B0502020104020203" pitchFamily="34" charset="0"/>
                <a:cs typeface="Arial" charset="0"/>
              </a:rPr>
              <a:t>Dr. </a:t>
            </a:r>
            <a:r>
              <a:rPr lang="en-US" b="1" dirty="0" err="1">
                <a:solidFill>
                  <a:schemeClr val="accent2"/>
                </a:solidFill>
                <a:latin typeface="Gill Sans MT" panose="020B0502020104020203" pitchFamily="34" charset="0"/>
                <a:cs typeface="Arial" charset="0"/>
              </a:rPr>
              <a:t>Jesmin</a:t>
            </a:r>
            <a:r>
              <a:rPr lang="en-US" b="1" dirty="0">
                <a:solidFill>
                  <a:schemeClr val="accent2"/>
                </a:solidFill>
                <a:latin typeface="Gill Sans MT" panose="020B0502020104020203" pitchFamily="34" charset="0"/>
                <a:cs typeface="Arial" charset="0"/>
              </a:rPr>
              <a:t> Akhter</a:t>
            </a:r>
            <a:endParaRPr lang="en-US" dirty="0">
              <a:solidFill>
                <a:schemeClr val="accent2"/>
              </a:solidFill>
              <a:latin typeface="Gill Sans MT" panose="020B0502020104020203" pitchFamily="34" charset="0"/>
              <a:cs typeface="Arial" charset="0"/>
            </a:endParaRPr>
          </a:p>
          <a:p>
            <a:pPr algn="ctr"/>
            <a:r>
              <a:rPr lang="en-US" dirty="0" smtClean="0">
                <a:latin typeface="Gill Sans MT" panose="020B0502020104020203" pitchFamily="34" charset="0"/>
                <a:cs typeface="Arial" charset="0"/>
              </a:rPr>
              <a:t>Professor</a:t>
            </a:r>
            <a:endParaRPr lang="en-US" dirty="0">
              <a:latin typeface="Gill Sans MT" panose="020B0502020104020203" pitchFamily="34" charset="0"/>
              <a:cs typeface="Arial" charset="0"/>
            </a:endParaRPr>
          </a:p>
          <a:p>
            <a:pPr algn="ctr"/>
            <a:r>
              <a:rPr lang="en-US" dirty="0">
                <a:latin typeface="Gill Sans MT" panose="020B0502020104020203" pitchFamily="34" charset="0"/>
                <a:cs typeface="Arial" charset="0"/>
              </a:rPr>
              <a:t>Institute of Information Technology</a:t>
            </a:r>
          </a:p>
          <a:p>
            <a:pPr algn="ctr"/>
            <a:r>
              <a:rPr lang="en-US" dirty="0">
                <a:latin typeface="Gill Sans MT" panose="020B0502020104020203" pitchFamily="34" charset="0"/>
                <a:cs typeface="Arial" charset="0"/>
              </a:rPr>
              <a:t>Jahangirnagar University </a:t>
            </a:r>
          </a:p>
        </p:txBody>
      </p:sp>
      <p:sp>
        <p:nvSpPr>
          <p:cNvPr id="11268" name="TextBox 3"/>
          <p:cNvSpPr txBox="1">
            <a:spLocks noChangeArrowheads="1"/>
          </p:cNvSpPr>
          <p:nvPr/>
        </p:nvSpPr>
        <p:spPr bwMode="auto">
          <a:xfrm>
            <a:off x="2705100" y="2607379"/>
            <a:ext cx="6781800" cy="923330"/>
          </a:xfrm>
          <a:prstGeom prst="rect">
            <a:avLst/>
          </a:prstGeom>
          <a:noFill/>
          <a:ln w="9525">
            <a:noFill/>
            <a:miter lim="800000"/>
            <a:headEnd/>
            <a:tailEnd/>
          </a:ln>
        </p:spPr>
        <p:txBody>
          <a:bodyPr>
            <a:spAutoFit/>
          </a:bodyPr>
          <a:lstStyle/>
          <a:p>
            <a:pPr algn="ctr"/>
            <a:r>
              <a:rPr lang="en-US" b="1" dirty="0" smtClean="0">
                <a:solidFill>
                  <a:srgbClr val="FF0000"/>
                </a:solidFill>
                <a:latin typeface="Gill Sans MT" panose="020B0502020104020203" pitchFamily="34" charset="0"/>
              </a:rPr>
              <a:t>Wireless Network</a:t>
            </a:r>
            <a:endParaRPr lang="en-US" b="1" dirty="0">
              <a:solidFill>
                <a:srgbClr val="FF0000"/>
              </a:solidFill>
              <a:latin typeface="Gill Sans MT" panose="020B0502020104020203" pitchFamily="34" charset="0"/>
            </a:endParaRPr>
          </a:p>
          <a:p>
            <a:pPr algn="ctr"/>
            <a:endParaRPr lang="en-US" b="1" dirty="0">
              <a:solidFill>
                <a:srgbClr val="FF0000"/>
              </a:solidFill>
              <a:latin typeface="Gill Sans MT" panose="020B0502020104020203" pitchFamily="34" charset="0"/>
            </a:endParaRPr>
          </a:p>
          <a:p>
            <a:pPr algn="ctr"/>
            <a:endParaRPr lang="en-US" b="1" dirty="0">
              <a:latin typeface="Gill Sans MT" panose="020B0502020104020203" pitchFamily="34" charset="0"/>
            </a:endParaRPr>
          </a:p>
        </p:txBody>
      </p:sp>
      <p:pic>
        <p:nvPicPr>
          <p:cNvPr id="11269" name="il_fi" descr="http://upload.wikimedia.org/wikipedia/en/0/0a/JU-logo.png"/>
          <p:cNvPicPr>
            <a:picLocks noChangeAspect="1" noChangeArrowheads="1"/>
          </p:cNvPicPr>
          <p:nvPr/>
        </p:nvPicPr>
        <p:blipFill>
          <a:blip r:embed="rId2" r:link="rId3"/>
          <a:srcRect/>
          <a:stretch>
            <a:fillRect/>
          </a:stretch>
        </p:blipFill>
        <p:spPr bwMode="auto">
          <a:xfrm>
            <a:off x="5410200" y="496445"/>
            <a:ext cx="1371600" cy="1614488"/>
          </a:xfrm>
          <a:prstGeom prst="rect">
            <a:avLst/>
          </a:prstGeom>
          <a:noFill/>
          <a:ln w="9525">
            <a:noFill/>
            <a:miter lim="800000"/>
            <a:headEnd/>
            <a:tailEnd/>
          </a:ln>
        </p:spPr>
      </p:pic>
    </p:spTree>
    <p:extLst>
      <p:ext uri="{BB962C8B-B14F-4D97-AF65-F5344CB8AC3E}">
        <p14:creationId xmlns:p14="http://schemas.microsoft.com/office/powerpoint/2010/main" val="21611240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DB2D978A-A913-4E22-A983-4E0E8F82429D}"/>
              </a:ext>
            </a:extLst>
          </p:cNvPr>
          <p:cNvPicPr>
            <a:picLocks noGrp="1" noChangeAspect="1"/>
          </p:cNvPicPr>
          <p:nvPr>
            <p:ph idx="1"/>
          </p:nvPr>
        </p:nvPicPr>
        <p:blipFill>
          <a:blip r:embed="rId2"/>
          <a:stretch>
            <a:fillRect/>
          </a:stretch>
        </p:blipFill>
        <p:spPr>
          <a:xfrm>
            <a:off x="2591889" y="948070"/>
            <a:ext cx="7008223" cy="5638800"/>
          </a:xfrm>
          <a:prstGeom prst="rect">
            <a:avLst/>
          </a:prstGeom>
        </p:spPr>
      </p:pic>
      <p:sp>
        <p:nvSpPr>
          <p:cNvPr id="4" name="Slide Number Placeholder 3">
            <a:extLst>
              <a:ext uri="{FF2B5EF4-FFF2-40B4-BE49-F238E27FC236}">
                <a16:creationId xmlns:a16="http://schemas.microsoft.com/office/drawing/2014/main" xmlns="" id="{404DF40B-7BEE-44CF-9F54-1D508EA95990}"/>
              </a:ext>
            </a:extLst>
          </p:cNvPr>
          <p:cNvSpPr>
            <a:spLocks noGrp="1"/>
          </p:cNvSpPr>
          <p:nvPr>
            <p:ph type="sldNum" sz="quarter" idx="12"/>
          </p:nvPr>
        </p:nvSpPr>
        <p:spPr/>
        <p:txBody>
          <a:bodyPr/>
          <a:lstStyle/>
          <a:p>
            <a:pPr>
              <a:defRPr/>
            </a:pPr>
            <a:fld id="{F388FE0C-1EF1-40DC-A52C-1696A82DC13C}" type="slidenum">
              <a:rPr lang="en-US" altLang="en-US" smtClean="0"/>
              <a:pPr>
                <a:defRPr/>
              </a:pPr>
              <a:t>78</a:t>
            </a:fld>
            <a:endParaRPr lang="en-US" altLang="en-US"/>
          </a:p>
        </p:txBody>
      </p:sp>
      <p:sp>
        <p:nvSpPr>
          <p:cNvPr id="6" name="Title 1">
            <a:extLst>
              <a:ext uri="{FF2B5EF4-FFF2-40B4-BE49-F238E27FC236}">
                <a16:creationId xmlns:a16="http://schemas.microsoft.com/office/drawing/2014/main" xmlns="" id="{D26ACAC7-3381-4E37-91E7-BD95AD11FE64}"/>
              </a:ext>
            </a:extLst>
          </p:cNvPr>
          <p:cNvSpPr>
            <a:spLocks noGrp="1"/>
          </p:cNvSpPr>
          <p:nvPr>
            <p:ph type="title"/>
          </p:nvPr>
        </p:nvSpPr>
        <p:spPr>
          <a:xfrm>
            <a:off x="2057400" y="111642"/>
            <a:ext cx="7772400" cy="1143000"/>
          </a:xfrm>
        </p:spPr>
        <p:txBody>
          <a:bodyPr/>
          <a:lstStyle/>
          <a:p>
            <a:r>
              <a:rPr lang="en-US" b="1" dirty="0"/>
              <a:t>Cellular Systems</a:t>
            </a:r>
            <a:endParaRPr lang="en-US" dirty="0"/>
          </a:p>
        </p:txBody>
      </p:sp>
      <p:sp>
        <p:nvSpPr>
          <p:cNvPr id="7" name="TextBox 6">
            <a:extLst>
              <a:ext uri="{FF2B5EF4-FFF2-40B4-BE49-F238E27FC236}">
                <a16:creationId xmlns:a16="http://schemas.microsoft.com/office/drawing/2014/main" xmlns="" id="{A5A2B665-B32B-4CB1-B144-657E6937778F}"/>
              </a:ext>
            </a:extLst>
          </p:cNvPr>
          <p:cNvSpPr txBox="1"/>
          <p:nvPr/>
        </p:nvSpPr>
        <p:spPr>
          <a:xfrm>
            <a:off x="1676400" y="1083175"/>
            <a:ext cx="2667000" cy="369332"/>
          </a:xfrm>
          <a:prstGeom prst="rect">
            <a:avLst/>
          </a:prstGeom>
          <a:noFill/>
        </p:spPr>
        <p:txBody>
          <a:bodyPr wrap="square" rtlCol="0">
            <a:spAutoFit/>
          </a:bodyPr>
          <a:lstStyle/>
          <a:p>
            <a:r>
              <a:rPr lang="en-US" dirty="0"/>
              <a:t>Book -(Vijay Garg)</a:t>
            </a:r>
          </a:p>
        </p:txBody>
      </p:sp>
    </p:spTree>
    <p:extLst>
      <p:ext uri="{BB962C8B-B14F-4D97-AF65-F5344CB8AC3E}">
        <p14:creationId xmlns:p14="http://schemas.microsoft.com/office/powerpoint/2010/main" val="219896834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153B99D-1E61-4EAD-B801-642C7B64C1B9}"/>
              </a:ext>
            </a:extLst>
          </p:cNvPr>
          <p:cNvSpPr>
            <a:spLocks noGrp="1"/>
          </p:cNvSpPr>
          <p:nvPr>
            <p:ph type="sldNum" sz="quarter" idx="12"/>
          </p:nvPr>
        </p:nvSpPr>
        <p:spPr/>
        <p:txBody>
          <a:bodyPr/>
          <a:lstStyle/>
          <a:p>
            <a:pPr>
              <a:defRPr/>
            </a:pPr>
            <a:fld id="{F388FE0C-1EF1-40DC-A52C-1696A82DC13C}" type="slidenum">
              <a:rPr lang="en-US" altLang="en-US" smtClean="0"/>
              <a:pPr>
                <a:defRPr/>
              </a:pPr>
              <a:t>79</a:t>
            </a:fld>
            <a:endParaRPr lang="en-US" altLang="en-US"/>
          </a:p>
        </p:txBody>
      </p:sp>
      <p:pic>
        <p:nvPicPr>
          <p:cNvPr id="7" name="Picture 6">
            <a:extLst>
              <a:ext uri="{FF2B5EF4-FFF2-40B4-BE49-F238E27FC236}">
                <a16:creationId xmlns:a16="http://schemas.microsoft.com/office/drawing/2014/main" xmlns="" id="{5DF857D8-65E4-44F4-A9D1-532C109FC2B7}"/>
              </a:ext>
            </a:extLst>
          </p:cNvPr>
          <p:cNvPicPr>
            <a:picLocks noChangeAspect="1"/>
          </p:cNvPicPr>
          <p:nvPr/>
        </p:nvPicPr>
        <p:blipFill>
          <a:blip r:embed="rId2"/>
          <a:stretch>
            <a:fillRect/>
          </a:stretch>
        </p:blipFill>
        <p:spPr>
          <a:xfrm>
            <a:off x="1638300" y="163034"/>
            <a:ext cx="8915400" cy="3371219"/>
          </a:xfrm>
          <a:prstGeom prst="rect">
            <a:avLst/>
          </a:prstGeom>
        </p:spPr>
      </p:pic>
      <p:pic>
        <p:nvPicPr>
          <p:cNvPr id="8" name="Picture 7">
            <a:extLst>
              <a:ext uri="{FF2B5EF4-FFF2-40B4-BE49-F238E27FC236}">
                <a16:creationId xmlns:a16="http://schemas.microsoft.com/office/drawing/2014/main" xmlns="" id="{CC203B15-27D2-4CC2-8AB0-DB327567616C}"/>
              </a:ext>
            </a:extLst>
          </p:cNvPr>
          <p:cNvPicPr>
            <a:picLocks noChangeAspect="1"/>
          </p:cNvPicPr>
          <p:nvPr/>
        </p:nvPicPr>
        <p:blipFill>
          <a:blip r:embed="rId3"/>
          <a:stretch>
            <a:fillRect/>
          </a:stretch>
        </p:blipFill>
        <p:spPr>
          <a:xfrm>
            <a:off x="3505200" y="3390205"/>
            <a:ext cx="4190476" cy="3304762"/>
          </a:xfrm>
          <a:prstGeom prst="rect">
            <a:avLst/>
          </a:prstGeom>
        </p:spPr>
      </p:pic>
    </p:spTree>
    <p:extLst>
      <p:ext uri="{BB962C8B-B14F-4D97-AF65-F5344CB8AC3E}">
        <p14:creationId xmlns:p14="http://schemas.microsoft.com/office/powerpoint/2010/main" val="380635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bwMode="auto">
          <a:xfrm>
            <a:off x="2209800" y="1905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Frequency Shift Keying</a:t>
            </a:r>
          </a:p>
        </p:txBody>
      </p:sp>
      <p:sp>
        <p:nvSpPr>
          <p:cNvPr id="880643" name="Rectangle 3"/>
          <p:cNvSpPr>
            <a:spLocks noGrp="1" noChangeArrowheads="1"/>
          </p:cNvSpPr>
          <p:nvPr>
            <p:ph type="body" idx="1"/>
          </p:nvPr>
        </p:nvSpPr>
        <p:spPr bwMode="auto">
          <a:xfrm>
            <a:off x="759417" y="1552237"/>
            <a:ext cx="10208217" cy="112897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dirty="0"/>
              <a:t>The digital data stream changes the frequency of the carrier signal, f</a:t>
            </a:r>
            <a:r>
              <a:rPr lang="en-US" baseline="-25000" dirty="0"/>
              <a:t>c</a:t>
            </a:r>
            <a:r>
              <a:rPr lang="en-US" dirty="0"/>
              <a:t>.</a:t>
            </a:r>
          </a:p>
          <a:p>
            <a:r>
              <a:rPr lang="en-US" dirty="0"/>
              <a:t>For example, a “1” could be represented by f</a:t>
            </a:r>
            <a:r>
              <a:rPr lang="en-US" baseline="-25000" dirty="0"/>
              <a:t>1</a:t>
            </a:r>
            <a:r>
              <a:rPr lang="en-US" dirty="0"/>
              <a:t>=f</a:t>
            </a:r>
            <a:r>
              <a:rPr lang="en-US" baseline="-25000" dirty="0"/>
              <a:t>c</a:t>
            </a:r>
            <a:r>
              <a:rPr lang="en-US" dirty="0"/>
              <a:t> +</a:t>
            </a:r>
            <a:r>
              <a:rPr lang="en-US" dirty="0">
                <a:sym typeface="Symbol" panose="05050102010706020507" pitchFamily="18" charset="2"/>
              </a:rPr>
              <a:t></a:t>
            </a:r>
            <a:r>
              <a:rPr lang="en-US" dirty="0"/>
              <a:t>f, and a “0” could be represented by f</a:t>
            </a:r>
            <a:r>
              <a:rPr lang="en-US" baseline="-25000" dirty="0"/>
              <a:t>2</a:t>
            </a:r>
            <a:r>
              <a:rPr lang="en-US" dirty="0"/>
              <a:t>=f</a:t>
            </a:r>
            <a:r>
              <a:rPr lang="en-US" baseline="-25000" dirty="0"/>
              <a:t>c</a:t>
            </a:r>
            <a:r>
              <a:rPr lang="en-US" dirty="0"/>
              <a:t>-</a:t>
            </a:r>
            <a:r>
              <a:rPr lang="en-US" dirty="0">
                <a:sym typeface="Symbol" panose="05050102010706020507" pitchFamily="18" charset="2"/>
              </a:rPr>
              <a:t></a:t>
            </a:r>
            <a:r>
              <a:rPr lang="en-US" dirty="0"/>
              <a:t>f.</a:t>
            </a:r>
          </a:p>
        </p:txBody>
      </p:sp>
      <p:sp>
        <p:nvSpPr>
          <p:cNvPr id="6" name="Text Box 4"/>
          <p:cNvSpPr txBox="1">
            <a:spLocks noChangeArrowheads="1"/>
          </p:cNvSpPr>
          <p:nvPr/>
        </p:nvSpPr>
        <p:spPr bwMode="auto">
          <a:xfrm>
            <a:off x="3838990" y="5791201"/>
            <a:ext cx="38572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Binary frequency shift keying</a:t>
            </a:r>
          </a:p>
        </p:txBody>
      </p:sp>
      <p:pic>
        <p:nvPicPr>
          <p:cNvPr id="2" name="Picture 1">
            <a:extLst>
              <a:ext uri="{FF2B5EF4-FFF2-40B4-BE49-F238E27FC236}">
                <a16:creationId xmlns:a16="http://schemas.microsoft.com/office/drawing/2014/main" xmlns="" id="{1B967342-BE62-463C-9663-9689827321C6}"/>
              </a:ext>
            </a:extLst>
          </p:cNvPr>
          <p:cNvPicPr>
            <a:picLocks noChangeAspect="1"/>
          </p:cNvPicPr>
          <p:nvPr/>
        </p:nvPicPr>
        <p:blipFill>
          <a:blip r:embed="rId3"/>
          <a:stretch>
            <a:fillRect/>
          </a:stretch>
        </p:blipFill>
        <p:spPr>
          <a:xfrm>
            <a:off x="3028950" y="2971800"/>
            <a:ext cx="5429250" cy="2876550"/>
          </a:xfrm>
          <a:prstGeom prst="rect">
            <a:avLst/>
          </a:prstGeom>
        </p:spPr>
      </p:pic>
    </p:spTree>
    <p:extLst>
      <p:ext uri="{BB962C8B-B14F-4D97-AF65-F5344CB8AC3E}">
        <p14:creationId xmlns:p14="http://schemas.microsoft.com/office/powerpoint/2010/main" val="30919617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1E44ACD8-59CF-40D9-AE50-23B3822D14DD}"/>
              </a:ext>
            </a:extLst>
          </p:cNvPr>
          <p:cNvSpPr>
            <a:spLocks noGrp="1"/>
          </p:cNvSpPr>
          <p:nvPr>
            <p:ph type="sldNum" sz="quarter" idx="12"/>
          </p:nvPr>
        </p:nvSpPr>
        <p:spPr/>
        <p:txBody>
          <a:bodyPr/>
          <a:lstStyle/>
          <a:p>
            <a:pPr>
              <a:defRPr/>
            </a:pPr>
            <a:fld id="{F388FE0C-1EF1-40DC-A52C-1696A82DC13C}" type="slidenum">
              <a:rPr lang="en-US" altLang="en-US" smtClean="0"/>
              <a:pPr>
                <a:defRPr/>
              </a:pPr>
              <a:t>80</a:t>
            </a:fld>
            <a:endParaRPr lang="en-US" altLang="en-US"/>
          </a:p>
        </p:txBody>
      </p:sp>
      <p:pic>
        <p:nvPicPr>
          <p:cNvPr id="5" name="Picture 4">
            <a:extLst>
              <a:ext uri="{FF2B5EF4-FFF2-40B4-BE49-F238E27FC236}">
                <a16:creationId xmlns:a16="http://schemas.microsoft.com/office/drawing/2014/main" xmlns="" id="{4EB79B05-9A34-422B-8F61-88899444EECA}"/>
              </a:ext>
            </a:extLst>
          </p:cNvPr>
          <p:cNvPicPr>
            <a:picLocks noChangeAspect="1"/>
          </p:cNvPicPr>
          <p:nvPr/>
        </p:nvPicPr>
        <p:blipFill>
          <a:blip r:embed="rId2"/>
          <a:stretch>
            <a:fillRect/>
          </a:stretch>
        </p:blipFill>
        <p:spPr>
          <a:xfrm>
            <a:off x="1524001" y="152401"/>
            <a:ext cx="8686799" cy="3105857"/>
          </a:xfrm>
          <a:prstGeom prst="rect">
            <a:avLst/>
          </a:prstGeom>
        </p:spPr>
      </p:pic>
      <p:pic>
        <p:nvPicPr>
          <p:cNvPr id="9" name="Picture 8">
            <a:extLst>
              <a:ext uri="{FF2B5EF4-FFF2-40B4-BE49-F238E27FC236}">
                <a16:creationId xmlns:a16="http://schemas.microsoft.com/office/drawing/2014/main" xmlns="" id="{7A60A707-3E42-4D4E-9D9A-B2A3B8583061}"/>
              </a:ext>
            </a:extLst>
          </p:cNvPr>
          <p:cNvPicPr>
            <a:picLocks noChangeAspect="1"/>
          </p:cNvPicPr>
          <p:nvPr/>
        </p:nvPicPr>
        <p:blipFill>
          <a:blip r:embed="rId3"/>
          <a:stretch>
            <a:fillRect/>
          </a:stretch>
        </p:blipFill>
        <p:spPr>
          <a:xfrm>
            <a:off x="1551480" y="3290209"/>
            <a:ext cx="8839200" cy="3567791"/>
          </a:xfrm>
          <a:prstGeom prst="rect">
            <a:avLst/>
          </a:prstGeom>
        </p:spPr>
      </p:pic>
    </p:spTree>
    <p:extLst>
      <p:ext uri="{BB962C8B-B14F-4D97-AF65-F5344CB8AC3E}">
        <p14:creationId xmlns:p14="http://schemas.microsoft.com/office/powerpoint/2010/main" val="28068826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E93B864-1D28-4321-A786-85BD65D1CEDB}"/>
              </a:ext>
            </a:extLst>
          </p:cNvPr>
          <p:cNvPicPr>
            <a:picLocks noGrp="1" noChangeAspect="1"/>
          </p:cNvPicPr>
          <p:nvPr>
            <p:ph idx="1"/>
          </p:nvPr>
        </p:nvPicPr>
        <p:blipFill>
          <a:blip r:embed="rId2"/>
          <a:stretch>
            <a:fillRect/>
          </a:stretch>
        </p:blipFill>
        <p:spPr>
          <a:xfrm>
            <a:off x="1962234" y="730657"/>
            <a:ext cx="8019966" cy="5396687"/>
          </a:xfrm>
          <a:prstGeom prst="rect">
            <a:avLst/>
          </a:prstGeom>
        </p:spPr>
      </p:pic>
      <p:sp>
        <p:nvSpPr>
          <p:cNvPr id="4" name="Slide Number Placeholder 3">
            <a:extLst>
              <a:ext uri="{FF2B5EF4-FFF2-40B4-BE49-F238E27FC236}">
                <a16:creationId xmlns:a16="http://schemas.microsoft.com/office/drawing/2014/main" xmlns="" id="{97FEF82B-D6CB-47CE-8BA2-2B92CE437A35}"/>
              </a:ext>
            </a:extLst>
          </p:cNvPr>
          <p:cNvSpPr>
            <a:spLocks noGrp="1"/>
          </p:cNvSpPr>
          <p:nvPr>
            <p:ph type="sldNum" sz="quarter" idx="12"/>
          </p:nvPr>
        </p:nvSpPr>
        <p:spPr/>
        <p:txBody>
          <a:bodyPr/>
          <a:lstStyle/>
          <a:p>
            <a:pPr>
              <a:defRPr/>
            </a:pPr>
            <a:fld id="{F388FE0C-1EF1-40DC-A52C-1696A82DC13C}" type="slidenum">
              <a:rPr lang="en-US" altLang="en-US" smtClean="0"/>
              <a:pPr>
                <a:defRPr/>
              </a:pPr>
              <a:t>81</a:t>
            </a:fld>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xmlns="" id="{8FA31B2B-E76E-4D22-BB31-C4B3D883B15F}"/>
                  </a:ext>
                </a:extLst>
              </p14:cNvPr>
              <p14:cNvContentPartPr/>
              <p14:nvPr/>
            </p14:nvContentPartPr>
            <p14:xfrm>
              <a:off x="1955280" y="2058120"/>
              <a:ext cx="8611200" cy="4611600"/>
            </p14:xfrm>
          </p:contentPart>
        </mc:Choice>
        <mc:Fallback xmlns="">
          <p:pic>
            <p:nvPicPr>
              <p:cNvPr id="2" name="Ink 1">
                <a:extLst>
                  <a:ext uri="{FF2B5EF4-FFF2-40B4-BE49-F238E27FC236}">
                    <a16:creationId xmlns:a16="http://schemas.microsoft.com/office/drawing/2014/main" xmlns="" xmlns:p14="http://schemas.microsoft.com/office/powerpoint/2010/main" id="{8FA31B2B-E76E-4D22-BB31-C4B3D883B15F}"/>
                  </a:ext>
                </a:extLst>
              </p:cNvPr>
              <p:cNvPicPr/>
              <p:nvPr/>
            </p:nvPicPr>
            <p:blipFill>
              <a:blip r:embed="rId4"/>
              <a:stretch>
                <a:fillRect/>
              </a:stretch>
            </p:blipFill>
            <p:spPr>
              <a:xfrm>
                <a:off x="1952400" y="2055240"/>
                <a:ext cx="8622720" cy="462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1B2DC067-0C08-4366-BD5C-5926F7A48E57}"/>
                  </a:ext>
                </a:extLst>
              </p14:cNvPr>
              <p14:cNvContentPartPr/>
              <p14:nvPr/>
            </p14:nvContentPartPr>
            <p14:xfrm>
              <a:off x="5095560" y="2991960"/>
              <a:ext cx="2545920" cy="468000"/>
            </p14:xfrm>
          </p:contentPart>
        </mc:Choice>
        <mc:Fallback xmlns="">
          <p:pic>
            <p:nvPicPr>
              <p:cNvPr id="3" name="Ink 2">
                <a:extLst>
                  <a:ext uri="{FF2B5EF4-FFF2-40B4-BE49-F238E27FC236}">
                    <a16:creationId xmlns:a16="http://schemas.microsoft.com/office/drawing/2014/main" xmlns="" xmlns:p14="http://schemas.microsoft.com/office/powerpoint/2010/main" id="{1B2DC067-0C08-4366-BD5C-5926F7A48E57}"/>
                  </a:ext>
                </a:extLst>
              </p:cNvPr>
              <p:cNvPicPr/>
              <p:nvPr/>
            </p:nvPicPr>
            <p:blipFill>
              <a:blip r:embed="rId6"/>
              <a:stretch>
                <a:fillRect/>
              </a:stretch>
            </p:blipFill>
            <p:spPr>
              <a:xfrm>
                <a:off x="5089080" y="2983320"/>
                <a:ext cx="2561040" cy="483480"/>
              </a:xfrm>
              <a:prstGeom prst="rect">
                <a:avLst/>
              </a:prstGeom>
            </p:spPr>
          </p:pic>
        </mc:Fallback>
      </mc:AlternateContent>
    </p:spTree>
    <p:extLst>
      <p:ext uri="{BB962C8B-B14F-4D97-AF65-F5344CB8AC3E}">
        <p14:creationId xmlns:p14="http://schemas.microsoft.com/office/powerpoint/2010/main" val="7613016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0749FDCF-A85C-4752-B748-27F28BDC2B38}"/>
              </a:ext>
            </a:extLst>
          </p:cNvPr>
          <p:cNvSpPr>
            <a:spLocks noGrp="1"/>
          </p:cNvSpPr>
          <p:nvPr>
            <p:ph type="sldNum" sz="quarter" idx="12"/>
          </p:nvPr>
        </p:nvSpPr>
        <p:spPr/>
        <p:txBody>
          <a:bodyPr/>
          <a:lstStyle/>
          <a:p>
            <a:pPr>
              <a:defRPr/>
            </a:pPr>
            <a:fld id="{F388FE0C-1EF1-40DC-A52C-1696A82DC13C}" type="slidenum">
              <a:rPr lang="en-US" altLang="en-US" smtClean="0"/>
              <a:pPr>
                <a:defRPr/>
              </a:pPr>
              <a:t>82</a:t>
            </a:fld>
            <a:endParaRPr lang="en-US" altLang="en-US"/>
          </a:p>
        </p:txBody>
      </p:sp>
      <p:pic>
        <p:nvPicPr>
          <p:cNvPr id="5" name="Picture 4">
            <a:extLst>
              <a:ext uri="{FF2B5EF4-FFF2-40B4-BE49-F238E27FC236}">
                <a16:creationId xmlns:a16="http://schemas.microsoft.com/office/drawing/2014/main" xmlns="" id="{B59378FB-F320-483B-9A6A-2493F6D11F2F}"/>
              </a:ext>
            </a:extLst>
          </p:cNvPr>
          <p:cNvPicPr>
            <a:picLocks noChangeAspect="1"/>
          </p:cNvPicPr>
          <p:nvPr/>
        </p:nvPicPr>
        <p:blipFill>
          <a:blip r:embed="rId2"/>
          <a:stretch>
            <a:fillRect/>
          </a:stretch>
        </p:blipFill>
        <p:spPr>
          <a:xfrm>
            <a:off x="1672905" y="381000"/>
            <a:ext cx="8846190" cy="3785024"/>
          </a:xfrm>
          <a:prstGeom prst="rect">
            <a:avLst/>
          </a:prstGeom>
        </p:spPr>
      </p:pic>
    </p:spTree>
    <p:extLst>
      <p:ext uri="{BB962C8B-B14F-4D97-AF65-F5344CB8AC3E}">
        <p14:creationId xmlns:p14="http://schemas.microsoft.com/office/powerpoint/2010/main" val="29743186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BDF11A1-20E7-495B-966B-83A6E73ED1EA}"/>
              </a:ext>
            </a:extLst>
          </p:cNvPr>
          <p:cNvSpPr>
            <a:spLocks noGrp="1"/>
          </p:cNvSpPr>
          <p:nvPr>
            <p:ph type="sldNum" sz="quarter" idx="12"/>
          </p:nvPr>
        </p:nvSpPr>
        <p:spPr/>
        <p:txBody>
          <a:bodyPr/>
          <a:lstStyle/>
          <a:p>
            <a:pPr>
              <a:defRPr/>
            </a:pPr>
            <a:fld id="{F388FE0C-1EF1-40DC-A52C-1696A82DC13C}" type="slidenum">
              <a:rPr lang="en-US" altLang="en-US" smtClean="0"/>
              <a:pPr>
                <a:defRPr/>
              </a:pPr>
              <a:t>83</a:t>
            </a:fld>
            <a:endParaRPr lang="en-US" altLang="en-US"/>
          </a:p>
        </p:txBody>
      </p:sp>
      <p:pic>
        <p:nvPicPr>
          <p:cNvPr id="5" name="Picture 4">
            <a:extLst>
              <a:ext uri="{FF2B5EF4-FFF2-40B4-BE49-F238E27FC236}">
                <a16:creationId xmlns:a16="http://schemas.microsoft.com/office/drawing/2014/main" xmlns="" id="{6AF65D8C-A2EE-4760-A2D9-84F29BBCB14E}"/>
              </a:ext>
            </a:extLst>
          </p:cNvPr>
          <p:cNvPicPr>
            <a:picLocks noChangeAspect="1"/>
          </p:cNvPicPr>
          <p:nvPr/>
        </p:nvPicPr>
        <p:blipFill>
          <a:blip r:embed="rId2"/>
          <a:stretch>
            <a:fillRect/>
          </a:stretch>
        </p:blipFill>
        <p:spPr>
          <a:xfrm>
            <a:off x="2057400" y="152401"/>
            <a:ext cx="8382000" cy="4459761"/>
          </a:xfrm>
          <a:prstGeom prst="rect">
            <a:avLst/>
          </a:prstGeom>
        </p:spPr>
      </p:pic>
      <p:pic>
        <p:nvPicPr>
          <p:cNvPr id="6" name="Picture 5">
            <a:extLst>
              <a:ext uri="{FF2B5EF4-FFF2-40B4-BE49-F238E27FC236}">
                <a16:creationId xmlns:a16="http://schemas.microsoft.com/office/drawing/2014/main" xmlns="" id="{82780729-8134-436A-A70E-71D98B799EBC}"/>
              </a:ext>
            </a:extLst>
          </p:cNvPr>
          <p:cNvPicPr>
            <a:picLocks noChangeAspect="1"/>
          </p:cNvPicPr>
          <p:nvPr/>
        </p:nvPicPr>
        <p:blipFill>
          <a:blip r:embed="rId3"/>
          <a:stretch>
            <a:fillRect/>
          </a:stretch>
        </p:blipFill>
        <p:spPr>
          <a:xfrm>
            <a:off x="3810001" y="4160742"/>
            <a:ext cx="2712247" cy="2457544"/>
          </a:xfrm>
          <a:prstGeom prst="rect">
            <a:avLst/>
          </a:prstGeom>
        </p:spPr>
      </p:pic>
      <p:sp>
        <p:nvSpPr>
          <p:cNvPr id="8" name="TextBox 7">
            <a:extLst>
              <a:ext uri="{FF2B5EF4-FFF2-40B4-BE49-F238E27FC236}">
                <a16:creationId xmlns:a16="http://schemas.microsoft.com/office/drawing/2014/main" xmlns="" id="{3411A57F-355B-4B29-BE03-14A12FDDE802}"/>
              </a:ext>
            </a:extLst>
          </p:cNvPr>
          <p:cNvSpPr txBox="1"/>
          <p:nvPr/>
        </p:nvSpPr>
        <p:spPr>
          <a:xfrm>
            <a:off x="3902621" y="6530820"/>
            <a:ext cx="5029200" cy="276999"/>
          </a:xfrm>
          <a:prstGeom prst="rect">
            <a:avLst/>
          </a:prstGeom>
          <a:noFill/>
        </p:spPr>
        <p:txBody>
          <a:bodyPr wrap="square">
            <a:spAutoFit/>
          </a:bodyPr>
          <a:lstStyle/>
          <a:p>
            <a:r>
              <a:rPr lang="en-US" sz="1200" dirty="0">
                <a:latin typeface="Univers-Black"/>
              </a:rPr>
              <a:t>Figure 5.5 Relationship between </a:t>
            </a:r>
            <a:r>
              <a:rPr lang="en-US" sz="1200" i="1" dirty="0">
                <a:latin typeface="Univers-BlackOblique"/>
              </a:rPr>
              <a:t>q </a:t>
            </a:r>
            <a:r>
              <a:rPr lang="en-US" sz="1200" dirty="0">
                <a:latin typeface="Univers-Black"/>
              </a:rPr>
              <a:t>and </a:t>
            </a:r>
            <a:r>
              <a:rPr lang="en-US" sz="1200" i="1" dirty="0">
                <a:latin typeface="Univers-BlackOblique"/>
              </a:rPr>
              <a:t>N.</a:t>
            </a:r>
            <a:endParaRPr lang="en-US" sz="1200" dirty="0"/>
          </a:p>
        </p:txBody>
      </p:sp>
    </p:spTree>
    <p:extLst>
      <p:ext uri="{BB962C8B-B14F-4D97-AF65-F5344CB8AC3E}">
        <p14:creationId xmlns:p14="http://schemas.microsoft.com/office/powerpoint/2010/main" val="38809992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A64100A-2A97-4650-9D0B-98A7CBD5721D}"/>
              </a:ext>
            </a:extLst>
          </p:cNvPr>
          <p:cNvSpPr>
            <a:spLocks noGrp="1"/>
          </p:cNvSpPr>
          <p:nvPr>
            <p:ph type="sldNum" sz="quarter" idx="12"/>
          </p:nvPr>
        </p:nvSpPr>
        <p:spPr/>
        <p:txBody>
          <a:bodyPr/>
          <a:lstStyle/>
          <a:p>
            <a:pPr>
              <a:defRPr/>
            </a:pPr>
            <a:fld id="{F388FE0C-1EF1-40DC-A52C-1696A82DC13C}" type="slidenum">
              <a:rPr lang="en-US" altLang="en-US" smtClean="0"/>
              <a:pPr>
                <a:defRPr/>
              </a:pPr>
              <a:t>84</a:t>
            </a:fld>
            <a:endParaRPr lang="en-US" altLang="en-US"/>
          </a:p>
        </p:txBody>
      </p:sp>
      <p:pic>
        <p:nvPicPr>
          <p:cNvPr id="5" name="Picture 4">
            <a:extLst>
              <a:ext uri="{FF2B5EF4-FFF2-40B4-BE49-F238E27FC236}">
                <a16:creationId xmlns:a16="http://schemas.microsoft.com/office/drawing/2014/main" xmlns="" id="{3E561B8C-110B-4CA3-A017-D0CB2487C11C}"/>
              </a:ext>
            </a:extLst>
          </p:cNvPr>
          <p:cNvPicPr>
            <a:picLocks noChangeAspect="1"/>
          </p:cNvPicPr>
          <p:nvPr/>
        </p:nvPicPr>
        <p:blipFill>
          <a:blip r:embed="rId2"/>
          <a:stretch>
            <a:fillRect/>
          </a:stretch>
        </p:blipFill>
        <p:spPr>
          <a:xfrm>
            <a:off x="1678936" y="304800"/>
            <a:ext cx="8836664" cy="2133600"/>
          </a:xfrm>
          <a:prstGeom prst="rect">
            <a:avLst/>
          </a:prstGeom>
        </p:spPr>
      </p:pic>
      <p:pic>
        <p:nvPicPr>
          <p:cNvPr id="6" name="Picture 5">
            <a:extLst>
              <a:ext uri="{FF2B5EF4-FFF2-40B4-BE49-F238E27FC236}">
                <a16:creationId xmlns:a16="http://schemas.microsoft.com/office/drawing/2014/main" xmlns="" id="{4A7A6D8F-A87A-4573-ADE4-AEB1A29FADCC}"/>
              </a:ext>
            </a:extLst>
          </p:cNvPr>
          <p:cNvPicPr>
            <a:picLocks noChangeAspect="1"/>
          </p:cNvPicPr>
          <p:nvPr/>
        </p:nvPicPr>
        <p:blipFill>
          <a:blip r:embed="rId3"/>
          <a:stretch>
            <a:fillRect/>
          </a:stretch>
        </p:blipFill>
        <p:spPr>
          <a:xfrm>
            <a:off x="2971801" y="2819400"/>
            <a:ext cx="5652655" cy="3657600"/>
          </a:xfrm>
          <a:prstGeom prst="rect">
            <a:avLst/>
          </a:prstGeom>
        </p:spPr>
      </p:pic>
    </p:spTree>
    <p:extLst>
      <p:ext uri="{BB962C8B-B14F-4D97-AF65-F5344CB8AC3E}">
        <p14:creationId xmlns:p14="http://schemas.microsoft.com/office/powerpoint/2010/main" val="37829211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1DFCE4B-804C-4DE8-9124-9C312F6568D7}"/>
              </a:ext>
            </a:extLst>
          </p:cNvPr>
          <p:cNvPicPr>
            <a:picLocks noGrp="1" noChangeAspect="1"/>
          </p:cNvPicPr>
          <p:nvPr>
            <p:ph idx="1"/>
          </p:nvPr>
        </p:nvPicPr>
        <p:blipFill>
          <a:blip r:embed="rId2"/>
          <a:stretch>
            <a:fillRect/>
          </a:stretch>
        </p:blipFill>
        <p:spPr>
          <a:xfrm>
            <a:off x="1981200" y="304800"/>
            <a:ext cx="8229600" cy="5818822"/>
          </a:xfrm>
          <a:prstGeom prst="rect">
            <a:avLst/>
          </a:prstGeom>
        </p:spPr>
      </p:pic>
      <p:sp>
        <p:nvSpPr>
          <p:cNvPr id="4" name="Slide Number Placeholder 3">
            <a:extLst>
              <a:ext uri="{FF2B5EF4-FFF2-40B4-BE49-F238E27FC236}">
                <a16:creationId xmlns:a16="http://schemas.microsoft.com/office/drawing/2014/main" xmlns="" id="{B764F4D6-0B3A-45AE-AC19-405AB8573296}"/>
              </a:ext>
            </a:extLst>
          </p:cNvPr>
          <p:cNvSpPr>
            <a:spLocks noGrp="1"/>
          </p:cNvSpPr>
          <p:nvPr>
            <p:ph type="sldNum" sz="quarter" idx="12"/>
          </p:nvPr>
        </p:nvSpPr>
        <p:spPr/>
        <p:txBody>
          <a:bodyPr/>
          <a:lstStyle/>
          <a:p>
            <a:pPr>
              <a:defRPr/>
            </a:pPr>
            <a:fld id="{F388FE0C-1EF1-40DC-A52C-1696A82DC13C}" type="slidenum">
              <a:rPr lang="en-US" altLang="en-US" smtClean="0"/>
              <a:pPr>
                <a:defRPr/>
              </a:pPr>
              <a:t>85</a:t>
            </a:fld>
            <a:endParaRPr lang="en-US" altLang="en-US"/>
          </a:p>
        </p:txBody>
      </p:sp>
    </p:spTree>
    <p:extLst>
      <p:ext uri="{BB962C8B-B14F-4D97-AF65-F5344CB8AC3E}">
        <p14:creationId xmlns:p14="http://schemas.microsoft.com/office/powerpoint/2010/main" val="22054541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0DB6439F-12A2-4404-B397-5F6D16E3EB80}"/>
              </a:ext>
            </a:extLst>
          </p:cNvPr>
          <p:cNvSpPr>
            <a:spLocks noGrp="1"/>
          </p:cNvSpPr>
          <p:nvPr>
            <p:ph type="sldNum" sz="quarter" idx="12"/>
          </p:nvPr>
        </p:nvSpPr>
        <p:spPr/>
        <p:txBody>
          <a:bodyPr/>
          <a:lstStyle/>
          <a:p>
            <a:pPr>
              <a:defRPr/>
            </a:pPr>
            <a:fld id="{F388FE0C-1EF1-40DC-A52C-1696A82DC13C}" type="slidenum">
              <a:rPr lang="en-US" altLang="en-US" smtClean="0"/>
              <a:pPr>
                <a:defRPr/>
              </a:pPr>
              <a:t>86</a:t>
            </a:fld>
            <a:endParaRPr lang="en-US" altLang="en-US"/>
          </a:p>
        </p:txBody>
      </p:sp>
      <p:pic>
        <p:nvPicPr>
          <p:cNvPr id="5" name="Picture 4">
            <a:extLst>
              <a:ext uri="{FF2B5EF4-FFF2-40B4-BE49-F238E27FC236}">
                <a16:creationId xmlns:a16="http://schemas.microsoft.com/office/drawing/2014/main" xmlns="" id="{06C94877-CA66-4AA2-B482-C2BE31506B1B}"/>
              </a:ext>
            </a:extLst>
          </p:cNvPr>
          <p:cNvPicPr>
            <a:picLocks noChangeAspect="1"/>
          </p:cNvPicPr>
          <p:nvPr/>
        </p:nvPicPr>
        <p:blipFill>
          <a:blip r:embed="rId2"/>
          <a:stretch>
            <a:fillRect/>
          </a:stretch>
        </p:blipFill>
        <p:spPr>
          <a:xfrm>
            <a:off x="1624572" y="1066801"/>
            <a:ext cx="8942857" cy="2857143"/>
          </a:xfrm>
          <a:prstGeom prst="rect">
            <a:avLst/>
          </a:prstGeom>
        </p:spPr>
      </p:pic>
      <p:sp>
        <p:nvSpPr>
          <p:cNvPr id="7" name="TextBox 6">
            <a:extLst>
              <a:ext uri="{FF2B5EF4-FFF2-40B4-BE49-F238E27FC236}">
                <a16:creationId xmlns:a16="http://schemas.microsoft.com/office/drawing/2014/main" xmlns="" id="{0AA1554A-5C9D-46BC-9FE9-F6DAD5BCF059}"/>
              </a:ext>
            </a:extLst>
          </p:cNvPr>
          <p:cNvSpPr txBox="1"/>
          <p:nvPr/>
        </p:nvSpPr>
        <p:spPr>
          <a:xfrm>
            <a:off x="2286000" y="605136"/>
            <a:ext cx="4572000" cy="461665"/>
          </a:xfrm>
          <a:prstGeom prst="rect">
            <a:avLst/>
          </a:prstGeom>
          <a:noFill/>
        </p:spPr>
        <p:txBody>
          <a:bodyPr wrap="square">
            <a:spAutoFit/>
          </a:bodyPr>
          <a:lstStyle/>
          <a:p>
            <a:r>
              <a:rPr lang="en-US" sz="2400" i="1" dirty="0">
                <a:latin typeface="Sabon-Italic"/>
              </a:rPr>
              <a:t>N</a:t>
            </a:r>
            <a:r>
              <a:rPr lang="en-US" sz="2400" dirty="0">
                <a:latin typeface="MathematicalPi-One"/>
              </a:rPr>
              <a:t> =</a:t>
            </a:r>
            <a:r>
              <a:rPr lang="en-US" sz="2400" dirty="0">
                <a:latin typeface="Sabon-Roman"/>
              </a:rPr>
              <a:t>7</a:t>
            </a:r>
            <a:endParaRPr lang="en-US" dirty="0"/>
          </a:p>
        </p:txBody>
      </p:sp>
    </p:spTree>
    <p:extLst>
      <p:ext uri="{BB962C8B-B14F-4D97-AF65-F5344CB8AC3E}">
        <p14:creationId xmlns:p14="http://schemas.microsoft.com/office/powerpoint/2010/main" val="20324659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66F0AC9-E07C-41A7-A346-6C29F9C2F1AD}"/>
              </a:ext>
            </a:extLst>
          </p:cNvPr>
          <p:cNvSpPr>
            <a:spLocks noGrp="1"/>
          </p:cNvSpPr>
          <p:nvPr>
            <p:ph type="sldNum" sz="quarter" idx="12"/>
          </p:nvPr>
        </p:nvSpPr>
        <p:spPr/>
        <p:txBody>
          <a:bodyPr/>
          <a:lstStyle/>
          <a:p>
            <a:pPr>
              <a:defRPr/>
            </a:pPr>
            <a:fld id="{BDB308DB-AE27-4545-841D-58CE0AA83058}" type="slidenum">
              <a:rPr lang="en-US" altLang="en-US" smtClean="0"/>
              <a:pPr>
                <a:defRPr/>
              </a:pPr>
              <a:t>87</a:t>
            </a:fld>
            <a:endParaRPr lang="en-US" altLang="en-US"/>
          </a:p>
        </p:txBody>
      </p:sp>
      <p:pic>
        <p:nvPicPr>
          <p:cNvPr id="3" name="Picture 2">
            <a:extLst>
              <a:ext uri="{FF2B5EF4-FFF2-40B4-BE49-F238E27FC236}">
                <a16:creationId xmlns:a16="http://schemas.microsoft.com/office/drawing/2014/main" xmlns="" id="{B1DA8D87-A32B-4A6D-990A-65EDE2C42067}"/>
              </a:ext>
            </a:extLst>
          </p:cNvPr>
          <p:cNvPicPr>
            <a:picLocks noChangeAspect="1"/>
          </p:cNvPicPr>
          <p:nvPr/>
        </p:nvPicPr>
        <p:blipFill>
          <a:blip r:embed="rId2"/>
          <a:stretch>
            <a:fillRect/>
          </a:stretch>
        </p:blipFill>
        <p:spPr>
          <a:xfrm>
            <a:off x="1781956" y="152400"/>
            <a:ext cx="8628089" cy="5819466"/>
          </a:xfrm>
          <a:prstGeom prst="rect">
            <a:avLst/>
          </a:prstGeom>
        </p:spPr>
      </p:pic>
      <p:pic>
        <p:nvPicPr>
          <p:cNvPr id="4" name="Picture 3">
            <a:extLst>
              <a:ext uri="{FF2B5EF4-FFF2-40B4-BE49-F238E27FC236}">
                <a16:creationId xmlns:a16="http://schemas.microsoft.com/office/drawing/2014/main" xmlns="" id="{CAB33BD4-D539-462C-BE16-2F32728031BE}"/>
              </a:ext>
            </a:extLst>
          </p:cNvPr>
          <p:cNvPicPr>
            <a:picLocks noChangeAspect="1"/>
          </p:cNvPicPr>
          <p:nvPr/>
        </p:nvPicPr>
        <p:blipFill>
          <a:blip r:embed="rId3"/>
          <a:stretch>
            <a:fillRect/>
          </a:stretch>
        </p:blipFill>
        <p:spPr>
          <a:xfrm>
            <a:off x="2209800" y="5622966"/>
            <a:ext cx="7268648" cy="985579"/>
          </a:xfrm>
          <a:prstGeom prst="rect">
            <a:avLst/>
          </a:prstGeom>
        </p:spPr>
      </p:pic>
      <p:sp>
        <p:nvSpPr>
          <p:cNvPr id="5" name="TextBox 4">
            <a:extLst>
              <a:ext uri="{FF2B5EF4-FFF2-40B4-BE49-F238E27FC236}">
                <a16:creationId xmlns:a16="http://schemas.microsoft.com/office/drawing/2014/main" xmlns="" id="{1FDB9FEF-C95B-4422-8F54-4EBE0890CFC0}"/>
              </a:ext>
            </a:extLst>
          </p:cNvPr>
          <p:cNvSpPr txBox="1"/>
          <p:nvPr/>
        </p:nvSpPr>
        <p:spPr>
          <a:xfrm>
            <a:off x="6553200" y="406181"/>
            <a:ext cx="2667000" cy="369332"/>
          </a:xfrm>
          <a:prstGeom prst="rect">
            <a:avLst/>
          </a:prstGeom>
          <a:noFill/>
        </p:spPr>
        <p:txBody>
          <a:bodyPr wrap="square" rtlCol="0">
            <a:spAutoFit/>
          </a:bodyPr>
          <a:lstStyle/>
          <a:p>
            <a:r>
              <a:rPr lang="en-US" dirty="0"/>
              <a:t>(Book Vijay Garg)</a:t>
            </a:r>
          </a:p>
        </p:txBody>
      </p:sp>
    </p:spTree>
    <p:extLst>
      <p:ext uri="{BB962C8B-B14F-4D97-AF65-F5344CB8AC3E}">
        <p14:creationId xmlns:p14="http://schemas.microsoft.com/office/powerpoint/2010/main" val="11568728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EC2350B-C693-4422-8BA4-103B9CDF6711}"/>
              </a:ext>
            </a:extLst>
          </p:cNvPr>
          <p:cNvSpPr>
            <a:spLocks noGrp="1"/>
          </p:cNvSpPr>
          <p:nvPr>
            <p:ph type="sldNum" sz="quarter" idx="12"/>
          </p:nvPr>
        </p:nvSpPr>
        <p:spPr/>
        <p:txBody>
          <a:bodyPr/>
          <a:lstStyle/>
          <a:p>
            <a:pPr>
              <a:defRPr/>
            </a:pPr>
            <a:fld id="{BDB308DB-AE27-4545-841D-58CE0AA83058}" type="slidenum">
              <a:rPr lang="en-US" altLang="en-US" smtClean="0"/>
              <a:pPr>
                <a:defRPr/>
              </a:pPr>
              <a:t>88</a:t>
            </a:fld>
            <a:endParaRPr lang="en-US" altLang="en-US"/>
          </a:p>
        </p:txBody>
      </p:sp>
      <p:pic>
        <p:nvPicPr>
          <p:cNvPr id="4" name="Picture 3">
            <a:extLst>
              <a:ext uri="{FF2B5EF4-FFF2-40B4-BE49-F238E27FC236}">
                <a16:creationId xmlns:a16="http://schemas.microsoft.com/office/drawing/2014/main" xmlns="" id="{F50540AC-5163-4DC9-99A7-7F554C08ED7B}"/>
              </a:ext>
            </a:extLst>
          </p:cNvPr>
          <p:cNvPicPr>
            <a:picLocks noChangeAspect="1"/>
          </p:cNvPicPr>
          <p:nvPr/>
        </p:nvPicPr>
        <p:blipFill>
          <a:blip r:embed="rId2"/>
          <a:stretch>
            <a:fillRect/>
          </a:stretch>
        </p:blipFill>
        <p:spPr>
          <a:xfrm>
            <a:off x="1828801" y="76200"/>
            <a:ext cx="6899141" cy="6705600"/>
          </a:xfrm>
          <a:prstGeom prst="rect">
            <a:avLst/>
          </a:prstGeom>
        </p:spPr>
      </p:pic>
    </p:spTree>
    <p:extLst>
      <p:ext uri="{BB962C8B-B14F-4D97-AF65-F5344CB8AC3E}">
        <p14:creationId xmlns:p14="http://schemas.microsoft.com/office/powerpoint/2010/main" val="11244425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565D62D-FCDC-4D6B-9731-7521895D0DF8}"/>
              </a:ext>
            </a:extLst>
          </p:cNvPr>
          <p:cNvSpPr>
            <a:spLocks noGrp="1"/>
          </p:cNvSpPr>
          <p:nvPr>
            <p:ph type="sldNum" sz="quarter" idx="12"/>
          </p:nvPr>
        </p:nvSpPr>
        <p:spPr/>
        <p:txBody>
          <a:bodyPr/>
          <a:lstStyle/>
          <a:p>
            <a:pPr>
              <a:defRPr/>
            </a:pPr>
            <a:fld id="{BDB308DB-AE27-4545-841D-58CE0AA83058}" type="slidenum">
              <a:rPr lang="en-US" altLang="en-US" smtClean="0"/>
              <a:pPr>
                <a:defRPr/>
              </a:pPr>
              <a:t>89</a:t>
            </a:fld>
            <a:endParaRPr lang="en-US" altLang="en-US"/>
          </a:p>
        </p:txBody>
      </p:sp>
      <p:pic>
        <p:nvPicPr>
          <p:cNvPr id="4" name="Picture 3">
            <a:extLst>
              <a:ext uri="{FF2B5EF4-FFF2-40B4-BE49-F238E27FC236}">
                <a16:creationId xmlns:a16="http://schemas.microsoft.com/office/drawing/2014/main" xmlns="" id="{8EE42F21-FCDE-41AB-9135-5610F6A8D32E}"/>
              </a:ext>
            </a:extLst>
          </p:cNvPr>
          <p:cNvPicPr>
            <a:picLocks noChangeAspect="1"/>
          </p:cNvPicPr>
          <p:nvPr/>
        </p:nvPicPr>
        <p:blipFill>
          <a:blip r:embed="rId2"/>
          <a:stretch>
            <a:fillRect/>
          </a:stretch>
        </p:blipFill>
        <p:spPr>
          <a:xfrm>
            <a:off x="1172666" y="2616596"/>
            <a:ext cx="9516202" cy="2076560"/>
          </a:xfrm>
          <a:prstGeom prst="rect">
            <a:avLst/>
          </a:prstGeom>
        </p:spPr>
      </p:pic>
      <p:pic>
        <p:nvPicPr>
          <p:cNvPr id="7" name="Picture 6">
            <a:extLst>
              <a:ext uri="{FF2B5EF4-FFF2-40B4-BE49-F238E27FC236}">
                <a16:creationId xmlns:a16="http://schemas.microsoft.com/office/drawing/2014/main" xmlns="" id="{00C1D191-4C95-4B06-BC96-37F9C91C086C}"/>
              </a:ext>
            </a:extLst>
          </p:cNvPr>
          <p:cNvPicPr>
            <a:picLocks noChangeAspect="1"/>
          </p:cNvPicPr>
          <p:nvPr/>
        </p:nvPicPr>
        <p:blipFill>
          <a:blip r:embed="rId3"/>
          <a:stretch>
            <a:fillRect/>
          </a:stretch>
        </p:blipFill>
        <p:spPr>
          <a:xfrm>
            <a:off x="1172666" y="1929385"/>
            <a:ext cx="9166150" cy="722375"/>
          </a:xfrm>
          <a:prstGeom prst="rect">
            <a:avLst/>
          </a:prstGeom>
        </p:spPr>
      </p:pic>
    </p:spTree>
    <p:extLst>
      <p:ext uri="{BB962C8B-B14F-4D97-AF65-F5344CB8AC3E}">
        <p14:creationId xmlns:p14="http://schemas.microsoft.com/office/powerpoint/2010/main" val="13276914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bwMode="auto">
          <a:xfrm>
            <a:off x="2209800" y="3810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b="1" dirty="0">
                <a:solidFill>
                  <a:schemeClr val="accent6">
                    <a:lumMod val="60000"/>
                    <a:lumOff val="40000"/>
                  </a:schemeClr>
                </a:solidFill>
                <a:latin typeface="Gill Sans MT" panose="020B0502020104020203" pitchFamily="34" charset="0"/>
              </a:rPr>
              <a:t>Phase Shift </a:t>
            </a:r>
            <a:r>
              <a:rPr lang="en-US" b="1" dirty="0" err="1">
                <a:solidFill>
                  <a:schemeClr val="accent6">
                    <a:lumMod val="60000"/>
                    <a:lumOff val="40000"/>
                  </a:schemeClr>
                </a:solidFill>
                <a:latin typeface="Gill Sans MT" panose="020B0502020104020203" pitchFamily="34" charset="0"/>
              </a:rPr>
              <a:t>Keyeing</a:t>
            </a:r>
            <a:endParaRPr lang="en-US" b="1" dirty="0">
              <a:solidFill>
                <a:schemeClr val="accent6">
                  <a:lumMod val="60000"/>
                  <a:lumOff val="40000"/>
                </a:schemeClr>
              </a:solidFill>
              <a:latin typeface="Gill Sans MT" panose="020B0502020104020203" pitchFamily="34" charset="0"/>
            </a:endParaRPr>
          </a:p>
        </p:txBody>
      </p:sp>
      <p:sp>
        <p:nvSpPr>
          <p:cNvPr id="885763" name="Rectangle 3"/>
          <p:cNvSpPr>
            <a:spLocks noGrp="1" noChangeArrowheads="1"/>
          </p:cNvSpPr>
          <p:nvPr>
            <p:ph type="body" idx="1"/>
          </p:nvPr>
        </p:nvSpPr>
        <p:spPr bwMode="auto">
          <a:xfrm>
            <a:off x="1239866" y="1666067"/>
            <a:ext cx="10071315" cy="140259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dirty="0"/>
              <a:t>We vary the phase shift of the carrier signal to represent digital data.</a:t>
            </a:r>
          </a:p>
          <a:p>
            <a:r>
              <a:rPr lang="en-US" dirty="0"/>
              <a:t>PSK is much more robust than ASK as it is not that vulnerable to noise, which changes amplitude of the signal.</a:t>
            </a:r>
          </a:p>
        </p:txBody>
      </p:sp>
      <p:sp>
        <p:nvSpPr>
          <p:cNvPr id="11" name="Text Box 4"/>
          <p:cNvSpPr txBox="1">
            <a:spLocks noChangeArrowheads="1"/>
          </p:cNvSpPr>
          <p:nvPr/>
        </p:nvSpPr>
        <p:spPr bwMode="auto">
          <a:xfrm>
            <a:off x="3810000" y="6015336"/>
            <a:ext cx="35775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folHlink"/>
                </a:solidFill>
                <a:latin typeface="Gill Sans MT" panose="020B0502020104020203" pitchFamily="34" charset="0"/>
              </a:rPr>
              <a:t>Figure   </a:t>
            </a:r>
            <a:r>
              <a:rPr lang="en-US" sz="2000" i="1" dirty="0">
                <a:latin typeface="Gill Sans MT" panose="020B0502020104020203" pitchFamily="34" charset="0"/>
              </a:rPr>
              <a:t>Binary phase shift keying</a:t>
            </a:r>
          </a:p>
        </p:txBody>
      </p:sp>
      <p:pic>
        <p:nvPicPr>
          <p:cNvPr id="2" name="Picture 1">
            <a:extLst>
              <a:ext uri="{FF2B5EF4-FFF2-40B4-BE49-F238E27FC236}">
                <a16:creationId xmlns:a16="http://schemas.microsoft.com/office/drawing/2014/main" xmlns="" id="{4090CFA1-1466-4F93-B5E0-83CED9C5092A}"/>
              </a:ext>
            </a:extLst>
          </p:cNvPr>
          <p:cNvPicPr>
            <a:picLocks noChangeAspect="1"/>
          </p:cNvPicPr>
          <p:nvPr/>
        </p:nvPicPr>
        <p:blipFill>
          <a:blip r:embed="rId3"/>
          <a:stretch>
            <a:fillRect/>
          </a:stretch>
        </p:blipFill>
        <p:spPr>
          <a:xfrm>
            <a:off x="3381375" y="3441681"/>
            <a:ext cx="5429250" cy="2543175"/>
          </a:xfrm>
          <a:prstGeom prst="rect">
            <a:avLst/>
          </a:prstGeom>
        </p:spPr>
      </p:pic>
    </p:spTree>
    <p:extLst>
      <p:ext uri="{BB962C8B-B14F-4D97-AF65-F5344CB8AC3E}">
        <p14:creationId xmlns:p14="http://schemas.microsoft.com/office/powerpoint/2010/main" val="15191651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C9E7DC8-0C22-477B-A33D-D7A38030241A}"/>
              </a:ext>
            </a:extLst>
          </p:cNvPr>
          <p:cNvSpPr>
            <a:spLocks noGrp="1"/>
          </p:cNvSpPr>
          <p:nvPr>
            <p:ph type="sldNum" sz="quarter" idx="12"/>
          </p:nvPr>
        </p:nvSpPr>
        <p:spPr/>
        <p:txBody>
          <a:bodyPr/>
          <a:lstStyle/>
          <a:p>
            <a:pPr>
              <a:defRPr/>
            </a:pPr>
            <a:fld id="{BDB308DB-AE27-4545-841D-58CE0AA83058}" type="slidenum">
              <a:rPr lang="en-US" altLang="en-US" smtClean="0"/>
              <a:pPr>
                <a:defRPr/>
              </a:pPr>
              <a:t>90</a:t>
            </a:fld>
            <a:endParaRPr lang="en-US" altLang="en-US"/>
          </a:p>
        </p:txBody>
      </p:sp>
      <p:sp>
        <p:nvSpPr>
          <p:cNvPr id="3" name="Rectangle 2">
            <a:extLst>
              <a:ext uri="{FF2B5EF4-FFF2-40B4-BE49-F238E27FC236}">
                <a16:creationId xmlns:a16="http://schemas.microsoft.com/office/drawing/2014/main" xmlns="" id="{AC802DBA-31AE-49C4-ACDD-D189F4BFB515}"/>
              </a:ext>
            </a:extLst>
          </p:cNvPr>
          <p:cNvSpPr/>
          <p:nvPr/>
        </p:nvSpPr>
        <p:spPr>
          <a:xfrm>
            <a:off x="2400300" y="1828800"/>
            <a:ext cx="739140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Gill Sans MT" panose="020B0502020104020203" pitchFamily="34" charset="0"/>
              </a:rPr>
              <a:t>As users increases channel capacity decreases. </a:t>
            </a:r>
          </a:p>
          <a:p>
            <a:pPr marL="342900" indent="-342900">
              <a:buFont typeface="Arial" panose="020B0604020202020204" pitchFamily="34" charset="0"/>
              <a:buChar char="•"/>
            </a:pPr>
            <a:r>
              <a:rPr lang="en-US" sz="2400" dirty="0">
                <a:latin typeface="Gill Sans MT" panose="020B0502020104020203" pitchFamily="34" charset="0"/>
              </a:rPr>
              <a:t>Techniques are needed to provide extra channels. </a:t>
            </a:r>
          </a:p>
          <a:p>
            <a:pPr marL="342900" indent="-342900">
              <a:buFont typeface="Arial" panose="020B0604020202020204" pitchFamily="34" charset="0"/>
              <a:buChar char="•"/>
            </a:pPr>
            <a:r>
              <a:rPr lang="en-US" sz="2400" dirty="0">
                <a:latin typeface="Gill Sans MT" panose="020B0502020104020203" pitchFamily="34" charset="0"/>
              </a:rPr>
              <a:t>Cell splitting and sectoring increases capacity</a:t>
            </a:r>
          </a:p>
        </p:txBody>
      </p:sp>
      <p:sp>
        <p:nvSpPr>
          <p:cNvPr id="4" name="Rectangle 3">
            <a:extLst>
              <a:ext uri="{FF2B5EF4-FFF2-40B4-BE49-F238E27FC236}">
                <a16:creationId xmlns:a16="http://schemas.microsoft.com/office/drawing/2014/main" xmlns="" id="{4DD6FCCC-32EC-4274-87D2-7350DF521B49}"/>
              </a:ext>
            </a:extLst>
          </p:cNvPr>
          <p:cNvSpPr/>
          <p:nvPr/>
        </p:nvSpPr>
        <p:spPr>
          <a:xfrm>
            <a:off x="2059671" y="609600"/>
            <a:ext cx="8072659" cy="707886"/>
          </a:xfrm>
          <a:prstGeom prst="rect">
            <a:avLst/>
          </a:prstGeom>
        </p:spPr>
        <p:txBody>
          <a:bodyPr wrap="none">
            <a:spAutoFit/>
          </a:bodyPr>
          <a:lstStyle/>
          <a:p>
            <a:r>
              <a:rPr lang="en-US" sz="4000" b="1" dirty="0">
                <a:latin typeface="Gill Sans MT" panose="020B0502020104020203" pitchFamily="34" charset="0"/>
              </a:rPr>
              <a:t>Why cell splitting and sectoring? </a:t>
            </a:r>
          </a:p>
        </p:txBody>
      </p:sp>
    </p:spTree>
    <p:extLst>
      <p:ext uri="{BB962C8B-B14F-4D97-AF65-F5344CB8AC3E}">
        <p14:creationId xmlns:p14="http://schemas.microsoft.com/office/powerpoint/2010/main" val="213318560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83581E6-8C11-4399-A529-86CC38E5B133}"/>
              </a:ext>
            </a:extLst>
          </p:cNvPr>
          <p:cNvSpPr>
            <a:spLocks noGrp="1"/>
          </p:cNvSpPr>
          <p:nvPr>
            <p:ph type="sldNum" sz="quarter" idx="12"/>
          </p:nvPr>
        </p:nvSpPr>
        <p:spPr>
          <a:xfrm>
            <a:off x="8077200" y="6248401"/>
            <a:ext cx="2190750" cy="423763"/>
          </a:xfrm>
        </p:spPr>
        <p:txBody>
          <a:bodyPr/>
          <a:lstStyle/>
          <a:p>
            <a:pPr>
              <a:defRPr/>
            </a:pPr>
            <a:fld id="{BDB308DB-AE27-4545-841D-58CE0AA83058}" type="slidenum">
              <a:rPr lang="en-US" altLang="en-US" smtClean="0">
                <a:latin typeface="Gill Sans MT" panose="020B0502020104020203" pitchFamily="34" charset="0"/>
              </a:rPr>
              <a:pPr>
                <a:defRPr/>
              </a:pPr>
              <a:t>91</a:t>
            </a:fld>
            <a:endParaRPr lang="en-US" altLang="en-US">
              <a:latin typeface="Gill Sans MT" panose="020B0502020104020203" pitchFamily="34" charset="0"/>
            </a:endParaRPr>
          </a:p>
        </p:txBody>
      </p:sp>
      <p:sp>
        <p:nvSpPr>
          <p:cNvPr id="3" name="Rectangle 2">
            <a:extLst>
              <a:ext uri="{FF2B5EF4-FFF2-40B4-BE49-F238E27FC236}">
                <a16:creationId xmlns:a16="http://schemas.microsoft.com/office/drawing/2014/main" xmlns="" id="{4E414A81-E867-4557-8A74-592AECC21A62}"/>
              </a:ext>
            </a:extLst>
          </p:cNvPr>
          <p:cNvSpPr/>
          <p:nvPr/>
        </p:nvSpPr>
        <p:spPr>
          <a:xfrm>
            <a:off x="1426464" y="2114033"/>
            <a:ext cx="9783319" cy="3816429"/>
          </a:xfrm>
          <a:prstGeom prst="rect">
            <a:avLst/>
          </a:prstGeom>
        </p:spPr>
        <p:txBody>
          <a:bodyPr wrap="square">
            <a:spAutoFit/>
          </a:bodyPr>
          <a:lstStyle/>
          <a:p>
            <a:pPr marL="342900" indent="-342900">
              <a:buFont typeface="Arial" panose="020B0604020202020204" pitchFamily="34" charset="0"/>
              <a:buChar char="•"/>
            </a:pPr>
            <a:r>
              <a:rPr lang="en-US" sz="2200" dirty="0">
                <a:latin typeface="Gill Sans MT" panose="020B0502020104020203" pitchFamily="34" charset="0"/>
              </a:rPr>
              <a:t>To overcome some limitations like cochannel interference, cell sectoring is done.</a:t>
            </a:r>
          </a:p>
          <a:p>
            <a:pPr marL="342900" indent="-342900">
              <a:buFont typeface="Arial" panose="020B0604020202020204" pitchFamily="34" charset="0"/>
              <a:buChar char="•"/>
            </a:pPr>
            <a:r>
              <a:rPr lang="en-US" sz="2200" dirty="0">
                <a:latin typeface="Gill Sans MT" panose="020B0502020104020203" pitchFamily="34" charset="0"/>
              </a:rPr>
              <a:t>Cell sectoring involves replacing an omni- directional antenna at the base station by several directional antennas, each radiating within a specified sector. By using directional antennas power is transmitted in single desired direction decreasing number of interfering co-channel cells and co-channel interference</a:t>
            </a:r>
          </a:p>
          <a:p>
            <a:pPr marL="342900" indent="-342900">
              <a:buFont typeface="Arial" panose="020B0604020202020204" pitchFamily="34" charset="0"/>
              <a:buChar char="•"/>
            </a:pPr>
            <a:endParaRPr lang="en-US" sz="2200" dirty="0">
              <a:latin typeface="Gill Sans MT" panose="020B0502020104020203" pitchFamily="34" charset="0"/>
            </a:endParaRPr>
          </a:p>
          <a:p>
            <a:pPr marL="342900" indent="-342900">
              <a:buFont typeface="Arial" panose="020B0604020202020204" pitchFamily="34" charset="0"/>
              <a:buChar char="•"/>
            </a:pPr>
            <a:r>
              <a:rPr lang="en-US" sz="2200" b="1" dirty="0">
                <a:latin typeface="Gill Sans MT" panose="020B0502020104020203" pitchFamily="34" charset="0"/>
              </a:rPr>
              <a:t>Advantages:</a:t>
            </a:r>
            <a:r>
              <a:rPr lang="en-US" sz="2200" dirty="0">
                <a:latin typeface="Gill Sans MT" panose="020B0502020104020203" pitchFamily="34" charset="0"/>
              </a:rPr>
              <a:t> </a:t>
            </a:r>
          </a:p>
          <a:p>
            <a:pPr marL="800100" lvl="1" indent="-342900">
              <a:buFont typeface="Arial" panose="020B0604020202020204" pitchFamily="34" charset="0"/>
              <a:buChar char="•"/>
            </a:pPr>
            <a:r>
              <a:rPr lang="en-US" sz="2200" dirty="0">
                <a:latin typeface="Gill Sans MT" panose="020B0502020104020203" pitchFamily="34" charset="0"/>
              </a:rPr>
              <a:t>It improves S/I ratio. </a:t>
            </a:r>
          </a:p>
          <a:p>
            <a:pPr marL="800100" lvl="1" indent="-342900">
              <a:buFont typeface="Arial" panose="020B0604020202020204" pitchFamily="34" charset="0"/>
              <a:buChar char="•"/>
            </a:pPr>
            <a:r>
              <a:rPr lang="en-US" sz="2200" dirty="0">
                <a:latin typeface="Gill Sans MT" panose="020B0502020104020203" pitchFamily="34" charset="0"/>
              </a:rPr>
              <a:t>It reduces interference which increases capacity. </a:t>
            </a:r>
          </a:p>
          <a:p>
            <a:pPr marL="800100" lvl="1" indent="-342900">
              <a:buFont typeface="Arial" panose="020B0604020202020204" pitchFamily="34" charset="0"/>
              <a:buChar char="•"/>
            </a:pPr>
            <a:r>
              <a:rPr lang="en-US" sz="2200" dirty="0">
                <a:latin typeface="Gill Sans MT" panose="020B0502020104020203" pitchFamily="34" charset="0"/>
              </a:rPr>
              <a:t>It enables to reduce the cluster size and provides an additional freedom in assigning channels.</a:t>
            </a:r>
          </a:p>
        </p:txBody>
      </p:sp>
      <p:sp>
        <p:nvSpPr>
          <p:cNvPr id="4" name="Rectangle 3">
            <a:extLst>
              <a:ext uri="{FF2B5EF4-FFF2-40B4-BE49-F238E27FC236}">
                <a16:creationId xmlns:a16="http://schemas.microsoft.com/office/drawing/2014/main" xmlns="" id="{3725C286-84E7-4F6B-9EE3-2F4B8916E86C}"/>
              </a:ext>
            </a:extLst>
          </p:cNvPr>
          <p:cNvSpPr/>
          <p:nvPr/>
        </p:nvSpPr>
        <p:spPr>
          <a:xfrm>
            <a:off x="3657600" y="647075"/>
            <a:ext cx="4030159" cy="707886"/>
          </a:xfrm>
          <a:prstGeom prst="rect">
            <a:avLst/>
          </a:prstGeom>
        </p:spPr>
        <p:txBody>
          <a:bodyPr wrap="square">
            <a:spAutoFit/>
          </a:bodyPr>
          <a:lstStyle/>
          <a:p>
            <a:r>
              <a:rPr lang="en-US" sz="4000" b="1" dirty="0">
                <a:latin typeface="Gill Sans MT" panose="020B0502020104020203" pitchFamily="34" charset="0"/>
              </a:rPr>
              <a:t>Cell sectoring</a:t>
            </a:r>
          </a:p>
        </p:txBody>
      </p:sp>
    </p:spTree>
    <p:extLst>
      <p:ext uri="{BB962C8B-B14F-4D97-AF65-F5344CB8AC3E}">
        <p14:creationId xmlns:p14="http://schemas.microsoft.com/office/powerpoint/2010/main" val="39295535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F474AE4-3EB6-428B-B594-A233E3938EF5}"/>
              </a:ext>
            </a:extLst>
          </p:cNvPr>
          <p:cNvSpPr>
            <a:spLocks noGrp="1"/>
          </p:cNvSpPr>
          <p:nvPr>
            <p:ph type="sldNum" sz="quarter" idx="12"/>
          </p:nvPr>
        </p:nvSpPr>
        <p:spPr/>
        <p:txBody>
          <a:bodyPr/>
          <a:lstStyle/>
          <a:p>
            <a:pPr>
              <a:defRPr/>
            </a:pPr>
            <a:fld id="{BDB308DB-AE27-4545-841D-58CE0AA83058}" type="slidenum">
              <a:rPr lang="en-US" altLang="en-US" smtClean="0"/>
              <a:pPr>
                <a:defRPr/>
              </a:pPr>
              <a:t>92</a:t>
            </a:fld>
            <a:endParaRPr lang="en-US" altLang="en-US"/>
          </a:p>
        </p:txBody>
      </p:sp>
      <p:sp>
        <p:nvSpPr>
          <p:cNvPr id="3" name="Rectangle 2">
            <a:extLst>
              <a:ext uri="{FF2B5EF4-FFF2-40B4-BE49-F238E27FC236}">
                <a16:creationId xmlns:a16="http://schemas.microsoft.com/office/drawing/2014/main" xmlns="" id="{2F977051-BAC6-44BE-BDF5-9E28575D8733}"/>
              </a:ext>
            </a:extLst>
          </p:cNvPr>
          <p:cNvSpPr/>
          <p:nvPr/>
        </p:nvSpPr>
        <p:spPr>
          <a:xfrm>
            <a:off x="1905000" y="990600"/>
            <a:ext cx="8382000" cy="2308324"/>
          </a:xfrm>
          <a:prstGeom prst="rect">
            <a:avLst/>
          </a:prstGeom>
        </p:spPr>
        <p:txBody>
          <a:bodyPr wrap="square">
            <a:spAutoFit/>
          </a:bodyPr>
          <a:lstStyle/>
          <a:p>
            <a:r>
              <a:rPr lang="en-US" sz="2400" b="1" dirty="0">
                <a:latin typeface="Gill Sans MT" panose="020B0502020104020203" pitchFamily="34" charset="0"/>
              </a:rPr>
              <a:t>Limitations: </a:t>
            </a:r>
            <a:endParaRPr lang="en-US" sz="2400" dirty="0">
              <a:latin typeface="Gill Sans MT" panose="020B0502020104020203" pitchFamily="34" charset="0"/>
            </a:endParaRPr>
          </a:p>
          <a:p>
            <a:pPr marL="342900" indent="-342900">
              <a:buFont typeface="Arial" panose="020B0604020202020204" pitchFamily="34" charset="0"/>
              <a:buChar char="•"/>
            </a:pPr>
            <a:r>
              <a:rPr lang="en-US" sz="2400" dirty="0">
                <a:latin typeface="Gill Sans MT" panose="020B0502020104020203" pitchFamily="34" charset="0"/>
              </a:rPr>
              <a:t> Increased number of antennas at each base station. </a:t>
            </a:r>
          </a:p>
          <a:p>
            <a:pPr marL="342900" indent="-342900">
              <a:buFont typeface="Arial" panose="020B0604020202020204" pitchFamily="34" charset="0"/>
              <a:buChar char="•"/>
            </a:pPr>
            <a:r>
              <a:rPr lang="en-US" sz="2400" dirty="0">
                <a:latin typeface="Gill Sans MT" panose="020B0502020104020203" pitchFamily="34" charset="0"/>
              </a:rPr>
              <a:t> Decrease in trunk efficiency. </a:t>
            </a:r>
          </a:p>
          <a:p>
            <a:pPr marL="342900" indent="-342900">
              <a:buFont typeface="Arial" panose="020B0604020202020204" pitchFamily="34" charset="0"/>
              <a:buChar char="•"/>
            </a:pPr>
            <a:r>
              <a:rPr lang="en-US" sz="2400" dirty="0">
                <a:latin typeface="Gill Sans MT" panose="020B0502020104020203" pitchFamily="34" charset="0"/>
              </a:rPr>
              <a:t> Loss of traffic. </a:t>
            </a:r>
          </a:p>
          <a:p>
            <a:pPr marL="342900" indent="-342900">
              <a:buFont typeface="Arial" panose="020B0604020202020204" pitchFamily="34" charset="0"/>
              <a:buChar char="•"/>
            </a:pPr>
            <a:r>
              <a:rPr lang="en-US" sz="2400" dirty="0">
                <a:latin typeface="Gill Sans MT" panose="020B0502020104020203" pitchFamily="34" charset="0"/>
              </a:rPr>
              <a:t> Since sectoring reduces the coverage area of a particular group of channels, the number of handoffs increases as well.</a:t>
            </a:r>
          </a:p>
        </p:txBody>
      </p:sp>
    </p:spTree>
    <p:extLst>
      <p:ext uri="{BB962C8B-B14F-4D97-AF65-F5344CB8AC3E}">
        <p14:creationId xmlns:p14="http://schemas.microsoft.com/office/powerpoint/2010/main" val="21032106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a:extLst>
              <a:ext uri="{FF2B5EF4-FFF2-40B4-BE49-F238E27FC236}">
                <a16:creationId xmlns:a16="http://schemas.microsoft.com/office/drawing/2014/main" xmlns="" id="{E64029AB-E86E-45E8-B7CC-2F9E6A3C02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EF279A0-ADBA-45D8-863F-C28C4AAFF375}" type="slidenum">
              <a:rPr lang="en-US" altLang="en-US" sz="1400">
                <a:latin typeface="Gill Sans MT" panose="020B0502020104020203" pitchFamily="34" charset="0"/>
              </a:rPr>
              <a:pPr>
                <a:spcBef>
                  <a:spcPct val="0"/>
                </a:spcBef>
                <a:buFontTx/>
                <a:buNone/>
              </a:pPr>
              <a:t>93</a:t>
            </a:fld>
            <a:endParaRPr lang="en-US" altLang="en-US" sz="1400">
              <a:latin typeface="Gill Sans MT" panose="020B0502020104020203" pitchFamily="34" charset="0"/>
            </a:endParaRPr>
          </a:p>
        </p:txBody>
      </p:sp>
      <p:sp>
        <p:nvSpPr>
          <p:cNvPr id="34819" name="Rectangle 2">
            <a:extLst>
              <a:ext uri="{FF2B5EF4-FFF2-40B4-BE49-F238E27FC236}">
                <a16:creationId xmlns:a16="http://schemas.microsoft.com/office/drawing/2014/main" xmlns="" id="{55554DA6-E7CD-403D-B04A-E18C3DE550B1}"/>
              </a:ext>
            </a:extLst>
          </p:cNvPr>
          <p:cNvSpPr>
            <a:spLocks noGrp="1" noChangeArrowheads="1"/>
          </p:cNvSpPr>
          <p:nvPr>
            <p:ph type="title"/>
          </p:nvPr>
        </p:nvSpPr>
        <p:spPr>
          <a:xfrm>
            <a:off x="2514600" y="152400"/>
            <a:ext cx="7772400" cy="762000"/>
          </a:xfrm>
          <a:noFill/>
        </p:spPr>
        <p:txBody>
          <a:bodyPr/>
          <a:lstStyle/>
          <a:p>
            <a:pPr eaLnBrk="1" hangingPunct="1"/>
            <a:r>
              <a:rPr lang="en-US" altLang="en-US" sz="3600" b="1" dirty="0">
                <a:latin typeface="Gill Sans MT" panose="020B0502020104020203" pitchFamily="34" charset="0"/>
              </a:rPr>
              <a:t>Cell Sectoring by Antenna Design</a:t>
            </a:r>
          </a:p>
        </p:txBody>
      </p:sp>
      <p:grpSp>
        <p:nvGrpSpPr>
          <p:cNvPr id="34820" name="Group 3">
            <a:extLst>
              <a:ext uri="{FF2B5EF4-FFF2-40B4-BE49-F238E27FC236}">
                <a16:creationId xmlns:a16="http://schemas.microsoft.com/office/drawing/2014/main" xmlns="" id="{A4A71BCA-4833-48C9-A9DC-4C3DBE6B9C5A}"/>
              </a:ext>
            </a:extLst>
          </p:cNvPr>
          <p:cNvGrpSpPr>
            <a:grpSpLocks/>
          </p:cNvGrpSpPr>
          <p:nvPr/>
        </p:nvGrpSpPr>
        <p:grpSpPr bwMode="auto">
          <a:xfrm>
            <a:off x="2209800" y="1524000"/>
            <a:ext cx="8077200" cy="4724400"/>
            <a:chOff x="432" y="960"/>
            <a:chExt cx="5088" cy="2976"/>
          </a:xfrm>
        </p:grpSpPr>
        <p:sp>
          <p:nvSpPr>
            <p:cNvPr id="34821" name="AutoShape 4">
              <a:extLst>
                <a:ext uri="{FF2B5EF4-FFF2-40B4-BE49-F238E27FC236}">
                  <a16:creationId xmlns:a16="http://schemas.microsoft.com/office/drawing/2014/main" xmlns="" id="{20CEFAC5-3D3E-4C5C-80CF-8E7D009DFC85}"/>
                </a:ext>
              </a:extLst>
            </p:cNvPr>
            <p:cNvSpPr>
              <a:spLocks noChangeArrowheads="1"/>
            </p:cNvSpPr>
            <p:nvPr/>
          </p:nvSpPr>
          <p:spPr bwMode="auto">
            <a:xfrm>
              <a:off x="432"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2" name="AutoShape 5">
              <a:extLst>
                <a:ext uri="{FF2B5EF4-FFF2-40B4-BE49-F238E27FC236}">
                  <a16:creationId xmlns:a16="http://schemas.microsoft.com/office/drawing/2014/main" xmlns="" id="{64FEA605-1F30-45B2-8789-BFF33DB485AC}"/>
                </a:ext>
              </a:extLst>
            </p:cNvPr>
            <p:cNvSpPr>
              <a:spLocks noChangeArrowheads="1"/>
            </p:cNvSpPr>
            <p:nvPr/>
          </p:nvSpPr>
          <p:spPr bwMode="auto">
            <a:xfrm>
              <a:off x="3216" y="2544"/>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3" name="Line 6">
              <a:extLst>
                <a:ext uri="{FF2B5EF4-FFF2-40B4-BE49-F238E27FC236}">
                  <a16:creationId xmlns:a16="http://schemas.microsoft.com/office/drawing/2014/main" xmlns="" id="{04C86C4A-944C-493A-B4F4-0F73197ED16B}"/>
                </a:ext>
              </a:extLst>
            </p:cNvPr>
            <p:cNvSpPr>
              <a:spLocks noChangeShapeType="1"/>
            </p:cNvSpPr>
            <p:nvPr/>
          </p:nvSpPr>
          <p:spPr bwMode="auto">
            <a:xfrm>
              <a:off x="3216" y="3048"/>
              <a:ext cx="1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4" name="Line 7">
              <a:extLst>
                <a:ext uri="{FF2B5EF4-FFF2-40B4-BE49-F238E27FC236}">
                  <a16:creationId xmlns:a16="http://schemas.microsoft.com/office/drawing/2014/main" xmlns="" id="{7A55873E-EAFC-4AF8-AB44-18A108F59509}"/>
                </a:ext>
              </a:extLst>
            </p:cNvPr>
            <p:cNvSpPr>
              <a:spLocks noChangeShapeType="1"/>
            </p:cNvSpPr>
            <p:nvPr/>
          </p:nvSpPr>
          <p:spPr bwMode="auto">
            <a:xfrm flipV="1">
              <a:off x="3494" y="2544"/>
              <a:ext cx="55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5" name="Line 8">
              <a:extLst>
                <a:ext uri="{FF2B5EF4-FFF2-40B4-BE49-F238E27FC236}">
                  <a16:creationId xmlns:a16="http://schemas.microsoft.com/office/drawing/2014/main" xmlns="" id="{888E4221-4FE5-4C1B-AB03-1AF4B3380FDE}"/>
                </a:ext>
              </a:extLst>
            </p:cNvPr>
            <p:cNvSpPr>
              <a:spLocks noChangeShapeType="1"/>
            </p:cNvSpPr>
            <p:nvPr/>
          </p:nvSpPr>
          <p:spPr bwMode="auto">
            <a:xfrm>
              <a:off x="3494" y="2544"/>
              <a:ext cx="55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6" name="Text Box 9">
              <a:extLst>
                <a:ext uri="{FF2B5EF4-FFF2-40B4-BE49-F238E27FC236}">
                  <a16:creationId xmlns:a16="http://schemas.microsoft.com/office/drawing/2014/main" xmlns="" id="{538903A5-3642-45E6-88E9-84D36101B026}"/>
                </a:ext>
              </a:extLst>
            </p:cNvPr>
            <p:cNvSpPr txBox="1">
              <a:spLocks noChangeArrowheads="1"/>
            </p:cNvSpPr>
            <p:nvPr/>
          </p:nvSpPr>
          <p:spPr bwMode="auto">
            <a:xfrm>
              <a:off x="3656" y="2736"/>
              <a:ext cx="3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60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27" name="AutoShape 10">
              <a:extLst>
                <a:ext uri="{FF2B5EF4-FFF2-40B4-BE49-F238E27FC236}">
                  <a16:creationId xmlns:a16="http://schemas.microsoft.com/office/drawing/2014/main" xmlns="" id="{E5820BE6-14A1-42AF-B784-5492A1DD6CD4}"/>
                </a:ext>
              </a:extLst>
            </p:cNvPr>
            <p:cNvSpPr>
              <a:spLocks noChangeArrowheads="1"/>
            </p:cNvSpPr>
            <p:nvPr/>
          </p:nvSpPr>
          <p:spPr bwMode="auto">
            <a:xfrm>
              <a:off x="2163"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28" name="Line 11">
              <a:extLst>
                <a:ext uri="{FF2B5EF4-FFF2-40B4-BE49-F238E27FC236}">
                  <a16:creationId xmlns:a16="http://schemas.microsoft.com/office/drawing/2014/main" xmlns="" id="{0D0EA376-97AF-426F-B735-B946AB3CEAA9}"/>
                </a:ext>
              </a:extLst>
            </p:cNvPr>
            <p:cNvSpPr>
              <a:spLocks noChangeShapeType="1"/>
            </p:cNvSpPr>
            <p:nvPr/>
          </p:nvSpPr>
          <p:spPr bwMode="auto">
            <a:xfrm>
              <a:off x="2163" y="1464"/>
              <a:ext cx="5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29" name="Line 12">
              <a:extLst>
                <a:ext uri="{FF2B5EF4-FFF2-40B4-BE49-F238E27FC236}">
                  <a16:creationId xmlns:a16="http://schemas.microsoft.com/office/drawing/2014/main" xmlns="" id="{9EE18044-167F-4A31-8B87-0F8450E52630}"/>
                </a:ext>
              </a:extLst>
            </p:cNvPr>
            <p:cNvSpPr>
              <a:spLocks noChangeShapeType="1"/>
            </p:cNvSpPr>
            <p:nvPr/>
          </p:nvSpPr>
          <p:spPr bwMode="auto">
            <a:xfrm flipV="1">
              <a:off x="2719" y="960"/>
              <a:ext cx="278" cy="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30" name="Line 13">
              <a:extLst>
                <a:ext uri="{FF2B5EF4-FFF2-40B4-BE49-F238E27FC236}">
                  <a16:creationId xmlns:a16="http://schemas.microsoft.com/office/drawing/2014/main" xmlns="" id="{DB67E3F8-9FC5-4A62-BD9C-8A3F0D43C416}"/>
                </a:ext>
              </a:extLst>
            </p:cNvPr>
            <p:cNvSpPr>
              <a:spLocks noChangeShapeType="1"/>
            </p:cNvSpPr>
            <p:nvPr/>
          </p:nvSpPr>
          <p:spPr bwMode="auto">
            <a:xfrm>
              <a:off x="2719" y="1464"/>
              <a:ext cx="278" cy="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31" name="Text Box 14">
              <a:extLst>
                <a:ext uri="{FF2B5EF4-FFF2-40B4-BE49-F238E27FC236}">
                  <a16:creationId xmlns:a16="http://schemas.microsoft.com/office/drawing/2014/main" xmlns="" id="{2699C0C7-784B-4E63-8955-2AE7A6C7CA84}"/>
                </a:ext>
              </a:extLst>
            </p:cNvPr>
            <p:cNvSpPr txBox="1">
              <a:spLocks noChangeArrowheads="1"/>
            </p:cNvSpPr>
            <p:nvPr/>
          </p:nvSpPr>
          <p:spPr bwMode="auto">
            <a:xfrm>
              <a:off x="2475" y="1248"/>
              <a:ext cx="4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120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32" name="Text Box 15">
              <a:extLst>
                <a:ext uri="{FF2B5EF4-FFF2-40B4-BE49-F238E27FC236}">
                  <a16:creationId xmlns:a16="http://schemas.microsoft.com/office/drawing/2014/main" xmlns="" id="{63FE32E8-93D2-480C-AE2D-A968178558D7}"/>
                </a:ext>
              </a:extLst>
            </p:cNvPr>
            <p:cNvSpPr txBox="1">
              <a:spLocks noChangeArrowheads="1"/>
            </p:cNvSpPr>
            <p:nvPr/>
          </p:nvSpPr>
          <p:spPr bwMode="auto">
            <a:xfrm>
              <a:off x="432" y="210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 Omni</a:t>
              </a:r>
            </a:p>
          </p:txBody>
        </p:sp>
        <p:sp>
          <p:nvSpPr>
            <p:cNvPr id="34833" name="Text Box 16">
              <a:extLst>
                <a:ext uri="{FF2B5EF4-FFF2-40B4-BE49-F238E27FC236}">
                  <a16:creationId xmlns:a16="http://schemas.microsoft.com/office/drawing/2014/main" xmlns="" id="{839C5858-041A-4523-B94D-2E2EF8ABCC72}"/>
                </a:ext>
              </a:extLst>
            </p:cNvPr>
            <p:cNvSpPr txBox="1">
              <a:spLocks noChangeArrowheads="1"/>
            </p:cNvSpPr>
            <p:nvPr/>
          </p:nvSpPr>
          <p:spPr bwMode="auto">
            <a:xfrm>
              <a:off x="2064" y="2102"/>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 120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34" name="Text Box 17">
              <a:extLst>
                <a:ext uri="{FF2B5EF4-FFF2-40B4-BE49-F238E27FC236}">
                  <a16:creationId xmlns:a16="http://schemas.microsoft.com/office/drawing/2014/main" xmlns="" id="{1AD79238-9FC7-48E2-9E92-927C61625E58}"/>
                </a:ext>
              </a:extLst>
            </p:cNvPr>
            <p:cNvSpPr txBox="1">
              <a:spLocks noChangeArrowheads="1"/>
            </p:cNvSpPr>
            <p:nvPr/>
          </p:nvSpPr>
          <p:spPr bwMode="auto">
            <a:xfrm>
              <a:off x="3224" y="3686"/>
              <a:ext cx="1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(e). 60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35" name="Oval 18">
              <a:extLst>
                <a:ext uri="{FF2B5EF4-FFF2-40B4-BE49-F238E27FC236}">
                  <a16:creationId xmlns:a16="http://schemas.microsoft.com/office/drawing/2014/main" xmlns="" id="{56E6DDBA-07E6-45FA-AEC8-62CA9E5EF218}"/>
                </a:ext>
              </a:extLst>
            </p:cNvPr>
            <p:cNvSpPr>
              <a:spLocks noChangeArrowheads="1"/>
            </p:cNvSpPr>
            <p:nvPr/>
          </p:nvSpPr>
          <p:spPr bwMode="auto">
            <a:xfrm>
              <a:off x="960"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6" name="Oval 19">
              <a:extLst>
                <a:ext uri="{FF2B5EF4-FFF2-40B4-BE49-F238E27FC236}">
                  <a16:creationId xmlns:a16="http://schemas.microsoft.com/office/drawing/2014/main" xmlns="" id="{D9F73C59-B24B-422F-9301-6536BC5B9268}"/>
                </a:ext>
              </a:extLst>
            </p:cNvPr>
            <p:cNvSpPr>
              <a:spLocks noChangeArrowheads="1"/>
            </p:cNvSpPr>
            <p:nvPr/>
          </p:nvSpPr>
          <p:spPr bwMode="auto">
            <a:xfrm>
              <a:off x="2688"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7" name="Oval 20">
              <a:extLst>
                <a:ext uri="{FF2B5EF4-FFF2-40B4-BE49-F238E27FC236}">
                  <a16:creationId xmlns:a16="http://schemas.microsoft.com/office/drawing/2014/main" xmlns="" id="{11BF5CD6-598C-4A9D-96B9-EEF2499FE8B2}"/>
                </a:ext>
              </a:extLst>
            </p:cNvPr>
            <p:cNvSpPr>
              <a:spLocks noChangeArrowheads="1"/>
            </p:cNvSpPr>
            <p:nvPr/>
          </p:nvSpPr>
          <p:spPr bwMode="auto">
            <a:xfrm>
              <a:off x="3752" y="3024"/>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8" name="AutoShape 21">
              <a:extLst>
                <a:ext uri="{FF2B5EF4-FFF2-40B4-BE49-F238E27FC236}">
                  <a16:creationId xmlns:a16="http://schemas.microsoft.com/office/drawing/2014/main" xmlns="" id="{D3BAD696-7F97-45AE-A691-C448D78FDAA5}"/>
                </a:ext>
              </a:extLst>
            </p:cNvPr>
            <p:cNvSpPr>
              <a:spLocks noChangeArrowheads="1"/>
            </p:cNvSpPr>
            <p:nvPr/>
          </p:nvSpPr>
          <p:spPr bwMode="auto">
            <a:xfrm>
              <a:off x="3936" y="960"/>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39" name="Line 22">
              <a:extLst>
                <a:ext uri="{FF2B5EF4-FFF2-40B4-BE49-F238E27FC236}">
                  <a16:creationId xmlns:a16="http://schemas.microsoft.com/office/drawing/2014/main" xmlns="" id="{57F88F61-CF84-4840-A816-A23BEAA6E104}"/>
                </a:ext>
              </a:extLst>
            </p:cNvPr>
            <p:cNvSpPr>
              <a:spLocks noChangeShapeType="1"/>
            </p:cNvSpPr>
            <p:nvPr/>
          </p:nvSpPr>
          <p:spPr bwMode="auto">
            <a:xfrm>
              <a:off x="4077" y="1200"/>
              <a:ext cx="387"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0" name="Line 23">
              <a:extLst>
                <a:ext uri="{FF2B5EF4-FFF2-40B4-BE49-F238E27FC236}">
                  <a16:creationId xmlns:a16="http://schemas.microsoft.com/office/drawing/2014/main" xmlns="" id="{BB60A529-5191-4C8A-B38F-CD36B7813287}"/>
                </a:ext>
              </a:extLst>
            </p:cNvPr>
            <p:cNvSpPr>
              <a:spLocks noChangeShapeType="1"/>
            </p:cNvSpPr>
            <p:nvPr/>
          </p:nvSpPr>
          <p:spPr bwMode="auto">
            <a:xfrm flipV="1">
              <a:off x="4464" y="1200"/>
              <a:ext cx="429"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1" name="Line 24">
              <a:extLst>
                <a:ext uri="{FF2B5EF4-FFF2-40B4-BE49-F238E27FC236}">
                  <a16:creationId xmlns:a16="http://schemas.microsoft.com/office/drawing/2014/main" xmlns="" id="{78A494D8-FBE3-4B5F-A9FA-2758B7450681}"/>
                </a:ext>
              </a:extLst>
            </p:cNvPr>
            <p:cNvSpPr>
              <a:spLocks noChangeShapeType="1"/>
            </p:cNvSpPr>
            <p:nvPr/>
          </p:nvSpPr>
          <p:spPr bwMode="auto">
            <a:xfrm flipH="1">
              <a:off x="4464" y="1440"/>
              <a:ext cx="3"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42" name="Text Box 25">
              <a:extLst>
                <a:ext uri="{FF2B5EF4-FFF2-40B4-BE49-F238E27FC236}">
                  <a16:creationId xmlns:a16="http://schemas.microsoft.com/office/drawing/2014/main" xmlns="" id="{CB370FAE-C60E-437B-BC2F-B639F82802F7}"/>
                </a:ext>
              </a:extLst>
            </p:cNvPr>
            <p:cNvSpPr txBox="1">
              <a:spLocks noChangeArrowheads="1"/>
            </p:cNvSpPr>
            <p:nvPr/>
          </p:nvSpPr>
          <p:spPr bwMode="auto">
            <a:xfrm>
              <a:off x="4320" y="1200"/>
              <a:ext cx="4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120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43" name="Text Box 26">
              <a:extLst>
                <a:ext uri="{FF2B5EF4-FFF2-40B4-BE49-F238E27FC236}">
                  <a16:creationId xmlns:a16="http://schemas.microsoft.com/office/drawing/2014/main" xmlns="" id="{F72DF7F0-0C59-49C8-BC6E-2807ACADDB21}"/>
                </a:ext>
              </a:extLst>
            </p:cNvPr>
            <p:cNvSpPr txBox="1">
              <a:spLocks noChangeArrowheads="1"/>
            </p:cNvSpPr>
            <p:nvPr/>
          </p:nvSpPr>
          <p:spPr bwMode="auto">
            <a:xfrm>
              <a:off x="3600" y="2102"/>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 120</a:t>
              </a:r>
              <a:r>
                <a:rPr lang="en-US" altLang="en-US" sz="2000" baseline="30000">
                  <a:latin typeface="Gill Sans MT" panose="020B0502020104020203" pitchFamily="34" charset="0"/>
                </a:rPr>
                <a:t>o</a:t>
              </a:r>
              <a:r>
                <a:rPr lang="en-US" altLang="en-US" sz="2000">
                  <a:latin typeface="Gill Sans MT" panose="020B0502020104020203" pitchFamily="34" charset="0"/>
                </a:rPr>
                <a:t> sector (alternate)</a:t>
              </a:r>
            </a:p>
          </p:txBody>
        </p:sp>
        <p:sp>
          <p:nvSpPr>
            <p:cNvPr id="34844" name="Oval 27">
              <a:extLst>
                <a:ext uri="{FF2B5EF4-FFF2-40B4-BE49-F238E27FC236}">
                  <a16:creationId xmlns:a16="http://schemas.microsoft.com/office/drawing/2014/main" xmlns="" id="{9B5948B0-9E9D-41BC-8D93-1E178FA296AA}"/>
                </a:ext>
              </a:extLst>
            </p:cNvPr>
            <p:cNvSpPr>
              <a:spLocks noChangeArrowheads="1"/>
            </p:cNvSpPr>
            <p:nvPr/>
          </p:nvSpPr>
          <p:spPr bwMode="auto">
            <a:xfrm>
              <a:off x="4461" y="1440"/>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45" name="Text Box 28">
              <a:extLst>
                <a:ext uri="{FF2B5EF4-FFF2-40B4-BE49-F238E27FC236}">
                  <a16:creationId xmlns:a16="http://schemas.microsoft.com/office/drawing/2014/main" xmlns="" id="{615AE0A2-C1BF-4605-9ADA-2B9AC2B67FA4}"/>
                </a:ext>
              </a:extLst>
            </p:cNvPr>
            <p:cNvSpPr txBox="1">
              <a:spLocks noChangeArrowheads="1"/>
            </p:cNvSpPr>
            <p:nvPr/>
          </p:nvSpPr>
          <p:spPr bwMode="auto">
            <a:xfrm>
              <a:off x="2880" y="13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46" name="Text Box 29">
              <a:extLst>
                <a:ext uri="{FF2B5EF4-FFF2-40B4-BE49-F238E27FC236}">
                  <a16:creationId xmlns:a16="http://schemas.microsoft.com/office/drawing/2014/main" xmlns="" id="{5C90036F-FEED-47B1-BEA4-807A3AA6CD14}"/>
                </a:ext>
              </a:extLst>
            </p:cNvPr>
            <p:cNvSpPr txBox="1">
              <a:spLocks noChangeArrowheads="1"/>
            </p:cNvSpPr>
            <p:nvPr/>
          </p:nvSpPr>
          <p:spPr bwMode="auto">
            <a:xfrm>
              <a:off x="2448" y="15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47" name="Text Box 30">
              <a:extLst>
                <a:ext uri="{FF2B5EF4-FFF2-40B4-BE49-F238E27FC236}">
                  <a16:creationId xmlns:a16="http://schemas.microsoft.com/office/drawing/2014/main" xmlns="" id="{CADB91F6-27FF-40E4-9B2D-09942685DA68}"/>
                </a:ext>
              </a:extLst>
            </p:cNvPr>
            <p:cNvSpPr txBox="1">
              <a:spLocks noChangeArrowheads="1"/>
            </p:cNvSpPr>
            <p:nvPr/>
          </p:nvSpPr>
          <p:spPr bwMode="auto">
            <a:xfrm>
              <a:off x="2448" y="104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48" name="Text Box 31">
              <a:extLst>
                <a:ext uri="{FF2B5EF4-FFF2-40B4-BE49-F238E27FC236}">
                  <a16:creationId xmlns:a16="http://schemas.microsoft.com/office/drawing/2014/main" xmlns="" id="{D121F7F1-6947-4F06-ADD5-30638F2C8060}"/>
                </a:ext>
              </a:extLst>
            </p:cNvPr>
            <p:cNvSpPr txBox="1">
              <a:spLocks noChangeArrowheads="1"/>
            </p:cNvSpPr>
            <p:nvPr/>
          </p:nvSpPr>
          <p:spPr bwMode="auto">
            <a:xfrm>
              <a:off x="4560"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49" name="Text Box 32">
              <a:extLst>
                <a:ext uri="{FF2B5EF4-FFF2-40B4-BE49-F238E27FC236}">
                  <a16:creationId xmlns:a16="http://schemas.microsoft.com/office/drawing/2014/main" xmlns="" id="{60AB7E38-A481-4440-943A-4B85A79A4820}"/>
                </a:ext>
              </a:extLst>
            </p:cNvPr>
            <p:cNvSpPr txBox="1">
              <a:spLocks noChangeArrowheads="1"/>
            </p:cNvSpPr>
            <p:nvPr/>
          </p:nvSpPr>
          <p:spPr bwMode="auto">
            <a:xfrm>
              <a:off x="4128"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50" name="Text Box 33">
              <a:extLst>
                <a:ext uri="{FF2B5EF4-FFF2-40B4-BE49-F238E27FC236}">
                  <a16:creationId xmlns:a16="http://schemas.microsoft.com/office/drawing/2014/main" xmlns="" id="{760D34EA-2CE2-42EA-B1BB-120E777E4EA8}"/>
                </a:ext>
              </a:extLst>
            </p:cNvPr>
            <p:cNvSpPr txBox="1">
              <a:spLocks noChangeArrowheads="1"/>
            </p:cNvSpPr>
            <p:nvPr/>
          </p:nvSpPr>
          <p:spPr bwMode="auto">
            <a:xfrm>
              <a:off x="4368" y="96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51" name="AutoShape 34">
              <a:extLst>
                <a:ext uri="{FF2B5EF4-FFF2-40B4-BE49-F238E27FC236}">
                  <a16:creationId xmlns:a16="http://schemas.microsoft.com/office/drawing/2014/main" xmlns="" id="{54D93F26-6731-405E-A533-D28CE6CB20A1}"/>
                </a:ext>
              </a:extLst>
            </p:cNvPr>
            <p:cNvSpPr>
              <a:spLocks noChangeArrowheads="1"/>
            </p:cNvSpPr>
            <p:nvPr/>
          </p:nvSpPr>
          <p:spPr bwMode="auto">
            <a:xfrm>
              <a:off x="1296" y="2544"/>
              <a:ext cx="1112" cy="1008"/>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52" name="Text Box 35">
              <a:extLst>
                <a:ext uri="{FF2B5EF4-FFF2-40B4-BE49-F238E27FC236}">
                  <a16:creationId xmlns:a16="http://schemas.microsoft.com/office/drawing/2014/main" xmlns="" id="{58464247-D5F7-4D1D-8062-A058DFA01AE5}"/>
                </a:ext>
              </a:extLst>
            </p:cNvPr>
            <p:cNvSpPr txBox="1">
              <a:spLocks noChangeArrowheads="1"/>
            </p:cNvSpPr>
            <p:nvPr/>
          </p:nvSpPr>
          <p:spPr bwMode="auto">
            <a:xfrm>
              <a:off x="1248" y="3686"/>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 90</a:t>
              </a:r>
              <a:r>
                <a:rPr lang="en-US" altLang="en-US" sz="2000" baseline="30000">
                  <a:latin typeface="Gill Sans MT" panose="020B0502020104020203" pitchFamily="34" charset="0"/>
                </a:rPr>
                <a:t>o</a:t>
              </a:r>
              <a:r>
                <a:rPr lang="en-US" altLang="en-US" sz="2000">
                  <a:latin typeface="Gill Sans MT" panose="020B0502020104020203" pitchFamily="34" charset="0"/>
                </a:rPr>
                <a:t> sector</a:t>
              </a:r>
            </a:p>
          </p:txBody>
        </p:sp>
        <p:sp>
          <p:nvSpPr>
            <p:cNvPr id="34853" name="Oval 36">
              <a:extLst>
                <a:ext uri="{FF2B5EF4-FFF2-40B4-BE49-F238E27FC236}">
                  <a16:creationId xmlns:a16="http://schemas.microsoft.com/office/drawing/2014/main" xmlns="" id="{A54C2583-1334-4EAB-8266-8F0CBC60CB1E}"/>
                </a:ext>
              </a:extLst>
            </p:cNvPr>
            <p:cNvSpPr>
              <a:spLocks noChangeArrowheads="1"/>
            </p:cNvSpPr>
            <p:nvPr/>
          </p:nvSpPr>
          <p:spPr bwMode="auto">
            <a:xfrm>
              <a:off x="1824" y="3024"/>
              <a:ext cx="48" cy="48"/>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4854" name="Line 37">
              <a:extLst>
                <a:ext uri="{FF2B5EF4-FFF2-40B4-BE49-F238E27FC236}">
                  <a16:creationId xmlns:a16="http://schemas.microsoft.com/office/drawing/2014/main" xmlns="" id="{9932D953-975E-451E-A1EF-CEB84308F8EB}"/>
                </a:ext>
              </a:extLst>
            </p:cNvPr>
            <p:cNvSpPr>
              <a:spLocks noChangeShapeType="1"/>
            </p:cNvSpPr>
            <p:nvPr/>
          </p:nvSpPr>
          <p:spPr bwMode="auto">
            <a:xfrm>
              <a:off x="1440" y="2832"/>
              <a:ext cx="81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55" name="Line 38">
              <a:extLst>
                <a:ext uri="{FF2B5EF4-FFF2-40B4-BE49-F238E27FC236}">
                  <a16:creationId xmlns:a16="http://schemas.microsoft.com/office/drawing/2014/main" xmlns="" id="{D6318326-0427-4D2A-B6F3-52295D687684}"/>
                </a:ext>
              </a:extLst>
            </p:cNvPr>
            <p:cNvSpPr>
              <a:spLocks noChangeShapeType="1"/>
            </p:cNvSpPr>
            <p:nvPr/>
          </p:nvSpPr>
          <p:spPr bwMode="auto">
            <a:xfrm flipV="1">
              <a:off x="1584" y="2544"/>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4856" name="Text Box 39">
              <a:extLst>
                <a:ext uri="{FF2B5EF4-FFF2-40B4-BE49-F238E27FC236}">
                  <a16:creationId xmlns:a16="http://schemas.microsoft.com/office/drawing/2014/main" xmlns="" id="{E04D19DE-B805-407C-93DA-3FBB9735D6E4}"/>
                </a:ext>
              </a:extLst>
            </p:cNvPr>
            <p:cNvSpPr txBox="1">
              <a:spLocks noChangeArrowheads="1"/>
            </p:cNvSpPr>
            <p:nvPr/>
          </p:nvSpPr>
          <p:spPr bwMode="auto">
            <a:xfrm>
              <a:off x="1680" y="2784"/>
              <a:ext cx="3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Gill Sans MT" panose="020B0502020104020203" pitchFamily="34" charset="0"/>
                </a:rPr>
                <a:t>90</a:t>
              </a:r>
              <a:r>
                <a:rPr lang="en-US" altLang="en-US" sz="1400" baseline="30000">
                  <a:latin typeface="Gill Sans MT" panose="020B0502020104020203" pitchFamily="34" charset="0"/>
                </a:rPr>
                <a:t>o</a:t>
              </a:r>
              <a:endParaRPr lang="en-US" altLang="en-US" sz="1400">
                <a:latin typeface="Gill Sans MT" panose="020B0502020104020203" pitchFamily="34" charset="0"/>
              </a:endParaRPr>
            </a:p>
          </p:txBody>
        </p:sp>
        <p:sp>
          <p:nvSpPr>
            <p:cNvPr id="34857" name="Text Box 40">
              <a:extLst>
                <a:ext uri="{FF2B5EF4-FFF2-40B4-BE49-F238E27FC236}">
                  <a16:creationId xmlns:a16="http://schemas.microsoft.com/office/drawing/2014/main" xmlns="" id="{DF6012F2-56E2-4E9E-8DAD-0D0A09AC3267}"/>
                </a:ext>
              </a:extLst>
            </p:cNvPr>
            <p:cNvSpPr txBox="1">
              <a:spLocks noChangeArrowheads="1"/>
            </p:cNvSpPr>
            <p:nvPr/>
          </p:nvSpPr>
          <p:spPr bwMode="auto">
            <a:xfrm>
              <a:off x="2016" y="283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58" name="Text Box 41">
              <a:extLst>
                <a:ext uri="{FF2B5EF4-FFF2-40B4-BE49-F238E27FC236}">
                  <a16:creationId xmlns:a16="http://schemas.microsoft.com/office/drawing/2014/main" xmlns="" id="{8DE1B8D9-2ECB-4C73-B81F-BCDC724A74C0}"/>
                </a:ext>
              </a:extLst>
            </p:cNvPr>
            <p:cNvSpPr txBox="1">
              <a:spLocks noChangeArrowheads="1"/>
            </p:cNvSpPr>
            <p:nvPr/>
          </p:nvSpPr>
          <p:spPr bwMode="auto">
            <a:xfrm>
              <a:off x="1824" y="320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59" name="Text Box 42">
              <a:extLst>
                <a:ext uri="{FF2B5EF4-FFF2-40B4-BE49-F238E27FC236}">
                  <a16:creationId xmlns:a16="http://schemas.microsoft.com/office/drawing/2014/main" xmlns="" id="{DC4350E4-FB08-43F4-A740-DB7A0DE92E13}"/>
                </a:ext>
              </a:extLst>
            </p:cNvPr>
            <p:cNvSpPr txBox="1">
              <a:spLocks noChangeArrowheads="1"/>
            </p:cNvSpPr>
            <p:nvPr/>
          </p:nvSpPr>
          <p:spPr bwMode="auto">
            <a:xfrm>
              <a:off x="1440" y="297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60" name="Text Box 43">
              <a:extLst>
                <a:ext uri="{FF2B5EF4-FFF2-40B4-BE49-F238E27FC236}">
                  <a16:creationId xmlns:a16="http://schemas.microsoft.com/office/drawing/2014/main" xmlns="" id="{41AD7F49-42B6-4C14-9C98-0B56D8D72420}"/>
                </a:ext>
              </a:extLst>
            </p:cNvPr>
            <p:cNvSpPr txBox="1">
              <a:spLocks noChangeArrowheads="1"/>
            </p:cNvSpPr>
            <p:nvPr/>
          </p:nvSpPr>
          <p:spPr bwMode="auto">
            <a:xfrm>
              <a:off x="1584" y="25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a:t>
              </a:r>
            </a:p>
          </p:txBody>
        </p:sp>
        <p:sp>
          <p:nvSpPr>
            <p:cNvPr id="34861" name="Text Box 44">
              <a:extLst>
                <a:ext uri="{FF2B5EF4-FFF2-40B4-BE49-F238E27FC236}">
                  <a16:creationId xmlns:a16="http://schemas.microsoft.com/office/drawing/2014/main" xmlns="" id="{5B1F7097-301F-49E3-8272-360EAFE534D3}"/>
                </a:ext>
              </a:extLst>
            </p:cNvPr>
            <p:cNvSpPr txBox="1">
              <a:spLocks noChangeArrowheads="1"/>
            </p:cNvSpPr>
            <p:nvPr/>
          </p:nvSpPr>
          <p:spPr bwMode="auto">
            <a:xfrm>
              <a:off x="3944"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a</a:t>
              </a:r>
            </a:p>
          </p:txBody>
        </p:sp>
        <p:sp>
          <p:nvSpPr>
            <p:cNvPr id="34862" name="Text Box 45">
              <a:extLst>
                <a:ext uri="{FF2B5EF4-FFF2-40B4-BE49-F238E27FC236}">
                  <a16:creationId xmlns:a16="http://schemas.microsoft.com/office/drawing/2014/main" xmlns="" id="{2A02CE22-9B56-462D-BFBB-7256F05017E2}"/>
                </a:ext>
              </a:extLst>
            </p:cNvPr>
            <p:cNvSpPr txBox="1">
              <a:spLocks noChangeArrowheads="1"/>
            </p:cNvSpPr>
            <p:nvPr/>
          </p:nvSpPr>
          <p:spPr bwMode="auto">
            <a:xfrm>
              <a:off x="3944" y="306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b</a:t>
              </a:r>
            </a:p>
          </p:txBody>
        </p:sp>
        <p:sp>
          <p:nvSpPr>
            <p:cNvPr id="34863" name="Text Box 46">
              <a:extLst>
                <a:ext uri="{FF2B5EF4-FFF2-40B4-BE49-F238E27FC236}">
                  <a16:creationId xmlns:a16="http://schemas.microsoft.com/office/drawing/2014/main" xmlns="" id="{E95EA972-7BE9-41DA-9974-51235DF010AD}"/>
                </a:ext>
              </a:extLst>
            </p:cNvPr>
            <p:cNvSpPr txBox="1">
              <a:spLocks noChangeArrowheads="1"/>
            </p:cNvSpPr>
            <p:nvPr/>
          </p:nvSpPr>
          <p:spPr bwMode="auto">
            <a:xfrm>
              <a:off x="3656" y="321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c</a:t>
              </a:r>
            </a:p>
          </p:txBody>
        </p:sp>
        <p:sp>
          <p:nvSpPr>
            <p:cNvPr id="34864" name="Text Box 47">
              <a:extLst>
                <a:ext uri="{FF2B5EF4-FFF2-40B4-BE49-F238E27FC236}">
                  <a16:creationId xmlns:a16="http://schemas.microsoft.com/office/drawing/2014/main" xmlns="" id="{79246722-8156-4F36-9B9B-92010262611E}"/>
                </a:ext>
              </a:extLst>
            </p:cNvPr>
            <p:cNvSpPr txBox="1">
              <a:spLocks noChangeArrowheads="1"/>
            </p:cNvSpPr>
            <p:nvPr/>
          </p:nvSpPr>
          <p:spPr bwMode="auto">
            <a:xfrm>
              <a:off x="3368" y="306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d</a:t>
              </a:r>
            </a:p>
          </p:txBody>
        </p:sp>
        <p:sp>
          <p:nvSpPr>
            <p:cNvPr id="34865" name="Text Box 48">
              <a:extLst>
                <a:ext uri="{FF2B5EF4-FFF2-40B4-BE49-F238E27FC236}">
                  <a16:creationId xmlns:a16="http://schemas.microsoft.com/office/drawing/2014/main" xmlns="" id="{060FA404-D860-4264-9B09-03D60026E551}"/>
                </a:ext>
              </a:extLst>
            </p:cNvPr>
            <p:cNvSpPr txBox="1">
              <a:spLocks noChangeArrowheads="1"/>
            </p:cNvSpPr>
            <p:nvPr/>
          </p:nvSpPr>
          <p:spPr bwMode="auto">
            <a:xfrm>
              <a:off x="3368"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e</a:t>
              </a:r>
            </a:p>
          </p:txBody>
        </p:sp>
        <p:sp>
          <p:nvSpPr>
            <p:cNvPr id="34866" name="Text Box 49">
              <a:extLst>
                <a:ext uri="{FF2B5EF4-FFF2-40B4-BE49-F238E27FC236}">
                  <a16:creationId xmlns:a16="http://schemas.microsoft.com/office/drawing/2014/main" xmlns="" id="{31B42362-23E8-40E7-8D53-0D1A24E2588B}"/>
                </a:ext>
              </a:extLst>
            </p:cNvPr>
            <p:cNvSpPr txBox="1">
              <a:spLocks noChangeArrowheads="1"/>
            </p:cNvSpPr>
            <p:nvPr/>
          </p:nvSpPr>
          <p:spPr bwMode="auto">
            <a:xfrm>
              <a:off x="3656" y="253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a:latin typeface="Gill Sans MT" panose="020B0502020104020203" pitchFamily="34" charset="0"/>
                </a:rPr>
                <a:t>f</a:t>
              </a:r>
            </a:p>
          </p:txBody>
        </p:sp>
      </p:grpSp>
    </p:spTree>
    <p:extLst>
      <p:ext uri="{BB962C8B-B14F-4D97-AF65-F5344CB8AC3E}">
        <p14:creationId xmlns:p14="http://schemas.microsoft.com/office/powerpoint/2010/main" val="49081565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D27143A-EE61-416D-8395-C4405959D510}"/>
              </a:ext>
            </a:extLst>
          </p:cNvPr>
          <p:cNvSpPr>
            <a:spLocks noGrp="1"/>
          </p:cNvSpPr>
          <p:nvPr>
            <p:ph type="sldNum" sz="quarter" idx="12"/>
          </p:nvPr>
        </p:nvSpPr>
        <p:spPr/>
        <p:txBody>
          <a:bodyPr/>
          <a:lstStyle/>
          <a:p>
            <a:pPr>
              <a:defRPr/>
            </a:pPr>
            <a:fld id="{F039B9FF-735B-43AF-B1D8-9C66918D2CCE}" type="slidenum">
              <a:rPr lang="en-US" altLang="en-US" smtClean="0"/>
              <a:pPr>
                <a:defRPr/>
              </a:pPr>
              <a:t>94</a:t>
            </a:fld>
            <a:endParaRPr lang="en-US" altLang="en-US"/>
          </a:p>
        </p:txBody>
      </p:sp>
      <p:pic>
        <p:nvPicPr>
          <p:cNvPr id="4" name="Picture 3">
            <a:extLst>
              <a:ext uri="{FF2B5EF4-FFF2-40B4-BE49-F238E27FC236}">
                <a16:creationId xmlns:a16="http://schemas.microsoft.com/office/drawing/2014/main" xmlns="" id="{DA6FB425-B992-4D33-B30A-514E2DFF8CCA}"/>
              </a:ext>
            </a:extLst>
          </p:cNvPr>
          <p:cNvPicPr>
            <a:picLocks noChangeAspect="1"/>
          </p:cNvPicPr>
          <p:nvPr/>
        </p:nvPicPr>
        <p:blipFill>
          <a:blip r:embed="rId2"/>
          <a:stretch>
            <a:fillRect/>
          </a:stretch>
        </p:blipFill>
        <p:spPr>
          <a:xfrm>
            <a:off x="1524000" y="1143124"/>
            <a:ext cx="9162738" cy="4311877"/>
          </a:xfrm>
          <a:prstGeom prst="rect">
            <a:avLst/>
          </a:prstGeom>
        </p:spPr>
      </p:pic>
    </p:spTree>
    <p:extLst>
      <p:ext uri="{BB962C8B-B14F-4D97-AF65-F5344CB8AC3E}">
        <p14:creationId xmlns:p14="http://schemas.microsoft.com/office/powerpoint/2010/main" val="4166152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a:extLst>
              <a:ext uri="{FF2B5EF4-FFF2-40B4-BE49-F238E27FC236}">
                <a16:creationId xmlns:a16="http://schemas.microsoft.com/office/drawing/2014/main" xmlns="" id="{D6AFE1CD-92CB-41A5-B54A-A600E19F5619}"/>
              </a:ext>
            </a:extLst>
          </p:cNvPr>
          <p:cNvSpPr>
            <a:spLocks noGrp="1"/>
          </p:cNvSpPr>
          <p:nvPr>
            <p:ph type="sldNum" sz="quarter" idx="12"/>
          </p:nvPr>
        </p:nvSpPr>
        <p:spPr>
          <a:xfrm>
            <a:off x="8382000" y="629854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201ED53-1B5D-49AA-A353-04C67FA17189}" type="slidenum">
              <a:rPr lang="en-US" altLang="en-US" sz="1400">
                <a:latin typeface="Gill Sans MT" panose="020B0502020104020203" pitchFamily="34" charset="0"/>
              </a:rPr>
              <a:pPr>
                <a:spcBef>
                  <a:spcPct val="0"/>
                </a:spcBef>
                <a:buFontTx/>
                <a:buNone/>
              </a:pPr>
              <a:t>95</a:t>
            </a:fld>
            <a:endParaRPr lang="en-US" altLang="en-US" sz="1400" dirty="0">
              <a:latin typeface="Gill Sans MT" panose="020B0502020104020203" pitchFamily="34" charset="0"/>
            </a:endParaRPr>
          </a:p>
        </p:txBody>
      </p:sp>
      <p:sp>
        <p:nvSpPr>
          <p:cNvPr id="36867" name="Rectangle 2">
            <a:extLst>
              <a:ext uri="{FF2B5EF4-FFF2-40B4-BE49-F238E27FC236}">
                <a16:creationId xmlns:a16="http://schemas.microsoft.com/office/drawing/2014/main" xmlns="" id="{B440400F-BB61-4856-B92F-61EEAE659DFD}"/>
              </a:ext>
            </a:extLst>
          </p:cNvPr>
          <p:cNvSpPr>
            <a:spLocks noGrp="1" noChangeArrowheads="1"/>
          </p:cNvSpPr>
          <p:nvPr>
            <p:ph type="title"/>
          </p:nvPr>
        </p:nvSpPr>
        <p:spPr>
          <a:xfrm>
            <a:off x="2385934" y="36512"/>
            <a:ext cx="8229600" cy="914400"/>
          </a:xfrm>
        </p:spPr>
        <p:txBody>
          <a:bodyPr/>
          <a:lstStyle/>
          <a:p>
            <a:pPr eaLnBrk="1" hangingPunct="1"/>
            <a:r>
              <a:rPr lang="en-US" altLang="en-US" sz="2800" b="1" dirty="0">
                <a:latin typeface="Gill Sans MT" panose="020B0502020104020203" pitchFamily="34" charset="0"/>
              </a:rPr>
              <a:t>Worst Case for Forward Channel Interference in Three-sectors </a:t>
            </a:r>
          </a:p>
        </p:txBody>
      </p:sp>
      <p:sp>
        <p:nvSpPr>
          <p:cNvPr id="36868" name="AutoShape 3">
            <a:extLst>
              <a:ext uri="{FF2B5EF4-FFF2-40B4-BE49-F238E27FC236}">
                <a16:creationId xmlns:a16="http://schemas.microsoft.com/office/drawing/2014/main" xmlns="" id="{56B8C85F-EC34-4809-BE88-C6FACA40B4FE}"/>
              </a:ext>
            </a:extLst>
          </p:cNvPr>
          <p:cNvSpPr>
            <a:spLocks noChangeArrowheads="1"/>
          </p:cNvSpPr>
          <p:nvPr/>
        </p:nvSpPr>
        <p:spPr bwMode="auto">
          <a:xfrm>
            <a:off x="2438400" y="199072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69" name="AutoShape 4">
            <a:extLst>
              <a:ext uri="{FF2B5EF4-FFF2-40B4-BE49-F238E27FC236}">
                <a16:creationId xmlns:a16="http://schemas.microsoft.com/office/drawing/2014/main" xmlns="" id="{455601CB-86A5-4C0D-852C-CD535CA4BD66}"/>
              </a:ext>
            </a:extLst>
          </p:cNvPr>
          <p:cNvSpPr>
            <a:spLocks noChangeArrowheads="1"/>
          </p:cNvSpPr>
          <p:nvPr/>
        </p:nvSpPr>
        <p:spPr bwMode="auto">
          <a:xfrm>
            <a:off x="2438400" y="311467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0" name="AutoShape 5">
            <a:extLst>
              <a:ext uri="{FF2B5EF4-FFF2-40B4-BE49-F238E27FC236}">
                <a16:creationId xmlns:a16="http://schemas.microsoft.com/office/drawing/2014/main" xmlns="" id="{1DFD7726-414D-4C5D-A43E-64C1A55B3A51}"/>
              </a:ext>
            </a:extLst>
          </p:cNvPr>
          <p:cNvSpPr>
            <a:spLocks noChangeArrowheads="1"/>
          </p:cNvSpPr>
          <p:nvPr/>
        </p:nvSpPr>
        <p:spPr bwMode="auto">
          <a:xfrm>
            <a:off x="3552825" y="14287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1" name="AutoShape 6">
            <a:extLst>
              <a:ext uri="{FF2B5EF4-FFF2-40B4-BE49-F238E27FC236}">
                <a16:creationId xmlns:a16="http://schemas.microsoft.com/office/drawing/2014/main" xmlns="" id="{D2CB57B6-0C37-463A-A330-1713D41F5487}"/>
              </a:ext>
            </a:extLst>
          </p:cNvPr>
          <p:cNvSpPr>
            <a:spLocks noChangeArrowheads="1"/>
          </p:cNvSpPr>
          <p:nvPr/>
        </p:nvSpPr>
        <p:spPr bwMode="auto">
          <a:xfrm>
            <a:off x="3552825" y="255270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2" name="AutoShape 7">
            <a:extLst>
              <a:ext uri="{FF2B5EF4-FFF2-40B4-BE49-F238E27FC236}">
                <a16:creationId xmlns:a16="http://schemas.microsoft.com/office/drawing/2014/main" xmlns="" id="{7C5960B5-7052-4963-907C-B587B75E8A06}"/>
              </a:ext>
            </a:extLst>
          </p:cNvPr>
          <p:cNvSpPr>
            <a:spLocks noChangeArrowheads="1"/>
          </p:cNvSpPr>
          <p:nvPr/>
        </p:nvSpPr>
        <p:spPr bwMode="auto">
          <a:xfrm>
            <a:off x="3552825" y="36766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3" name="AutoShape 8">
            <a:extLst>
              <a:ext uri="{FF2B5EF4-FFF2-40B4-BE49-F238E27FC236}">
                <a16:creationId xmlns:a16="http://schemas.microsoft.com/office/drawing/2014/main" xmlns="" id="{FFCD4E3F-1356-4B19-ADEB-823CDE042E73}"/>
              </a:ext>
            </a:extLst>
          </p:cNvPr>
          <p:cNvSpPr>
            <a:spLocks noChangeArrowheads="1"/>
          </p:cNvSpPr>
          <p:nvPr/>
        </p:nvSpPr>
        <p:spPr bwMode="auto">
          <a:xfrm>
            <a:off x="4667250" y="199072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4" name="AutoShape 9">
            <a:extLst>
              <a:ext uri="{FF2B5EF4-FFF2-40B4-BE49-F238E27FC236}">
                <a16:creationId xmlns:a16="http://schemas.microsoft.com/office/drawing/2014/main" xmlns="" id="{C11ACDD0-4EAA-4A16-9F0B-706217E7A221}"/>
              </a:ext>
            </a:extLst>
          </p:cNvPr>
          <p:cNvSpPr>
            <a:spLocks noChangeArrowheads="1"/>
          </p:cNvSpPr>
          <p:nvPr/>
        </p:nvSpPr>
        <p:spPr bwMode="auto">
          <a:xfrm>
            <a:off x="4667250" y="3114675"/>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5" name="AutoShape 10">
            <a:extLst>
              <a:ext uri="{FF2B5EF4-FFF2-40B4-BE49-F238E27FC236}">
                <a16:creationId xmlns:a16="http://schemas.microsoft.com/office/drawing/2014/main" xmlns="" id="{BE8A5894-1493-498A-8438-37B654470035}"/>
              </a:ext>
            </a:extLst>
          </p:cNvPr>
          <p:cNvSpPr>
            <a:spLocks noChangeArrowheads="1"/>
          </p:cNvSpPr>
          <p:nvPr/>
        </p:nvSpPr>
        <p:spPr bwMode="auto">
          <a:xfrm>
            <a:off x="5781675" y="255270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6" name="AutoShape 11">
            <a:extLst>
              <a:ext uri="{FF2B5EF4-FFF2-40B4-BE49-F238E27FC236}">
                <a16:creationId xmlns:a16="http://schemas.microsoft.com/office/drawing/2014/main" xmlns="" id="{1920EE5A-9AA4-49E3-B4BE-F8A5E0553CAD}"/>
              </a:ext>
            </a:extLst>
          </p:cNvPr>
          <p:cNvSpPr>
            <a:spLocks noChangeArrowheads="1"/>
          </p:cNvSpPr>
          <p:nvPr/>
        </p:nvSpPr>
        <p:spPr bwMode="auto">
          <a:xfrm>
            <a:off x="5781675" y="1428750"/>
            <a:ext cx="1485900" cy="1123950"/>
          </a:xfrm>
          <a:prstGeom prst="hexagon">
            <a:avLst>
              <a:gd name="adj" fmla="val 33051"/>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77" name="Line 12">
            <a:extLst>
              <a:ext uri="{FF2B5EF4-FFF2-40B4-BE49-F238E27FC236}">
                <a16:creationId xmlns:a16="http://schemas.microsoft.com/office/drawing/2014/main" xmlns="" id="{C563CF31-2A02-46B5-BEF4-808006A94961}"/>
              </a:ext>
            </a:extLst>
          </p:cNvPr>
          <p:cNvSpPr>
            <a:spLocks noChangeShapeType="1"/>
          </p:cNvSpPr>
          <p:nvPr/>
        </p:nvSpPr>
        <p:spPr bwMode="auto">
          <a:xfrm flipH="1" flipV="1">
            <a:off x="6524626" y="19907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78" name="Text Box 13">
            <a:extLst>
              <a:ext uri="{FF2B5EF4-FFF2-40B4-BE49-F238E27FC236}">
                <a16:creationId xmlns:a16="http://schemas.microsoft.com/office/drawing/2014/main" xmlns="" id="{554D90B3-2230-42EA-B115-1734EB436A64}"/>
              </a:ext>
            </a:extLst>
          </p:cNvPr>
          <p:cNvSpPr txBox="1">
            <a:spLocks noChangeArrowheads="1"/>
          </p:cNvSpPr>
          <p:nvPr/>
        </p:nvSpPr>
        <p:spPr bwMode="auto">
          <a:xfrm>
            <a:off x="6105526" y="2057401"/>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79" name="Text Box 14">
            <a:extLst>
              <a:ext uri="{FF2B5EF4-FFF2-40B4-BE49-F238E27FC236}">
                <a16:creationId xmlns:a16="http://schemas.microsoft.com/office/drawing/2014/main" xmlns="" id="{6577CBFA-A850-4FDD-BE35-5DBB66FEF623}"/>
              </a:ext>
            </a:extLst>
          </p:cNvPr>
          <p:cNvSpPr txBox="1">
            <a:spLocks noChangeArrowheads="1"/>
          </p:cNvSpPr>
          <p:nvPr/>
        </p:nvSpPr>
        <p:spPr bwMode="auto">
          <a:xfrm>
            <a:off x="7010401" y="2362201"/>
            <a:ext cx="866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MS</a:t>
            </a:r>
          </a:p>
        </p:txBody>
      </p:sp>
      <p:sp>
        <p:nvSpPr>
          <p:cNvPr id="36880" name="Text Box 15">
            <a:extLst>
              <a:ext uri="{FF2B5EF4-FFF2-40B4-BE49-F238E27FC236}">
                <a16:creationId xmlns:a16="http://schemas.microsoft.com/office/drawing/2014/main" xmlns="" id="{66156454-CCF2-4767-B50B-C35EE850C3F2}"/>
              </a:ext>
            </a:extLst>
          </p:cNvPr>
          <p:cNvSpPr txBox="1">
            <a:spLocks noChangeArrowheads="1"/>
          </p:cNvSpPr>
          <p:nvPr/>
        </p:nvSpPr>
        <p:spPr bwMode="auto">
          <a:xfrm>
            <a:off x="4419600" y="2819401"/>
            <a:ext cx="495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R</a:t>
            </a:r>
          </a:p>
        </p:txBody>
      </p:sp>
      <p:sp>
        <p:nvSpPr>
          <p:cNvPr id="36881" name="Line 16">
            <a:extLst>
              <a:ext uri="{FF2B5EF4-FFF2-40B4-BE49-F238E27FC236}">
                <a16:creationId xmlns:a16="http://schemas.microsoft.com/office/drawing/2014/main" xmlns="" id="{15AB35F4-FE27-4E77-BAED-8CF7C147FEF6}"/>
              </a:ext>
            </a:extLst>
          </p:cNvPr>
          <p:cNvSpPr>
            <a:spLocks noChangeShapeType="1"/>
          </p:cNvSpPr>
          <p:nvPr/>
        </p:nvSpPr>
        <p:spPr bwMode="auto">
          <a:xfrm flipH="1" flipV="1">
            <a:off x="4295776" y="42386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2" name="Line 17">
            <a:extLst>
              <a:ext uri="{FF2B5EF4-FFF2-40B4-BE49-F238E27FC236}">
                <a16:creationId xmlns:a16="http://schemas.microsoft.com/office/drawing/2014/main" xmlns="" id="{8353E5DD-CB48-4D40-BADE-21BAAA6A2BB0}"/>
              </a:ext>
            </a:extLst>
          </p:cNvPr>
          <p:cNvSpPr>
            <a:spLocks noChangeShapeType="1"/>
          </p:cNvSpPr>
          <p:nvPr/>
        </p:nvSpPr>
        <p:spPr bwMode="auto">
          <a:xfrm flipH="1">
            <a:off x="4295776" y="3676651"/>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3" name="Line 18">
            <a:extLst>
              <a:ext uri="{FF2B5EF4-FFF2-40B4-BE49-F238E27FC236}">
                <a16:creationId xmlns:a16="http://schemas.microsoft.com/office/drawing/2014/main" xmlns="" id="{C9DB7283-524D-4893-8B02-ADE43430D68F}"/>
              </a:ext>
            </a:extLst>
          </p:cNvPr>
          <p:cNvSpPr>
            <a:spLocks noChangeShapeType="1"/>
          </p:cNvSpPr>
          <p:nvPr/>
        </p:nvSpPr>
        <p:spPr bwMode="auto">
          <a:xfrm flipH="1">
            <a:off x="6524626" y="1428751"/>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4" name="Text Box 19">
            <a:extLst>
              <a:ext uri="{FF2B5EF4-FFF2-40B4-BE49-F238E27FC236}">
                <a16:creationId xmlns:a16="http://schemas.microsoft.com/office/drawing/2014/main" xmlns="" id="{B0D9100C-0736-4A20-B214-8AB2906683F3}"/>
              </a:ext>
            </a:extLst>
          </p:cNvPr>
          <p:cNvSpPr txBox="1">
            <a:spLocks noChangeArrowheads="1"/>
          </p:cNvSpPr>
          <p:nvPr/>
        </p:nvSpPr>
        <p:spPr bwMode="auto">
          <a:xfrm>
            <a:off x="3838576" y="1828800"/>
            <a:ext cx="1095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 + 0.7R</a:t>
            </a:r>
          </a:p>
        </p:txBody>
      </p:sp>
      <p:sp>
        <p:nvSpPr>
          <p:cNvPr id="36885" name="Text Box 20">
            <a:extLst>
              <a:ext uri="{FF2B5EF4-FFF2-40B4-BE49-F238E27FC236}">
                <a16:creationId xmlns:a16="http://schemas.microsoft.com/office/drawing/2014/main" xmlns="" id="{B5739276-1FB5-4D88-952B-EA66238077EC}"/>
              </a:ext>
            </a:extLst>
          </p:cNvPr>
          <p:cNvSpPr txBox="1">
            <a:spLocks noChangeArrowheads="1"/>
          </p:cNvSpPr>
          <p:nvPr/>
        </p:nvSpPr>
        <p:spPr bwMode="auto">
          <a:xfrm>
            <a:off x="5562600" y="3367088"/>
            <a:ext cx="495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a:t>
            </a:r>
          </a:p>
        </p:txBody>
      </p:sp>
      <p:sp>
        <p:nvSpPr>
          <p:cNvPr id="36886" name="Text Box 21">
            <a:extLst>
              <a:ext uri="{FF2B5EF4-FFF2-40B4-BE49-F238E27FC236}">
                <a16:creationId xmlns:a16="http://schemas.microsoft.com/office/drawing/2014/main" xmlns="" id="{C7F2B06C-24DE-4A8A-B671-E2529270A0A0}"/>
              </a:ext>
            </a:extLst>
          </p:cNvPr>
          <p:cNvSpPr txBox="1">
            <a:spLocks noChangeArrowheads="1"/>
          </p:cNvSpPr>
          <p:nvPr/>
        </p:nvSpPr>
        <p:spPr bwMode="auto">
          <a:xfrm>
            <a:off x="3733801" y="4114801"/>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87" name="Line 22">
            <a:extLst>
              <a:ext uri="{FF2B5EF4-FFF2-40B4-BE49-F238E27FC236}">
                <a16:creationId xmlns:a16="http://schemas.microsoft.com/office/drawing/2014/main" xmlns="" id="{30AAF975-C83F-4A45-A3D4-0FBB7BF7EC3A}"/>
              </a:ext>
            </a:extLst>
          </p:cNvPr>
          <p:cNvSpPr>
            <a:spLocks noChangeShapeType="1"/>
          </p:cNvSpPr>
          <p:nvPr/>
        </p:nvSpPr>
        <p:spPr bwMode="auto">
          <a:xfrm flipV="1">
            <a:off x="4267200" y="2590800"/>
            <a:ext cx="381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88" name="AutoShape 23">
            <a:extLst>
              <a:ext uri="{FF2B5EF4-FFF2-40B4-BE49-F238E27FC236}">
                <a16:creationId xmlns:a16="http://schemas.microsoft.com/office/drawing/2014/main" xmlns="" id="{0E9382B7-B21C-49F2-B8D5-B5D416173786}"/>
              </a:ext>
            </a:extLst>
          </p:cNvPr>
          <p:cNvSpPr>
            <a:spLocks noChangeArrowheads="1"/>
          </p:cNvSpPr>
          <p:nvPr/>
        </p:nvSpPr>
        <p:spPr bwMode="auto">
          <a:xfrm>
            <a:off x="2466975" y="914400"/>
            <a:ext cx="1447800" cy="1066800"/>
          </a:xfrm>
          <a:prstGeom prst="hexagon">
            <a:avLst>
              <a:gd name="adj" fmla="val 3392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89" name="Line 24">
            <a:extLst>
              <a:ext uri="{FF2B5EF4-FFF2-40B4-BE49-F238E27FC236}">
                <a16:creationId xmlns:a16="http://schemas.microsoft.com/office/drawing/2014/main" xmlns="" id="{DB5A8BCB-8908-4A8E-8D6A-318185DAACE7}"/>
              </a:ext>
            </a:extLst>
          </p:cNvPr>
          <p:cNvSpPr>
            <a:spLocks noChangeShapeType="1"/>
          </p:cNvSpPr>
          <p:nvPr/>
        </p:nvSpPr>
        <p:spPr bwMode="auto">
          <a:xfrm flipH="1" flipV="1">
            <a:off x="3209926" y="1419226"/>
            <a:ext cx="371475" cy="561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0" name="Line 25">
            <a:extLst>
              <a:ext uri="{FF2B5EF4-FFF2-40B4-BE49-F238E27FC236}">
                <a16:creationId xmlns:a16="http://schemas.microsoft.com/office/drawing/2014/main" xmlns="" id="{59906D29-5147-47F3-806A-D349F6E5557E}"/>
              </a:ext>
            </a:extLst>
          </p:cNvPr>
          <p:cNvSpPr>
            <a:spLocks noChangeShapeType="1"/>
          </p:cNvSpPr>
          <p:nvPr/>
        </p:nvSpPr>
        <p:spPr bwMode="auto">
          <a:xfrm flipH="1">
            <a:off x="3209925" y="914401"/>
            <a:ext cx="32385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1" name="Text Box 26">
            <a:extLst>
              <a:ext uri="{FF2B5EF4-FFF2-40B4-BE49-F238E27FC236}">
                <a16:creationId xmlns:a16="http://schemas.microsoft.com/office/drawing/2014/main" xmlns="" id="{D9F65C9D-0B66-44C0-B2AB-608DF55C4CA8}"/>
              </a:ext>
            </a:extLst>
          </p:cNvPr>
          <p:cNvSpPr txBox="1">
            <a:spLocks noChangeArrowheads="1"/>
          </p:cNvSpPr>
          <p:nvPr/>
        </p:nvSpPr>
        <p:spPr bwMode="auto">
          <a:xfrm>
            <a:off x="2695576" y="1438276"/>
            <a:ext cx="52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892" name="Freeform 27" descr="Light vertical">
            <a:extLst>
              <a:ext uri="{FF2B5EF4-FFF2-40B4-BE49-F238E27FC236}">
                <a16:creationId xmlns:a16="http://schemas.microsoft.com/office/drawing/2014/main" xmlns="" id="{CA36A919-B767-42F7-9C0A-7A046D2E4EB4}"/>
              </a:ext>
            </a:extLst>
          </p:cNvPr>
          <p:cNvSpPr>
            <a:spLocks/>
          </p:cNvSpPr>
          <p:nvPr/>
        </p:nvSpPr>
        <p:spPr bwMode="auto">
          <a:xfrm>
            <a:off x="3152775" y="914400"/>
            <a:ext cx="762000" cy="10668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893" name="Oval 28">
            <a:extLst>
              <a:ext uri="{FF2B5EF4-FFF2-40B4-BE49-F238E27FC236}">
                <a16:creationId xmlns:a16="http://schemas.microsoft.com/office/drawing/2014/main" xmlns="" id="{7E0DFCB9-5A7C-4363-9DEF-45C46F6D3B50}"/>
              </a:ext>
            </a:extLst>
          </p:cNvPr>
          <p:cNvSpPr>
            <a:spLocks noChangeArrowheads="1"/>
          </p:cNvSpPr>
          <p:nvPr/>
        </p:nvSpPr>
        <p:spPr bwMode="auto">
          <a:xfrm>
            <a:off x="3057525" y="1371600"/>
            <a:ext cx="17145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94" name="Line 29">
            <a:extLst>
              <a:ext uri="{FF2B5EF4-FFF2-40B4-BE49-F238E27FC236}">
                <a16:creationId xmlns:a16="http://schemas.microsoft.com/office/drawing/2014/main" xmlns="" id="{30B61B34-44D8-4740-91E7-0CB7B5D19752}"/>
              </a:ext>
            </a:extLst>
          </p:cNvPr>
          <p:cNvSpPr>
            <a:spLocks noChangeShapeType="1"/>
          </p:cNvSpPr>
          <p:nvPr/>
        </p:nvSpPr>
        <p:spPr bwMode="auto">
          <a:xfrm flipH="1" flipV="1">
            <a:off x="4295775" y="4162426"/>
            <a:ext cx="400050" cy="60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5" name="Line 30">
            <a:extLst>
              <a:ext uri="{FF2B5EF4-FFF2-40B4-BE49-F238E27FC236}">
                <a16:creationId xmlns:a16="http://schemas.microsoft.com/office/drawing/2014/main" xmlns="" id="{AF60F185-496D-4720-AA95-0B58FC6AE77D}"/>
              </a:ext>
            </a:extLst>
          </p:cNvPr>
          <p:cNvSpPr>
            <a:spLocks noChangeShapeType="1"/>
          </p:cNvSpPr>
          <p:nvPr/>
        </p:nvSpPr>
        <p:spPr bwMode="auto">
          <a:xfrm flipH="1">
            <a:off x="4295776" y="3657600"/>
            <a:ext cx="347663" cy="54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6" name="Freeform 31" descr="Light vertical">
            <a:extLst>
              <a:ext uri="{FF2B5EF4-FFF2-40B4-BE49-F238E27FC236}">
                <a16:creationId xmlns:a16="http://schemas.microsoft.com/office/drawing/2014/main" xmlns="" id="{F7D0B0D1-7BE4-4401-A9BD-6595EA4BFFA8}"/>
              </a:ext>
            </a:extLst>
          </p:cNvPr>
          <p:cNvSpPr>
            <a:spLocks/>
          </p:cNvSpPr>
          <p:nvPr/>
        </p:nvSpPr>
        <p:spPr bwMode="auto">
          <a:xfrm>
            <a:off x="4238625" y="3657600"/>
            <a:ext cx="819150" cy="11430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897" name="Oval 32">
            <a:extLst>
              <a:ext uri="{FF2B5EF4-FFF2-40B4-BE49-F238E27FC236}">
                <a16:creationId xmlns:a16="http://schemas.microsoft.com/office/drawing/2014/main" xmlns="" id="{A8D578E0-5520-4D7E-9242-AD8DE6C9635F}"/>
              </a:ext>
            </a:extLst>
          </p:cNvPr>
          <p:cNvSpPr>
            <a:spLocks noChangeArrowheads="1"/>
          </p:cNvSpPr>
          <p:nvPr/>
        </p:nvSpPr>
        <p:spPr bwMode="auto">
          <a:xfrm>
            <a:off x="4143375" y="4191000"/>
            <a:ext cx="15240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898" name="Line 33">
            <a:extLst>
              <a:ext uri="{FF2B5EF4-FFF2-40B4-BE49-F238E27FC236}">
                <a16:creationId xmlns:a16="http://schemas.microsoft.com/office/drawing/2014/main" xmlns="" id="{687C1014-828C-4580-A0B1-FFDE3BE52C93}"/>
              </a:ext>
            </a:extLst>
          </p:cNvPr>
          <p:cNvSpPr>
            <a:spLocks noChangeShapeType="1"/>
          </p:cNvSpPr>
          <p:nvPr/>
        </p:nvSpPr>
        <p:spPr bwMode="auto">
          <a:xfrm flipH="1" flipV="1">
            <a:off x="6562726" y="1952626"/>
            <a:ext cx="371475" cy="60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899" name="Line 34">
            <a:extLst>
              <a:ext uri="{FF2B5EF4-FFF2-40B4-BE49-F238E27FC236}">
                <a16:creationId xmlns:a16="http://schemas.microsoft.com/office/drawing/2014/main" xmlns="" id="{7ECE07A1-AEB8-4C69-9F27-28396178EC86}"/>
              </a:ext>
            </a:extLst>
          </p:cNvPr>
          <p:cNvSpPr>
            <a:spLocks noChangeShapeType="1"/>
          </p:cNvSpPr>
          <p:nvPr/>
        </p:nvSpPr>
        <p:spPr bwMode="auto">
          <a:xfrm flipH="1">
            <a:off x="6562725" y="1447800"/>
            <a:ext cx="323850" cy="54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900" name="Freeform 35" descr="Light vertical">
            <a:extLst>
              <a:ext uri="{FF2B5EF4-FFF2-40B4-BE49-F238E27FC236}">
                <a16:creationId xmlns:a16="http://schemas.microsoft.com/office/drawing/2014/main" xmlns="" id="{E2659328-BA28-4295-AC0F-F89D1FB81390}"/>
              </a:ext>
            </a:extLst>
          </p:cNvPr>
          <p:cNvSpPr>
            <a:spLocks/>
          </p:cNvSpPr>
          <p:nvPr/>
        </p:nvSpPr>
        <p:spPr bwMode="auto">
          <a:xfrm>
            <a:off x="6505575" y="1447800"/>
            <a:ext cx="762000" cy="1143000"/>
          </a:xfrm>
          <a:custGeom>
            <a:avLst/>
            <a:gdLst>
              <a:gd name="T0" fmla="*/ 2147483646 w 480"/>
              <a:gd name="T1" fmla="*/ 0 h 672"/>
              <a:gd name="T2" fmla="*/ 2147483646 w 480"/>
              <a:gd name="T3" fmla="*/ 2147483646 h 672"/>
              <a:gd name="T4" fmla="*/ 2147483646 w 480"/>
              <a:gd name="T5" fmla="*/ 2147483646 h 672"/>
              <a:gd name="T6" fmla="*/ 0 w 480"/>
              <a:gd name="T7" fmla="*/ 2147483646 h 672"/>
              <a:gd name="T8" fmla="*/ 2147483646 w 480"/>
              <a:gd name="T9" fmla="*/ 0 h 672"/>
              <a:gd name="T10" fmla="*/ 0 60000 65536"/>
              <a:gd name="T11" fmla="*/ 0 60000 65536"/>
              <a:gd name="T12" fmla="*/ 0 60000 65536"/>
              <a:gd name="T13" fmla="*/ 0 60000 65536"/>
              <a:gd name="T14" fmla="*/ 0 60000 65536"/>
              <a:gd name="T15" fmla="*/ 0 w 480"/>
              <a:gd name="T16" fmla="*/ 0 h 672"/>
              <a:gd name="T17" fmla="*/ 480 w 480"/>
              <a:gd name="T18" fmla="*/ 672 h 672"/>
            </a:gdLst>
            <a:ahLst/>
            <a:cxnLst>
              <a:cxn ang="T10">
                <a:pos x="T0" y="T1"/>
              </a:cxn>
              <a:cxn ang="T11">
                <a:pos x="T2" y="T3"/>
              </a:cxn>
              <a:cxn ang="T12">
                <a:pos x="T4" y="T5"/>
              </a:cxn>
              <a:cxn ang="T13">
                <a:pos x="T6" y="T7"/>
              </a:cxn>
              <a:cxn ang="T14">
                <a:pos x="T8" y="T9"/>
              </a:cxn>
            </a:cxnLst>
            <a:rect l="T15" t="T16" r="T17" b="T18"/>
            <a:pathLst>
              <a:path w="480" h="672">
                <a:moveTo>
                  <a:pt x="240" y="0"/>
                </a:moveTo>
                <a:lnTo>
                  <a:pt x="480" y="336"/>
                </a:lnTo>
                <a:lnTo>
                  <a:pt x="240" y="672"/>
                </a:lnTo>
                <a:lnTo>
                  <a:pt x="0" y="336"/>
                </a:lnTo>
                <a:lnTo>
                  <a:pt x="240" y="0"/>
                </a:lnTo>
                <a:close/>
              </a:path>
            </a:pathLst>
          </a:custGeom>
          <a:blipFill dpi="0" rotWithShape="0">
            <a:blip r:embed="rId3"/>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6901" name="Oval 36">
            <a:extLst>
              <a:ext uri="{FF2B5EF4-FFF2-40B4-BE49-F238E27FC236}">
                <a16:creationId xmlns:a16="http://schemas.microsoft.com/office/drawing/2014/main" xmlns="" id="{B3D8CA21-5132-4790-AC24-7345658F3CBF}"/>
              </a:ext>
            </a:extLst>
          </p:cNvPr>
          <p:cNvSpPr>
            <a:spLocks noChangeArrowheads="1"/>
          </p:cNvSpPr>
          <p:nvPr/>
        </p:nvSpPr>
        <p:spPr bwMode="auto">
          <a:xfrm>
            <a:off x="6410325" y="1905000"/>
            <a:ext cx="171450" cy="1524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2" name="Oval 37">
            <a:extLst>
              <a:ext uri="{FF2B5EF4-FFF2-40B4-BE49-F238E27FC236}">
                <a16:creationId xmlns:a16="http://schemas.microsoft.com/office/drawing/2014/main" xmlns="" id="{9A923F50-9DE3-49D6-9235-77F9D5A242B0}"/>
              </a:ext>
            </a:extLst>
          </p:cNvPr>
          <p:cNvSpPr>
            <a:spLocks noChangeArrowheads="1"/>
          </p:cNvSpPr>
          <p:nvPr/>
        </p:nvSpPr>
        <p:spPr bwMode="auto">
          <a:xfrm flipH="1" flipV="1">
            <a:off x="6810375" y="2438400"/>
            <a:ext cx="171450" cy="1524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3" name="Text Box 38">
            <a:extLst>
              <a:ext uri="{FF2B5EF4-FFF2-40B4-BE49-F238E27FC236}">
                <a16:creationId xmlns:a16="http://schemas.microsoft.com/office/drawing/2014/main" xmlns="" id="{4A9C4C11-8056-4870-967F-FD14B846C93F}"/>
              </a:ext>
            </a:extLst>
          </p:cNvPr>
          <p:cNvSpPr txBox="1">
            <a:spLocks noChangeArrowheads="1"/>
          </p:cNvSpPr>
          <p:nvPr/>
        </p:nvSpPr>
        <p:spPr bwMode="auto">
          <a:xfrm>
            <a:off x="3686176" y="2986088"/>
            <a:ext cx="523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6904" name="Oval 39">
            <a:extLst>
              <a:ext uri="{FF2B5EF4-FFF2-40B4-BE49-F238E27FC236}">
                <a16:creationId xmlns:a16="http://schemas.microsoft.com/office/drawing/2014/main" xmlns="" id="{E47B04C3-E6D1-41A6-ABB0-FF96D56EE076}"/>
              </a:ext>
            </a:extLst>
          </p:cNvPr>
          <p:cNvSpPr>
            <a:spLocks noChangeArrowheads="1"/>
          </p:cNvSpPr>
          <p:nvPr/>
        </p:nvSpPr>
        <p:spPr bwMode="auto">
          <a:xfrm>
            <a:off x="4171951" y="3062288"/>
            <a:ext cx="123825" cy="138112"/>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6905" name="Line 40">
            <a:extLst>
              <a:ext uri="{FF2B5EF4-FFF2-40B4-BE49-F238E27FC236}">
                <a16:creationId xmlns:a16="http://schemas.microsoft.com/office/drawing/2014/main" xmlns="" id="{A8F9C950-01FC-42A3-9562-3BE37406131C}"/>
              </a:ext>
            </a:extLst>
          </p:cNvPr>
          <p:cNvSpPr>
            <a:spLocks noChangeShapeType="1"/>
          </p:cNvSpPr>
          <p:nvPr/>
        </p:nvSpPr>
        <p:spPr bwMode="auto">
          <a:xfrm>
            <a:off x="3228975" y="1447800"/>
            <a:ext cx="3581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6906" name="Line 41">
            <a:extLst>
              <a:ext uri="{FF2B5EF4-FFF2-40B4-BE49-F238E27FC236}">
                <a16:creationId xmlns:a16="http://schemas.microsoft.com/office/drawing/2014/main" xmlns="" id="{155E2A79-033F-4AAA-BB65-95154C57702D}"/>
              </a:ext>
            </a:extLst>
          </p:cNvPr>
          <p:cNvSpPr>
            <a:spLocks noChangeShapeType="1"/>
          </p:cNvSpPr>
          <p:nvPr/>
        </p:nvSpPr>
        <p:spPr bwMode="auto">
          <a:xfrm flipV="1">
            <a:off x="4295775" y="2590801"/>
            <a:ext cx="2514600" cy="1647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aphicFrame>
        <p:nvGraphicFramePr>
          <p:cNvPr id="36908" name="Object 43">
            <a:extLst>
              <a:ext uri="{FF2B5EF4-FFF2-40B4-BE49-F238E27FC236}">
                <a16:creationId xmlns:a16="http://schemas.microsoft.com/office/drawing/2014/main" xmlns="" id="{E9697374-2994-4D1D-8548-AEC56E529051}"/>
              </a:ext>
            </a:extLst>
          </p:cNvPr>
          <p:cNvGraphicFramePr>
            <a:graphicFrameLocks noChangeAspect="1"/>
          </p:cNvGraphicFramePr>
          <p:nvPr/>
        </p:nvGraphicFramePr>
        <p:xfrm>
          <a:off x="8035925" y="3906837"/>
          <a:ext cx="1447800" cy="381000"/>
        </p:xfrm>
        <a:graphic>
          <a:graphicData uri="http://schemas.openxmlformats.org/presentationml/2006/ole">
            <mc:AlternateContent xmlns:mc="http://schemas.openxmlformats.org/markup-compatibility/2006">
              <mc:Choice xmlns:v="urn:schemas-microsoft-com:vml" Requires="v">
                <p:oleObj spid="_x0000_s7195" name="Equation" r:id="rId4" imgW="761669" imgH="253890" progId="Equation.3">
                  <p:embed/>
                </p:oleObj>
              </mc:Choice>
              <mc:Fallback>
                <p:oleObj name="Equation" r:id="rId4" imgW="761669" imgH="25389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5925" y="3906837"/>
                        <a:ext cx="1447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5" name="Picture 44">
            <a:extLst>
              <a:ext uri="{FF2B5EF4-FFF2-40B4-BE49-F238E27FC236}">
                <a16:creationId xmlns:a16="http://schemas.microsoft.com/office/drawing/2014/main" xmlns="" id="{D5B60BA1-487D-493C-A8ED-49BF941D278F}"/>
              </a:ext>
            </a:extLst>
          </p:cNvPr>
          <p:cNvPicPr>
            <a:picLocks noChangeAspect="1"/>
          </p:cNvPicPr>
          <p:nvPr/>
        </p:nvPicPr>
        <p:blipFill>
          <a:blip r:embed="rId6"/>
          <a:stretch>
            <a:fillRect/>
          </a:stretch>
        </p:blipFill>
        <p:spPr>
          <a:xfrm>
            <a:off x="2005539" y="4876800"/>
            <a:ext cx="7734300" cy="2044004"/>
          </a:xfrm>
          <a:prstGeom prst="rect">
            <a:avLst/>
          </a:prstGeom>
        </p:spPr>
      </p:pic>
      <p:pic>
        <p:nvPicPr>
          <p:cNvPr id="2" name="Picture 1">
            <a:extLst>
              <a:ext uri="{FF2B5EF4-FFF2-40B4-BE49-F238E27FC236}">
                <a16:creationId xmlns:a16="http://schemas.microsoft.com/office/drawing/2014/main" xmlns="" id="{22CBBA50-BE95-4BB8-9868-9056BC57DD19}"/>
              </a:ext>
            </a:extLst>
          </p:cNvPr>
          <p:cNvPicPr>
            <a:picLocks noChangeAspect="1"/>
          </p:cNvPicPr>
          <p:nvPr/>
        </p:nvPicPr>
        <p:blipFill>
          <a:blip r:embed="rId7"/>
          <a:stretch>
            <a:fillRect/>
          </a:stretch>
        </p:blipFill>
        <p:spPr>
          <a:xfrm>
            <a:off x="7451829" y="2514601"/>
            <a:ext cx="3223032" cy="1439797"/>
          </a:xfrm>
          <a:prstGeom prst="rect">
            <a:avLst/>
          </a:prstGeom>
        </p:spPr>
      </p:pic>
    </p:spTree>
    <p:extLst>
      <p:ext uri="{BB962C8B-B14F-4D97-AF65-F5344CB8AC3E}">
        <p14:creationId xmlns:p14="http://schemas.microsoft.com/office/powerpoint/2010/main" val="150334557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6280E6E-20BE-4257-8B34-2F7938A4B281}"/>
              </a:ext>
            </a:extLst>
          </p:cNvPr>
          <p:cNvSpPr>
            <a:spLocks noGrp="1"/>
          </p:cNvSpPr>
          <p:nvPr>
            <p:ph type="sldNum" sz="quarter" idx="12"/>
          </p:nvPr>
        </p:nvSpPr>
        <p:spPr/>
        <p:txBody>
          <a:bodyPr/>
          <a:lstStyle/>
          <a:p>
            <a:pPr>
              <a:defRPr/>
            </a:pPr>
            <a:fld id="{F039B9FF-735B-43AF-B1D8-9C66918D2CCE}" type="slidenum">
              <a:rPr lang="en-US" altLang="en-US" smtClean="0"/>
              <a:pPr>
                <a:defRPr/>
              </a:pPr>
              <a:t>96</a:t>
            </a:fld>
            <a:endParaRPr lang="en-US" altLang="en-US"/>
          </a:p>
        </p:txBody>
      </p:sp>
      <p:pic>
        <p:nvPicPr>
          <p:cNvPr id="4" name="Picture 3">
            <a:extLst>
              <a:ext uri="{FF2B5EF4-FFF2-40B4-BE49-F238E27FC236}">
                <a16:creationId xmlns:a16="http://schemas.microsoft.com/office/drawing/2014/main" xmlns="" id="{7653AB0B-7C3B-440D-B0A9-E5913BFC01B4}"/>
              </a:ext>
            </a:extLst>
          </p:cNvPr>
          <p:cNvPicPr>
            <a:picLocks noChangeAspect="1"/>
          </p:cNvPicPr>
          <p:nvPr/>
        </p:nvPicPr>
        <p:blipFill>
          <a:blip r:embed="rId2"/>
          <a:stretch>
            <a:fillRect/>
          </a:stretch>
        </p:blipFill>
        <p:spPr>
          <a:xfrm>
            <a:off x="1641164" y="1219200"/>
            <a:ext cx="8909672" cy="4419600"/>
          </a:xfrm>
          <a:prstGeom prst="rect">
            <a:avLst/>
          </a:prstGeom>
        </p:spPr>
      </p:pic>
    </p:spTree>
    <p:extLst>
      <p:ext uri="{BB962C8B-B14F-4D97-AF65-F5344CB8AC3E}">
        <p14:creationId xmlns:p14="http://schemas.microsoft.com/office/powerpoint/2010/main" val="31333042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a:extLst>
              <a:ext uri="{FF2B5EF4-FFF2-40B4-BE49-F238E27FC236}">
                <a16:creationId xmlns:a16="http://schemas.microsoft.com/office/drawing/2014/main" xmlns="" id="{12BCD284-153F-4755-9D21-F4827D97E6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3B1F601-B6B5-4E35-84B4-DD1795BE186E}" type="slidenum">
              <a:rPr lang="en-US" altLang="en-US" sz="1400">
                <a:latin typeface="Gill Sans MT" panose="020B0502020104020203" pitchFamily="34" charset="0"/>
              </a:rPr>
              <a:pPr>
                <a:spcBef>
                  <a:spcPct val="0"/>
                </a:spcBef>
                <a:buFontTx/>
                <a:buNone/>
              </a:pPr>
              <a:t>97</a:t>
            </a:fld>
            <a:endParaRPr lang="en-US" altLang="en-US" sz="1400">
              <a:latin typeface="Gill Sans MT" panose="020B0502020104020203" pitchFamily="34" charset="0"/>
            </a:endParaRPr>
          </a:p>
        </p:txBody>
      </p:sp>
      <p:sp>
        <p:nvSpPr>
          <p:cNvPr id="37891" name="Rectangle 2">
            <a:extLst>
              <a:ext uri="{FF2B5EF4-FFF2-40B4-BE49-F238E27FC236}">
                <a16:creationId xmlns:a16="http://schemas.microsoft.com/office/drawing/2014/main" xmlns="" id="{8EF910A8-D891-41FC-913D-1AB0E47243D4}"/>
              </a:ext>
            </a:extLst>
          </p:cNvPr>
          <p:cNvSpPr>
            <a:spLocks noGrp="1" noChangeArrowheads="1"/>
          </p:cNvSpPr>
          <p:nvPr>
            <p:ph type="title"/>
          </p:nvPr>
        </p:nvSpPr>
        <p:spPr>
          <a:xfrm>
            <a:off x="1958975" y="149227"/>
            <a:ext cx="8153400" cy="1066800"/>
          </a:xfrm>
        </p:spPr>
        <p:txBody>
          <a:bodyPr/>
          <a:lstStyle/>
          <a:p>
            <a:pPr eaLnBrk="1" hangingPunct="1"/>
            <a:r>
              <a:rPr lang="en-US" altLang="en-US" sz="2800" b="1" dirty="0">
                <a:latin typeface="Gill Sans MT" panose="020B0502020104020203" pitchFamily="34" charset="0"/>
              </a:rPr>
              <a:t>Worst Case for Forward Channel Interference in Six-sectors</a:t>
            </a:r>
          </a:p>
        </p:txBody>
      </p:sp>
      <p:grpSp>
        <p:nvGrpSpPr>
          <p:cNvPr id="37892" name="Group 3">
            <a:extLst>
              <a:ext uri="{FF2B5EF4-FFF2-40B4-BE49-F238E27FC236}">
                <a16:creationId xmlns:a16="http://schemas.microsoft.com/office/drawing/2014/main" xmlns="" id="{B02F45AA-8DE5-467F-A12E-993228370370}"/>
              </a:ext>
            </a:extLst>
          </p:cNvPr>
          <p:cNvGrpSpPr>
            <a:grpSpLocks/>
          </p:cNvGrpSpPr>
          <p:nvPr/>
        </p:nvGrpSpPr>
        <p:grpSpPr bwMode="auto">
          <a:xfrm>
            <a:off x="2286000" y="1402557"/>
            <a:ext cx="6000750" cy="4343400"/>
            <a:chOff x="1152" y="1008"/>
            <a:chExt cx="3780" cy="2736"/>
          </a:xfrm>
        </p:grpSpPr>
        <p:sp>
          <p:nvSpPr>
            <p:cNvPr id="37894" name="AutoShape 4">
              <a:extLst>
                <a:ext uri="{FF2B5EF4-FFF2-40B4-BE49-F238E27FC236}">
                  <a16:creationId xmlns:a16="http://schemas.microsoft.com/office/drawing/2014/main" xmlns="" id="{67393B21-1C3A-4FED-BCF9-B0F65CDAFF03}"/>
                </a:ext>
              </a:extLst>
            </p:cNvPr>
            <p:cNvSpPr>
              <a:spLocks noChangeArrowheads="1"/>
            </p:cNvSpPr>
            <p:nvPr/>
          </p:nvSpPr>
          <p:spPr bwMode="auto">
            <a:xfrm>
              <a:off x="1152" y="1008"/>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5" name="AutoShape 5">
              <a:extLst>
                <a:ext uri="{FF2B5EF4-FFF2-40B4-BE49-F238E27FC236}">
                  <a16:creationId xmlns:a16="http://schemas.microsoft.com/office/drawing/2014/main" xmlns="" id="{8D72CA70-1615-408D-9D87-27343009AFD4}"/>
                </a:ext>
              </a:extLst>
            </p:cNvPr>
            <p:cNvSpPr>
              <a:spLocks noChangeArrowheads="1"/>
            </p:cNvSpPr>
            <p:nvPr/>
          </p:nvSpPr>
          <p:spPr bwMode="auto">
            <a:xfrm>
              <a:off x="1152" y="1790"/>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6" name="AutoShape 6">
              <a:extLst>
                <a:ext uri="{FF2B5EF4-FFF2-40B4-BE49-F238E27FC236}">
                  <a16:creationId xmlns:a16="http://schemas.microsoft.com/office/drawing/2014/main" xmlns="" id="{E43A87C1-2EA9-4F10-B679-B64048B24329}"/>
                </a:ext>
              </a:extLst>
            </p:cNvPr>
            <p:cNvSpPr>
              <a:spLocks noChangeArrowheads="1"/>
            </p:cNvSpPr>
            <p:nvPr/>
          </p:nvSpPr>
          <p:spPr bwMode="auto">
            <a:xfrm>
              <a:off x="1939" y="1399"/>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7" name="AutoShape 7">
              <a:extLst>
                <a:ext uri="{FF2B5EF4-FFF2-40B4-BE49-F238E27FC236}">
                  <a16:creationId xmlns:a16="http://schemas.microsoft.com/office/drawing/2014/main" xmlns="" id="{2DBEE99A-9AE7-49F3-84AA-964CA3ED3667}"/>
                </a:ext>
              </a:extLst>
            </p:cNvPr>
            <p:cNvSpPr>
              <a:spLocks noChangeArrowheads="1"/>
            </p:cNvSpPr>
            <p:nvPr/>
          </p:nvSpPr>
          <p:spPr bwMode="auto">
            <a:xfrm>
              <a:off x="1939" y="2181"/>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8" name="AutoShape 8">
              <a:extLst>
                <a:ext uri="{FF2B5EF4-FFF2-40B4-BE49-F238E27FC236}">
                  <a16:creationId xmlns:a16="http://schemas.microsoft.com/office/drawing/2014/main" xmlns="" id="{8B13E15E-B04E-40A2-8DB0-8A58EEFD58E3}"/>
                </a:ext>
              </a:extLst>
            </p:cNvPr>
            <p:cNvSpPr>
              <a:spLocks noChangeArrowheads="1"/>
            </p:cNvSpPr>
            <p:nvPr/>
          </p:nvSpPr>
          <p:spPr bwMode="auto">
            <a:xfrm>
              <a:off x="1939" y="2962"/>
              <a:ext cx="1054" cy="782"/>
            </a:xfrm>
            <a:prstGeom prst="hexagon">
              <a:avLst>
                <a:gd name="adj" fmla="val 33696"/>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899" name="AutoShape 9">
              <a:extLst>
                <a:ext uri="{FF2B5EF4-FFF2-40B4-BE49-F238E27FC236}">
                  <a16:creationId xmlns:a16="http://schemas.microsoft.com/office/drawing/2014/main" xmlns="" id="{F7302C4E-EC74-4370-887A-115C4044DECE}"/>
                </a:ext>
              </a:extLst>
            </p:cNvPr>
            <p:cNvSpPr>
              <a:spLocks noChangeArrowheads="1"/>
            </p:cNvSpPr>
            <p:nvPr/>
          </p:nvSpPr>
          <p:spPr bwMode="auto">
            <a:xfrm>
              <a:off x="2726" y="1790"/>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0" name="AutoShape 10">
              <a:extLst>
                <a:ext uri="{FF2B5EF4-FFF2-40B4-BE49-F238E27FC236}">
                  <a16:creationId xmlns:a16="http://schemas.microsoft.com/office/drawing/2014/main" xmlns="" id="{D4B5F8B8-637C-46AE-B27C-4FE416C3D2E4}"/>
                </a:ext>
              </a:extLst>
            </p:cNvPr>
            <p:cNvSpPr>
              <a:spLocks noChangeArrowheads="1"/>
            </p:cNvSpPr>
            <p:nvPr/>
          </p:nvSpPr>
          <p:spPr bwMode="auto">
            <a:xfrm>
              <a:off x="3514" y="1399"/>
              <a:ext cx="1053" cy="782"/>
            </a:xfrm>
            <a:prstGeom prst="hexagon">
              <a:avLst>
                <a:gd name="adj" fmla="val 33664"/>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1" name="Oval 11">
              <a:extLst>
                <a:ext uri="{FF2B5EF4-FFF2-40B4-BE49-F238E27FC236}">
                  <a16:creationId xmlns:a16="http://schemas.microsoft.com/office/drawing/2014/main" xmlns="" id="{E804E9C3-2D30-409E-8A73-AEB4817C0E6D}"/>
                </a:ext>
              </a:extLst>
            </p:cNvPr>
            <p:cNvSpPr>
              <a:spLocks noChangeArrowheads="1"/>
            </p:cNvSpPr>
            <p:nvPr/>
          </p:nvSpPr>
          <p:spPr bwMode="auto">
            <a:xfrm>
              <a:off x="1616" y="1369"/>
              <a:ext cx="64" cy="7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02" name="Line 12">
              <a:extLst>
                <a:ext uri="{FF2B5EF4-FFF2-40B4-BE49-F238E27FC236}">
                  <a16:creationId xmlns:a16="http://schemas.microsoft.com/office/drawing/2014/main" xmlns="" id="{073340BF-BF81-4324-8E7B-B0D9AD80C1C3}"/>
                </a:ext>
              </a:extLst>
            </p:cNvPr>
            <p:cNvSpPr>
              <a:spLocks noChangeShapeType="1"/>
            </p:cNvSpPr>
            <p:nvPr/>
          </p:nvSpPr>
          <p:spPr bwMode="auto">
            <a:xfrm flipH="1">
              <a:off x="1677" y="1008"/>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3" name="Line 13">
              <a:extLst>
                <a:ext uri="{FF2B5EF4-FFF2-40B4-BE49-F238E27FC236}">
                  <a16:creationId xmlns:a16="http://schemas.microsoft.com/office/drawing/2014/main" xmlns="" id="{20BC3CF7-DE52-497E-90F2-787A33EA33D6}"/>
                </a:ext>
              </a:extLst>
            </p:cNvPr>
            <p:cNvSpPr>
              <a:spLocks noChangeShapeType="1"/>
            </p:cNvSpPr>
            <p:nvPr/>
          </p:nvSpPr>
          <p:spPr bwMode="auto">
            <a:xfrm flipH="1">
              <a:off x="1677" y="1399"/>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4" name="Line 14">
              <a:extLst>
                <a:ext uri="{FF2B5EF4-FFF2-40B4-BE49-F238E27FC236}">
                  <a16:creationId xmlns:a16="http://schemas.microsoft.com/office/drawing/2014/main" xmlns="" id="{F82EDF98-D03B-4DC8-A591-49986612E962}"/>
                </a:ext>
              </a:extLst>
            </p:cNvPr>
            <p:cNvSpPr>
              <a:spLocks noChangeShapeType="1"/>
            </p:cNvSpPr>
            <p:nvPr/>
          </p:nvSpPr>
          <p:spPr bwMode="auto">
            <a:xfrm flipH="1">
              <a:off x="2464" y="3353"/>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5" name="Line 15">
              <a:extLst>
                <a:ext uri="{FF2B5EF4-FFF2-40B4-BE49-F238E27FC236}">
                  <a16:creationId xmlns:a16="http://schemas.microsoft.com/office/drawing/2014/main" xmlns="" id="{6A803DDC-95A7-48AD-B9B6-E977D9B72689}"/>
                </a:ext>
              </a:extLst>
            </p:cNvPr>
            <p:cNvSpPr>
              <a:spLocks noChangeShapeType="1"/>
            </p:cNvSpPr>
            <p:nvPr/>
          </p:nvSpPr>
          <p:spPr bwMode="auto">
            <a:xfrm flipH="1">
              <a:off x="2464" y="2962"/>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6" name="Line 16">
              <a:extLst>
                <a:ext uri="{FF2B5EF4-FFF2-40B4-BE49-F238E27FC236}">
                  <a16:creationId xmlns:a16="http://schemas.microsoft.com/office/drawing/2014/main" xmlns="" id="{5550C0B8-8B96-4323-885B-9FC15A3496B7}"/>
                </a:ext>
              </a:extLst>
            </p:cNvPr>
            <p:cNvSpPr>
              <a:spLocks noChangeShapeType="1"/>
            </p:cNvSpPr>
            <p:nvPr/>
          </p:nvSpPr>
          <p:spPr bwMode="auto">
            <a:xfrm flipH="1">
              <a:off x="4038" y="1790"/>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7" name="Line 17">
              <a:extLst>
                <a:ext uri="{FF2B5EF4-FFF2-40B4-BE49-F238E27FC236}">
                  <a16:creationId xmlns:a16="http://schemas.microsoft.com/office/drawing/2014/main" xmlns="" id="{F35B448D-0A07-441C-9CFC-40782813D024}"/>
                </a:ext>
              </a:extLst>
            </p:cNvPr>
            <p:cNvSpPr>
              <a:spLocks noChangeShapeType="1"/>
            </p:cNvSpPr>
            <p:nvPr/>
          </p:nvSpPr>
          <p:spPr bwMode="auto">
            <a:xfrm flipH="1">
              <a:off x="4038" y="1399"/>
              <a:ext cx="264"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08" name="Text Box 18">
              <a:extLst>
                <a:ext uri="{FF2B5EF4-FFF2-40B4-BE49-F238E27FC236}">
                  <a16:creationId xmlns:a16="http://schemas.microsoft.com/office/drawing/2014/main" xmlns="" id="{635B83B3-125F-445D-972B-6AD9346830B1}"/>
                </a:ext>
              </a:extLst>
            </p:cNvPr>
            <p:cNvSpPr txBox="1">
              <a:spLocks noChangeArrowheads="1"/>
            </p:cNvSpPr>
            <p:nvPr/>
          </p:nvSpPr>
          <p:spPr bwMode="auto">
            <a:xfrm>
              <a:off x="3648" y="2448"/>
              <a:ext cx="6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D +0.7R</a:t>
              </a:r>
            </a:p>
          </p:txBody>
        </p:sp>
        <p:sp>
          <p:nvSpPr>
            <p:cNvPr id="37909" name="Text Box 19">
              <a:extLst>
                <a:ext uri="{FF2B5EF4-FFF2-40B4-BE49-F238E27FC236}">
                  <a16:creationId xmlns:a16="http://schemas.microsoft.com/office/drawing/2014/main" xmlns="" id="{BAB70030-E596-49FD-A370-C28770DD8361}"/>
                </a:ext>
              </a:extLst>
            </p:cNvPr>
            <p:cNvSpPr txBox="1">
              <a:spLocks noChangeArrowheads="1"/>
            </p:cNvSpPr>
            <p:nvPr/>
          </p:nvSpPr>
          <p:spPr bwMode="auto">
            <a:xfrm>
              <a:off x="4608" y="168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MS</a:t>
              </a:r>
            </a:p>
          </p:txBody>
        </p:sp>
        <p:sp>
          <p:nvSpPr>
            <p:cNvPr id="37910" name="Freeform 20" descr="Light vertical">
              <a:extLst>
                <a:ext uri="{FF2B5EF4-FFF2-40B4-BE49-F238E27FC236}">
                  <a16:creationId xmlns:a16="http://schemas.microsoft.com/office/drawing/2014/main" xmlns="" id="{3204A611-DEFF-4AE5-95EE-EE96C53A6AE1}"/>
                </a:ext>
              </a:extLst>
            </p:cNvPr>
            <p:cNvSpPr>
              <a:spLocks/>
            </p:cNvSpPr>
            <p:nvPr/>
          </p:nvSpPr>
          <p:spPr bwMode="auto">
            <a:xfrm>
              <a:off x="2448" y="2976"/>
              <a:ext cx="530" cy="384"/>
            </a:xfrm>
            <a:custGeom>
              <a:avLst/>
              <a:gdLst>
                <a:gd name="T0" fmla="*/ 306 w 528"/>
                <a:gd name="T1" fmla="*/ 0 h 384"/>
                <a:gd name="T2" fmla="*/ 564 w 528"/>
                <a:gd name="T3" fmla="*/ 384 h 384"/>
                <a:gd name="T4" fmla="*/ 0 w 528"/>
                <a:gd name="T5" fmla="*/ 384 h 384"/>
                <a:gd name="T6" fmla="*/ 306 w 528"/>
                <a:gd name="T7" fmla="*/ 0 h 384"/>
                <a:gd name="T8" fmla="*/ 0 60000 65536"/>
                <a:gd name="T9" fmla="*/ 0 60000 65536"/>
                <a:gd name="T10" fmla="*/ 0 60000 65536"/>
                <a:gd name="T11" fmla="*/ 0 60000 65536"/>
                <a:gd name="T12" fmla="*/ 0 w 528"/>
                <a:gd name="T13" fmla="*/ 0 h 384"/>
                <a:gd name="T14" fmla="*/ 528 w 528"/>
                <a:gd name="T15" fmla="*/ 384 h 384"/>
              </a:gdLst>
              <a:ahLst/>
              <a:cxnLst>
                <a:cxn ang="T8">
                  <a:pos x="T0" y="T1"/>
                </a:cxn>
                <a:cxn ang="T9">
                  <a:pos x="T2" y="T3"/>
                </a:cxn>
                <a:cxn ang="T10">
                  <a:pos x="T4" y="T5"/>
                </a:cxn>
                <a:cxn ang="T11">
                  <a:pos x="T6" y="T7"/>
                </a:cxn>
              </a:cxnLst>
              <a:rect l="T12" t="T13" r="T14" b="T15"/>
              <a:pathLst>
                <a:path w="528" h="384">
                  <a:moveTo>
                    <a:pt x="288" y="0"/>
                  </a:moveTo>
                  <a:lnTo>
                    <a:pt x="528" y="384"/>
                  </a:lnTo>
                  <a:lnTo>
                    <a:pt x="0" y="384"/>
                  </a:lnTo>
                  <a:lnTo>
                    <a:pt x="288" y="0"/>
                  </a:lnTo>
                  <a:close/>
                </a:path>
              </a:pathLst>
            </a:custGeom>
            <a:blipFill dpi="0" rotWithShape="0">
              <a:blip r:embed="rId2"/>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7911" name="Oval 21">
              <a:extLst>
                <a:ext uri="{FF2B5EF4-FFF2-40B4-BE49-F238E27FC236}">
                  <a16:creationId xmlns:a16="http://schemas.microsoft.com/office/drawing/2014/main" xmlns="" id="{CBB4629F-BBFB-4C29-A243-267AAB74F425}"/>
                </a:ext>
              </a:extLst>
            </p:cNvPr>
            <p:cNvSpPr>
              <a:spLocks noChangeArrowheads="1"/>
            </p:cNvSpPr>
            <p:nvPr/>
          </p:nvSpPr>
          <p:spPr bwMode="auto">
            <a:xfrm>
              <a:off x="2425" y="3323"/>
              <a:ext cx="71" cy="8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2" name="Text Box 22">
              <a:extLst>
                <a:ext uri="{FF2B5EF4-FFF2-40B4-BE49-F238E27FC236}">
                  <a16:creationId xmlns:a16="http://schemas.microsoft.com/office/drawing/2014/main" xmlns="" id="{4C53AA19-FD02-4FC7-9938-6E1FB8E703E1}"/>
                </a:ext>
              </a:extLst>
            </p:cNvPr>
            <p:cNvSpPr txBox="1">
              <a:spLocks noChangeArrowheads="1"/>
            </p:cNvSpPr>
            <p:nvPr/>
          </p:nvSpPr>
          <p:spPr bwMode="auto">
            <a:xfrm>
              <a:off x="2208" y="3408"/>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7913" name="Line 23">
              <a:extLst>
                <a:ext uri="{FF2B5EF4-FFF2-40B4-BE49-F238E27FC236}">
                  <a16:creationId xmlns:a16="http://schemas.microsoft.com/office/drawing/2014/main" xmlns="" id="{97B889AC-111B-469D-90FC-36D44B2B2DD2}"/>
                </a:ext>
              </a:extLst>
            </p:cNvPr>
            <p:cNvSpPr>
              <a:spLocks noChangeShapeType="1"/>
            </p:cNvSpPr>
            <p:nvPr/>
          </p:nvSpPr>
          <p:spPr bwMode="auto">
            <a:xfrm flipH="1">
              <a:off x="4048" y="1778"/>
              <a:ext cx="527"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4" name="Line 24">
              <a:extLst>
                <a:ext uri="{FF2B5EF4-FFF2-40B4-BE49-F238E27FC236}">
                  <a16:creationId xmlns:a16="http://schemas.microsoft.com/office/drawing/2014/main" xmlns="" id="{366D0077-95EF-4992-8327-CDA8F4CFF88D}"/>
                </a:ext>
              </a:extLst>
            </p:cNvPr>
            <p:cNvSpPr>
              <a:spLocks noChangeShapeType="1"/>
            </p:cNvSpPr>
            <p:nvPr/>
          </p:nvSpPr>
          <p:spPr bwMode="auto">
            <a:xfrm flipH="1">
              <a:off x="4048" y="1387"/>
              <a:ext cx="263" cy="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15" name="Freeform 25" descr="Light vertical">
              <a:extLst>
                <a:ext uri="{FF2B5EF4-FFF2-40B4-BE49-F238E27FC236}">
                  <a16:creationId xmlns:a16="http://schemas.microsoft.com/office/drawing/2014/main" xmlns="" id="{52A938E8-FA40-4009-A3B6-D1A87A6EF410}"/>
                </a:ext>
              </a:extLst>
            </p:cNvPr>
            <p:cNvSpPr>
              <a:spLocks/>
            </p:cNvSpPr>
            <p:nvPr/>
          </p:nvSpPr>
          <p:spPr bwMode="auto">
            <a:xfrm>
              <a:off x="4032" y="1401"/>
              <a:ext cx="530" cy="384"/>
            </a:xfrm>
            <a:custGeom>
              <a:avLst/>
              <a:gdLst>
                <a:gd name="T0" fmla="*/ 306 w 528"/>
                <a:gd name="T1" fmla="*/ 0 h 384"/>
                <a:gd name="T2" fmla="*/ 564 w 528"/>
                <a:gd name="T3" fmla="*/ 384 h 384"/>
                <a:gd name="T4" fmla="*/ 0 w 528"/>
                <a:gd name="T5" fmla="*/ 384 h 384"/>
                <a:gd name="T6" fmla="*/ 306 w 528"/>
                <a:gd name="T7" fmla="*/ 0 h 384"/>
                <a:gd name="T8" fmla="*/ 0 60000 65536"/>
                <a:gd name="T9" fmla="*/ 0 60000 65536"/>
                <a:gd name="T10" fmla="*/ 0 60000 65536"/>
                <a:gd name="T11" fmla="*/ 0 60000 65536"/>
                <a:gd name="T12" fmla="*/ 0 w 528"/>
                <a:gd name="T13" fmla="*/ 0 h 384"/>
                <a:gd name="T14" fmla="*/ 528 w 528"/>
                <a:gd name="T15" fmla="*/ 384 h 384"/>
              </a:gdLst>
              <a:ahLst/>
              <a:cxnLst>
                <a:cxn ang="T8">
                  <a:pos x="T0" y="T1"/>
                </a:cxn>
                <a:cxn ang="T9">
                  <a:pos x="T2" y="T3"/>
                </a:cxn>
                <a:cxn ang="T10">
                  <a:pos x="T4" y="T5"/>
                </a:cxn>
                <a:cxn ang="T11">
                  <a:pos x="T6" y="T7"/>
                </a:cxn>
              </a:cxnLst>
              <a:rect l="T12" t="T13" r="T14" b="T15"/>
              <a:pathLst>
                <a:path w="528" h="384">
                  <a:moveTo>
                    <a:pt x="288" y="0"/>
                  </a:moveTo>
                  <a:lnTo>
                    <a:pt x="528" y="384"/>
                  </a:lnTo>
                  <a:lnTo>
                    <a:pt x="0" y="384"/>
                  </a:lnTo>
                  <a:lnTo>
                    <a:pt x="288" y="0"/>
                  </a:lnTo>
                  <a:close/>
                </a:path>
              </a:pathLst>
            </a:custGeom>
            <a:blipFill dpi="0" rotWithShape="0">
              <a:blip r:embed="rId2"/>
              <a:srcRect/>
              <a:tile tx="0" ty="0" sx="100000" sy="100000" flip="none" algn="tl"/>
            </a:blipFill>
            <a:ln w="9525">
              <a:solidFill>
                <a:schemeClr val="tx1"/>
              </a:solidFill>
              <a:round/>
              <a:headEnd/>
              <a:tailEnd/>
            </a:ln>
          </p:spPr>
          <p:txBody>
            <a:bodyPr/>
            <a:lstStyle/>
            <a:p>
              <a:endParaRPr lang="en-US">
                <a:latin typeface="Gill Sans MT" panose="020B0502020104020203" pitchFamily="34" charset="0"/>
              </a:endParaRPr>
            </a:p>
          </p:txBody>
        </p:sp>
        <p:sp>
          <p:nvSpPr>
            <p:cNvPr id="37916" name="Oval 26">
              <a:extLst>
                <a:ext uri="{FF2B5EF4-FFF2-40B4-BE49-F238E27FC236}">
                  <a16:creationId xmlns:a16="http://schemas.microsoft.com/office/drawing/2014/main" xmlns="" id="{2E42AD57-25C3-47C3-8AA5-E72BEE221BDC}"/>
                </a:ext>
              </a:extLst>
            </p:cNvPr>
            <p:cNvSpPr>
              <a:spLocks noChangeArrowheads="1"/>
            </p:cNvSpPr>
            <p:nvPr/>
          </p:nvSpPr>
          <p:spPr bwMode="auto">
            <a:xfrm>
              <a:off x="4009" y="1748"/>
              <a:ext cx="71" cy="7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7" name="Text Box 27">
              <a:extLst>
                <a:ext uri="{FF2B5EF4-FFF2-40B4-BE49-F238E27FC236}">
                  <a16:creationId xmlns:a16="http://schemas.microsoft.com/office/drawing/2014/main" xmlns="" id="{45E06FB0-E7C8-4F3B-8D18-2F6FA47E3C3E}"/>
                </a:ext>
              </a:extLst>
            </p:cNvPr>
            <p:cNvSpPr txBox="1">
              <a:spLocks noChangeArrowheads="1"/>
            </p:cNvSpPr>
            <p:nvPr/>
          </p:nvSpPr>
          <p:spPr bwMode="auto">
            <a:xfrm>
              <a:off x="3792" y="1824"/>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BS</a:t>
              </a:r>
            </a:p>
          </p:txBody>
        </p:sp>
        <p:sp>
          <p:nvSpPr>
            <p:cNvPr id="37918" name="Oval 28">
              <a:extLst>
                <a:ext uri="{FF2B5EF4-FFF2-40B4-BE49-F238E27FC236}">
                  <a16:creationId xmlns:a16="http://schemas.microsoft.com/office/drawing/2014/main" xmlns="" id="{3FF47176-0D89-4780-9626-67983EF3F89B}"/>
                </a:ext>
              </a:extLst>
            </p:cNvPr>
            <p:cNvSpPr>
              <a:spLocks noChangeArrowheads="1"/>
            </p:cNvSpPr>
            <p:nvPr/>
          </p:nvSpPr>
          <p:spPr bwMode="auto">
            <a:xfrm>
              <a:off x="4524" y="1728"/>
              <a:ext cx="84"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19" name="Line 29">
              <a:extLst>
                <a:ext uri="{FF2B5EF4-FFF2-40B4-BE49-F238E27FC236}">
                  <a16:creationId xmlns:a16="http://schemas.microsoft.com/office/drawing/2014/main" xmlns="" id="{9BCD055D-38A1-411C-BED3-96434770B588}"/>
                </a:ext>
              </a:extLst>
            </p:cNvPr>
            <p:cNvSpPr>
              <a:spLocks noChangeShapeType="1"/>
            </p:cNvSpPr>
            <p:nvPr/>
          </p:nvSpPr>
          <p:spPr bwMode="auto">
            <a:xfrm flipV="1">
              <a:off x="3216" y="1824"/>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sp>
          <p:nvSpPr>
            <p:cNvPr id="37920" name="Oval 30">
              <a:extLst>
                <a:ext uri="{FF2B5EF4-FFF2-40B4-BE49-F238E27FC236}">
                  <a16:creationId xmlns:a16="http://schemas.microsoft.com/office/drawing/2014/main" xmlns="" id="{A4A2FA00-E847-4F31-98EC-1E1D688A6EAC}"/>
                </a:ext>
              </a:extLst>
            </p:cNvPr>
            <p:cNvSpPr>
              <a:spLocks noChangeArrowheads="1"/>
            </p:cNvSpPr>
            <p:nvPr/>
          </p:nvSpPr>
          <p:spPr bwMode="auto">
            <a:xfrm>
              <a:off x="3168" y="2112"/>
              <a:ext cx="64" cy="71"/>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1" name="Text Box 31">
              <a:extLst>
                <a:ext uri="{FF2B5EF4-FFF2-40B4-BE49-F238E27FC236}">
                  <a16:creationId xmlns:a16="http://schemas.microsoft.com/office/drawing/2014/main" xmlns="" id="{CCFA5E76-D695-4D12-8984-D7415AC887B2}"/>
                </a:ext>
              </a:extLst>
            </p:cNvPr>
            <p:cNvSpPr txBox="1">
              <a:spLocks noChangeArrowheads="1"/>
            </p:cNvSpPr>
            <p:nvPr/>
          </p:nvSpPr>
          <p:spPr bwMode="auto">
            <a:xfrm>
              <a:off x="3324" y="1968"/>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800">
                  <a:latin typeface="Gill Sans MT" panose="020B0502020104020203" pitchFamily="34" charset="0"/>
                </a:rPr>
                <a:t>R</a:t>
              </a:r>
            </a:p>
          </p:txBody>
        </p:sp>
        <p:sp>
          <p:nvSpPr>
            <p:cNvPr id="37922" name="AutoShape 32">
              <a:extLst>
                <a:ext uri="{FF2B5EF4-FFF2-40B4-BE49-F238E27FC236}">
                  <a16:creationId xmlns:a16="http://schemas.microsoft.com/office/drawing/2014/main" xmlns="" id="{3A2EF69D-0CE5-4983-B319-187C3C46003A}"/>
                </a:ext>
              </a:extLst>
            </p:cNvPr>
            <p:cNvSpPr>
              <a:spLocks noChangeArrowheads="1"/>
            </p:cNvSpPr>
            <p:nvPr/>
          </p:nvSpPr>
          <p:spPr bwMode="auto">
            <a:xfrm>
              <a:off x="2738" y="1008"/>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3" name="AutoShape 33">
              <a:extLst>
                <a:ext uri="{FF2B5EF4-FFF2-40B4-BE49-F238E27FC236}">
                  <a16:creationId xmlns:a16="http://schemas.microsoft.com/office/drawing/2014/main" xmlns="" id="{01CBDB92-365B-474F-B10A-5C2ED80F7FE5}"/>
                </a:ext>
              </a:extLst>
            </p:cNvPr>
            <p:cNvSpPr>
              <a:spLocks noChangeArrowheads="1"/>
            </p:cNvSpPr>
            <p:nvPr/>
          </p:nvSpPr>
          <p:spPr bwMode="auto">
            <a:xfrm>
              <a:off x="2738" y="2579"/>
              <a:ext cx="1054" cy="781"/>
            </a:xfrm>
            <a:prstGeom prst="hexagon">
              <a:avLst>
                <a:gd name="adj" fmla="val 33739"/>
                <a:gd name="vf" fmla="val 115470"/>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Gill Sans MT" panose="020B0502020104020203" pitchFamily="34" charset="0"/>
              </a:endParaRPr>
            </a:p>
          </p:txBody>
        </p:sp>
        <p:sp>
          <p:nvSpPr>
            <p:cNvPr id="37924" name="Line 34">
              <a:extLst>
                <a:ext uri="{FF2B5EF4-FFF2-40B4-BE49-F238E27FC236}">
                  <a16:creationId xmlns:a16="http://schemas.microsoft.com/office/drawing/2014/main" xmlns="" id="{89AC1BEA-22E4-4A84-9B27-2FC7B78C3D36}"/>
                </a:ext>
              </a:extLst>
            </p:cNvPr>
            <p:cNvSpPr>
              <a:spLocks noChangeShapeType="1"/>
            </p:cNvSpPr>
            <p:nvPr/>
          </p:nvSpPr>
          <p:spPr bwMode="auto">
            <a:xfrm flipV="1">
              <a:off x="2496" y="1824"/>
              <a:ext cx="2016" cy="15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Gill Sans MT" panose="020B0502020104020203" pitchFamily="34" charset="0"/>
              </a:endParaRPr>
            </a:p>
          </p:txBody>
        </p:sp>
      </p:grpSp>
      <p:pic>
        <p:nvPicPr>
          <p:cNvPr id="2" name="Picture 1">
            <a:extLst>
              <a:ext uri="{FF2B5EF4-FFF2-40B4-BE49-F238E27FC236}">
                <a16:creationId xmlns:a16="http://schemas.microsoft.com/office/drawing/2014/main" xmlns="" id="{D149810D-D80E-43C6-B55F-D26011EF84DA}"/>
              </a:ext>
            </a:extLst>
          </p:cNvPr>
          <p:cNvPicPr>
            <a:picLocks noChangeAspect="1"/>
          </p:cNvPicPr>
          <p:nvPr/>
        </p:nvPicPr>
        <p:blipFill>
          <a:blip r:embed="rId3"/>
          <a:stretch>
            <a:fillRect/>
          </a:stretch>
        </p:blipFill>
        <p:spPr>
          <a:xfrm>
            <a:off x="7300914" y="5404800"/>
            <a:ext cx="1257143" cy="580952"/>
          </a:xfrm>
          <a:prstGeom prst="rect">
            <a:avLst/>
          </a:prstGeom>
        </p:spPr>
      </p:pic>
      <p:pic>
        <p:nvPicPr>
          <p:cNvPr id="3" name="Picture 2">
            <a:extLst>
              <a:ext uri="{FF2B5EF4-FFF2-40B4-BE49-F238E27FC236}">
                <a16:creationId xmlns:a16="http://schemas.microsoft.com/office/drawing/2014/main" xmlns="" id="{A749FCEA-4439-43AC-A6D9-EC510660A861}"/>
              </a:ext>
            </a:extLst>
          </p:cNvPr>
          <p:cNvPicPr>
            <a:picLocks noChangeAspect="1"/>
          </p:cNvPicPr>
          <p:nvPr/>
        </p:nvPicPr>
        <p:blipFill>
          <a:blip r:embed="rId4"/>
          <a:stretch>
            <a:fillRect/>
          </a:stretch>
        </p:blipFill>
        <p:spPr>
          <a:xfrm>
            <a:off x="6899691" y="4613338"/>
            <a:ext cx="3295238" cy="752381"/>
          </a:xfrm>
          <a:prstGeom prst="rect">
            <a:avLst/>
          </a:prstGeom>
        </p:spPr>
      </p:pic>
    </p:spTree>
    <p:extLst>
      <p:ext uri="{BB962C8B-B14F-4D97-AF65-F5344CB8AC3E}">
        <p14:creationId xmlns:p14="http://schemas.microsoft.com/office/powerpoint/2010/main" val="36371244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xmlns="" id="{5DD9C862-5E87-4E00-A807-0115C4CDF5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A627AD8-D437-475D-B84A-AEA387F880A5}" type="slidenum">
              <a:rPr lang="en-US" altLang="en-US" sz="1400">
                <a:latin typeface="Gill Sans MT" panose="020B0502020104020203" pitchFamily="34" charset="0"/>
              </a:rPr>
              <a:pPr>
                <a:spcBef>
                  <a:spcPct val="0"/>
                </a:spcBef>
                <a:buFontTx/>
                <a:buNone/>
              </a:pPr>
              <a:t>98</a:t>
            </a:fld>
            <a:endParaRPr lang="en-US" altLang="en-US" sz="1400">
              <a:latin typeface="Gill Sans MT" panose="020B0502020104020203" pitchFamily="34" charset="0"/>
            </a:endParaRPr>
          </a:p>
        </p:txBody>
      </p:sp>
      <p:sp>
        <p:nvSpPr>
          <p:cNvPr id="38915" name="Rectangle 2">
            <a:extLst>
              <a:ext uri="{FF2B5EF4-FFF2-40B4-BE49-F238E27FC236}">
                <a16:creationId xmlns:a16="http://schemas.microsoft.com/office/drawing/2014/main" xmlns="" id="{A38DF7C7-117F-45A8-8735-2450958D6B14}"/>
              </a:ext>
            </a:extLst>
          </p:cNvPr>
          <p:cNvSpPr>
            <a:spLocks noGrp="1" noChangeArrowheads="1"/>
          </p:cNvSpPr>
          <p:nvPr>
            <p:ph type="title"/>
          </p:nvPr>
        </p:nvSpPr>
        <p:spPr>
          <a:xfrm>
            <a:off x="1981200" y="685800"/>
            <a:ext cx="3276600" cy="685800"/>
          </a:xfrm>
        </p:spPr>
        <p:txBody>
          <a:bodyPr/>
          <a:lstStyle/>
          <a:p>
            <a:pPr eaLnBrk="1" hangingPunct="1"/>
            <a:r>
              <a:rPr lang="en-US" altLang="en-US" sz="4000" dirty="0"/>
              <a:t>Cell Splitting</a:t>
            </a:r>
          </a:p>
        </p:txBody>
      </p:sp>
      <p:sp>
        <p:nvSpPr>
          <p:cNvPr id="60419" name="Rectangle 3">
            <a:extLst>
              <a:ext uri="{FF2B5EF4-FFF2-40B4-BE49-F238E27FC236}">
                <a16:creationId xmlns:a16="http://schemas.microsoft.com/office/drawing/2014/main" xmlns="" id="{D70B929C-AA03-4E0F-89D2-0E467E54E915}"/>
              </a:ext>
            </a:extLst>
          </p:cNvPr>
          <p:cNvSpPr>
            <a:spLocks noGrp="1" noChangeArrowheads="1"/>
          </p:cNvSpPr>
          <p:nvPr>
            <p:ph type="body" idx="1"/>
          </p:nvPr>
        </p:nvSpPr>
        <p:spPr>
          <a:xfrm>
            <a:off x="1051560" y="2017776"/>
            <a:ext cx="10119360" cy="3624072"/>
          </a:xfrm>
        </p:spPr>
        <p:txBody>
          <a:bodyPr/>
          <a:lstStyle/>
          <a:p>
            <a:pPr eaLnBrk="1" hangingPunct="1"/>
            <a:r>
              <a:rPr lang="en-US" altLang="en-US" sz="2400" dirty="0"/>
              <a:t>Often large cells need to be split into smaller ones because the population of users in the big cell has increased beyond what it can support.</a:t>
            </a:r>
          </a:p>
          <a:p>
            <a:pPr lvl="1"/>
            <a:r>
              <a:rPr lang="en-US" altLang="en-US" sz="2400" dirty="0"/>
              <a:t>Cell Splitting is the process of subdividing a congested cell into smaller cells.</a:t>
            </a:r>
          </a:p>
          <a:p>
            <a:pPr lvl="1"/>
            <a:r>
              <a:rPr lang="en-US" altLang="en-US" sz="2400" dirty="0"/>
              <a:t>Each has its own base station</a:t>
            </a:r>
          </a:p>
          <a:p>
            <a:pPr lvl="1"/>
            <a:r>
              <a:rPr lang="en-US" altLang="en-US" sz="2400" dirty="0"/>
              <a:t>Smaller antenna and reduced transmission power</a:t>
            </a:r>
          </a:p>
          <a:p>
            <a:pPr lvl="1"/>
            <a:r>
              <a:rPr lang="en-US" altLang="en-US" sz="2400" dirty="0"/>
              <a:t>These smaller cells are called microcells</a:t>
            </a:r>
          </a:p>
        </p:txBody>
      </p:sp>
    </p:spTree>
    <p:extLst>
      <p:ext uri="{BB962C8B-B14F-4D97-AF65-F5344CB8AC3E}">
        <p14:creationId xmlns:p14="http://schemas.microsoft.com/office/powerpoint/2010/main" val="32602188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out)">
                                      <p:cBhvr>
                                        <p:cTn id="7" dur="500"/>
                                        <p:tgtEl>
                                          <p:spTgt spid="604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box(out)">
                                      <p:cBhvr>
                                        <p:cTn id="10" dur="500"/>
                                        <p:tgtEl>
                                          <p:spTgt spid="6041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WAV"/>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box(out)">
                                      <p:cBhvr>
                                        <p:cTn id="13" dur="500"/>
                                        <p:tgtEl>
                                          <p:spTgt spid="60419">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60419">
                                            <p:txEl>
                                              <p:pRg st="3" end="3"/>
                                            </p:txEl>
                                          </p:spTgt>
                                        </p:tgtEl>
                                        <p:attrNameLst>
                                          <p:attrName>style.visibility</p:attrName>
                                        </p:attrNameLst>
                                      </p:cBhvr>
                                      <p:to>
                                        <p:strVal val="visible"/>
                                      </p:to>
                                    </p:set>
                                    <p:animEffect transition="in" filter="box(out)">
                                      <p:cBhvr>
                                        <p:cTn id="16" dur="500"/>
                                        <p:tgtEl>
                                          <p:spTgt spid="60419">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par>
                                <p:cTn id="17" presetID="4" presetClass="entr" presetSubtype="32" fill="hold" grpId="0" nodeType="withEffect">
                                  <p:stCondLst>
                                    <p:cond delay="0"/>
                                  </p:stCondLst>
                                  <p:childTnLst>
                                    <p:set>
                                      <p:cBhvr>
                                        <p:cTn id="18" dur="1" fill="hold">
                                          <p:stCondLst>
                                            <p:cond delay="0"/>
                                          </p:stCondLst>
                                        </p:cTn>
                                        <p:tgtEl>
                                          <p:spTgt spid="60419">
                                            <p:txEl>
                                              <p:pRg st="4" end="4"/>
                                            </p:txEl>
                                          </p:spTgt>
                                        </p:tgtEl>
                                        <p:attrNameLst>
                                          <p:attrName>style.visibility</p:attrName>
                                        </p:attrNameLst>
                                      </p:cBhvr>
                                      <p:to>
                                        <p:strVal val="visible"/>
                                      </p:to>
                                    </p:set>
                                    <p:animEffect transition="in" filter="box(out)">
                                      <p:cBhvr>
                                        <p:cTn id="19" dur="500"/>
                                        <p:tgtEl>
                                          <p:spTgt spid="60419">
                                            <p:txEl>
                                              <p:pRg st="4" end="4"/>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xmlns="" id="{5DD9C862-5E87-4E00-A807-0115C4CDF5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A627AD8-D437-475D-B84A-AEA387F880A5}" type="slidenum">
              <a:rPr lang="en-US" altLang="en-US" sz="1400">
                <a:latin typeface="Gill Sans MT" panose="020B0502020104020203" pitchFamily="34" charset="0"/>
              </a:rPr>
              <a:pPr>
                <a:spcBef>
                  <a:spcPct val="0"/>
                </a:spcBef>
                <a:buFontTx/>
                <a:buNone/>
              </a:pPr>
              <a:t>99</a:t>
            </a:fld>
            <a:endParaRPr lang="en-US" altLang="en-US" sz="1400">
              <a:latin typeface="Gill Sans MT" panose="020B0502020104020203" pitchFamily="34" charset="0"/>
            </a:endParaRPr>
          </a:p>
        </p:txBody>
      </p:sp>
      <p:sp>
        <p:nvSpPr>
          <p:cNvPr id="38915" name="Rectangle 2">
            <a:extLst>
              <a:ext uri="{FF2B5EF4-FFF2-40B4-BE49-F238E27FC236}">
                <a16:creationId xmlns:a16="http://schemas.microsoft.com/office/drawing/2014/main" xmlns="" id="{A38DF7C7-117F-45A8-8735-2450958D6B14}"/>
              </a:ext>
            </a:extLst>
          </p:cNvPr>
          <p:cNvSpPr>
            <a:spLocks noGrp="1" noChangeArrowheads="1"/>
          </p:cNvSpPr>
          <p:nvPr>
            <p:ph type="title"/>
          </p:nvPr>
        </p:nvSpPr>
        <p:spPr>
          <a:xfrm>
            <a:off x="1981200" y="685800"/>
            <a:ext cx="3276600" cy="685800"/>
          </a:xfrm>
        </p:spPr>
        <p:txBody>
          <a:bodyPr/>
          <a:lstStyle/>
          <a:p>
            <a:pPr eaLnBrk="1" hangingPunct="1"/>
            <a:r>
              <a:rPr lang="en-US" altLang="en-US" sz="4000"/>
              <a:t>Cell Splitting</a:t>
            </a:r>
          </a:p>
        </p:txBody>
      </p:sp>
      <p:sp>
        <p:nvSpPr>
          <p:cNvPr id="60419" name="Rectangle 3">
            <a:extLst>
              <a:ext uri="{FF2B5EF4-FFF2-40B4-BE49-F238E27FC236}">
                <a16:creationId xmlns:a16="http://schemas.microsoft.com/office/drawing/2014/main" xmlns="" id="{D70B929C-AA03-4E0F-89D2-0E467E54E915}"/>
              </a:ext>
            </a:extLst>
          </p:cNvPr>
          <p:cNvSpPr>
            <a:spLocks noGrp="1" noChangeArrowheads="1"/>
          </p:cNvSpPr>
          <p:nvPr>
            <p:ph type="body" idx="1"/>
          </p:nvPr>
        </p:nvSpPr>
        <p:spPr>
          <a:xfrm>
            <a:off x="1179576" y="1680718"/>
            <a:ext cx="9316974" cy="4675632"/>
          </a:xfrm>
        </p:spPr>
        <p:txBody>
          <a:bodyPr/>
          <a:lstStyle/>
          <a:p>
            <a:pPr eaLnBrk="1" hangingPunct="1"/>
            <a:r>
              <a:rPr lang="en-US" altLang="en-US" sz="2800" b="1" dirty="0"/>
              <a:t>Advantages:</a:t>
            </a:r>
          </a:p>
          <a:p>
            <a:pPr lvl="1" eaLnBrk="1" hangingPunct="1"/>
            <a:r>
              <a:rPr lang="en-US" altLang="en-US" sz="2400" dirty="0"/>
              <a:t>Cell splitting increases system capacity</a:t>
            </a:r>
          </a:p>
          <a:p>
            <a:pPr lvl="1" eaLnBrk="1" hangingPunct="1"/>
            <a:r>
              <a:rPr lang="en-US" altLang="en-US" sz="2400" dirty="0"/>
              <a:t>Is used in high density subscriber areas (</a:t>
            </a:r>
            <a:r>
              <a:rPr lang="en-US" altLang="en-US" sz="2400" dirty="0" err="1"/>
              <a:t>eg.</a:t>
            </a:r>
            <a:r>
              <a:rPr lang="en-US" altLang="en-US" sz="2400" dirty="0"/>
              <a:t> Water Front)</a:t>
            </a:r>
          </a:p>
          <a:p>
            <a:pPr eaLnBrk="1" hangingPunct="1"/>
            <a:r>
              <a:rPr lang="en-US" sz="2800" b="1" dirty="0"/>
              <a:t>Limitations:</a:t>
            </a:r>
          </a:p>
          <a:p>
            <a:pPr lvl="1" eaLnBrk="1" hangingPunct="1"/>
            <a:r>
              <a:rPr lang="en-US" altLang="en-US" sz="2400" dirty="0"/>
              <a:t>Results to increased costs (</a:t>
            </a:r>
            <a:r>
              <a:rPr lang="en-US" altLang="en-US" sz="2400" dirty="0" err="1"/>
              <a:t>eg.</a:t>
            </a:r>
            <a:r>
              <a:rPr lang="en-US" altLang="en-US" sz="2400" dirty="0"/>
              <a:t> new base stations)</a:t>
            </a:r>
          </a:p>
          <a:p>
            <a:pPr lvl="1" eaLnBrk="1" hangingPunct="1"/>
            <a:r>
              <a:rPr lang="en-US" altLang="en-US" sz="2400" dirty="0"/>
              <a:t>Difficult to maintain coverage boundary</a:t>
            </a:r>
          </a:p>
          <a:p>
            <a:pPr lvl="1" eaLnBrk="1" hangingPunct="1"/>
            <a:r>
              <a:rPr lang="en-US" sz="2400" dirty="0"/>
              <a:t>Handoffs are more frequent.</a:t>
            </a:r>
          </a:p>
          <a:p>
            <a:pPr lvl="1" eaLnBrk="1" hangingPunct="1"/>
            <a:r>
              <a:rPr lang="en-US" sz="2400" dirty="0"/>
              <a:t>Channel assignments become difficult.</a:t>
            </a:r>
            <a:endParaRPr lang="en-US" altLang="en-US" sz="2400" dirty="0"/>
          </a:p>
          <a:p>
            <a:pPr lvl="1" eaLnBrk="1" hangingPunct="1"/>
            <a:r>
              <a:rPr lang="en-US" sz="2400" dirty="0"/>
              <a:t>All cells are not split simultaneously so special care have to be taken for proper allocation of problem.</a:t>
            </a:r>
            <a:endParaRPr lang="en-US" altLang="en-US" sz="2400" dirty="0"/>
          </a:p>
        </p:txBody>
      </p:sp>
    </p:spTree>
    <p:extLst>
      <p:ext uri="{BB962C8B-B14F-4D97-AF65-F5344CB8AC3E}">
        <p14:creationId xmlns:p14="http://schemas.microsoft.com/office/powerpoint/2010/main" val="3658188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out)">
                                      <p:cBhvr>
                                        <p:cTn id="7" dur="500"/>
                                        <p:tgtEl>
                                          <p:spTgt spid="604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60419">
                                            <p:txEl>
                                              <p:pRg st="1" end="1"/>
                                            </p:txEl>
                                          </p:spTgt>
                                        </p:tgtEl>
                                        <p:attrNameLst>
                                          <p:attrName>style.visibility</p:attrName>
                                        </p:attrNameLst>
                                      </p:cBhvr>
                                      <p:to>
                                        <p:strVal val="visible"/>
                                      </p:to>
                                    </p:set>
                                    <p:animEffect transition="in" filter="box(out)">
                                      <p:cBhvr>
                                        <p:cTn id="10" dur="500"/>
                                        <p:tgtEl>
                                          <p:spTgt spid="6041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WAV"/>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animEffect transition="in" filter="box(out)">
                                      <p:cBhvr>
                                        <p:cTn id="13" dur="500"/>
                                        <p:tgtEl>
                                          <p:spTgt spid="60419">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60419">
                                            <p:txEl>
                                              <p:pRg st="3" end="3"/>
                                            </p:txEl>
                                          </p:spTgt>
                                        </p:tgtEl>
                                        <p:attrNameLst>
                                          <p:attrName>style.visibility</p:attrName>
                                        </p:attrNameLst>
                                      </p:cBhvr>
                                      <p:to>
                                        <p:strVal val="visible"/>
                                      </p:to>
                                    </p:set>
                                    <p:animEffect transition="in" filter="box(out)">
                                      <p:cBhvr>
                                        <p:cTn id="18" dur="500"/>
                                        <p:tgtEl>
                                          <p:spTgt spid="60419">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60419">
                                            <p:txEl>
                                              <p:pRg st="4" end="4"/>
                                            </p:txEl>
                                          </p:spTgt>
                                        </p:tgtEl>
                                        <p:attrNameLst>
                                          <p:attrName>style.visibility</p:attrName>
                                        </p:attrNameLst>
                                      </p:cBhvr>
                                      <p:to>
                                        <p:strVal val="visible"/>
                                      </p:to>
                                    </p:set>
                                    <p:animEffect transition="in" filter="box(out)">
                                      <p:cBhvr>
                                        <p:cTn id="21" dur="500"/>
                                        <p:tgtEl>
                                          <p:spTgt spid="60419">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par>
                                <p:cTn id="22" presetID="4" presetClass="entr" presetSubtype="32" fill="hold" grpId="0" nodeType="withEffect">
                                  <p:stCondLst>
                                    <p:cond delay="0"/>
                                  </p:stCondLst>
                                  <p:childTnLst>
                                    <p:set>
                                      <p:cBhvr>
                                        <p:cTn id="23" dur="1" fill="hold">
                                          <p:stCondLst>
                                            <p:cond delay="0"/>
                                          </p:stCondLst>
                                        </p:cTn>
                                        <p:tgtEl>
                                          <p:spTgt spid="60419">
                                            <p:txEl>
                                              <p:pRg st="5" end="5"/>
                                            </p:txEl>
                                          </p:spTgt>
                                        </p:tgtEl>
                                        <p:attrNameLst>
                                          <p:attrName>style.visibility</p:attrName>
                                        </p:attrNameLst>
                                      </p:cBhvr>
                                      <p:to>
                                        <p:strVal val="visible"/>
                                      </p:to>
                                    </p:set>
                                    <p:animEffect transition="in" filter="box(out)">
                                      <p:cBhvr>
                                        <p:cTn id="24" dur="500"/>
                                        <p:tgtEl>
                                          <p:spTgt spid="60419">
                                            <p:txEl>
                                              <p:pRg st="5" end="5"/>
                                            </p:txEl>
                                          </p:spTgt>
                                        </p:tgtEl>
                                      </p:cBhvr>
                                    </p:animEffect>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par>
                                <p:cTn id="25" presetID="4" presetClass="entr" presetSubtype="32" fill="hold" grpId="0" nodeType="withEffect">
                                  <p:stCondLst>
                                    <p:cond delay="0"/>
                                  </p:stCondLst>
                                  <p:childTnLst>
                                    <p:set>
                                      <p:cBhvr>
                                        <p:cTn id="26" dur="1" fill="hold">
                                          <p:stCondLst>
                                            <p:cond delay="0"/>
                                          </p:stCondLst>
                                        </p:cTn>
                                        <p:tgtEl>
                                          <p:spTgt spid="60419">
                                            <p:txEl>
                                              <p:pRg st="6" end="6"/>
                                            </p:txEl>
                                          </p:spTgt>
                                        </p:tgtEl>
                                        <p:attrNameLst>
                                          <p:attrName>style.visibility</p:attrName>
                                        </p:attrNameLst>
                                      </p:cBhvr>
                                      <p:to>
                                        <p:strVal val="visible"/>
                                      </p:to>
                                    </p:set>
                                    <p:animEffect transition="in" filter="box(out)">
                                      <p:cBhvr>
                                        <p:cTn id="27" dur="500"/>
                                        <p:tgtEl>
                                          <p:spTgt spid="60419">
                                            <p:txEl>
                                              <p:pRg st="6" end="6"/>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par>
                                <p:cTn id="28" presetID="4" presetClass="entr" presetSubtype="32" fill="hold" grpId="0" nodeType="withEffect">
                                  <p:stCondLst>
                                    <p:cond delay="0"/>
                                  </p:stCondLst>
                                  <p:childTnLst>
                                    <p:set>
                                      <p:cBhvr>
                                        <p:cTn id="29" dur="1" fill="hold">
                                          <p:stCondLst>
                                            <p:cond delay="0"/>
                                          </p:stCondLst>
                                        </p:cTn>
                                        <p:tgtEl>
                                          <p:spTgt spid="60419">
                                            <p:txEl>
                                              <p:pRg st="7" end="7"/>
                                            </p:txEl>
                                          </p:spTgt>
                                        </p:tgtEl>
                                        <p:attrNameLst>
                                          <p:attrName>style.visibility</p:attrName>
                                        </p:attrNameLst>
                                      </p:cBhvr>
                                      <p:to>
                                        <p:strVal val="visible"/>
                                      </p:to>
                                    </p:set>
                                    <p:animEffect transition="in" filter="box(out)">
                                      <p:cBhvr>
                                        <p:cTn id="30" dur="500"/>
                                        <p:tgtEl>
                                          <p:spTgt spid="60419">
                                            <p:txEl>
                                              <p:pRg st="7" end="7"/>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WAV"/>
                                        </p:tgtEl>
                                      </p:cMediaNode>
                                    </p:audio>
                                  </p:subTnLst>
                                </p:cTn>
                              </p:par>
                              <p:par>
                                <p:cTn id="31" presetID="4" presetClass="entr" presetSubtype="32" fill="hold" grpId="0" nodeType="withEffect">
                                  <p:stCondLst>
                                    <p:cond delay="0"/>
                                  </p:stCondLst>
                                  <p:childTnLst>
                                    <p:set>
                                      <p:cBhvr>
                                        <p:cTn id="32" dur="1" fill="hold">
                                          <p:stCondLst>
                                            <p:cond delay="0"/>
                                          </p:stCondLst>
                                        </p:cTn>
                                        <p:tgtEl>
                                          <p:spTgt spid="60419">
                                            <p:txEl>
                                              <p:pRg st="8" end="8"/>
                                            </p:txEl>
                                          </p:spTgt>
                                        </p:tgtEl>
                                        <p:attrNameLst>
                                          <p:attrName>style.visibility</p:attrName>
                                        </p:attrNameLst>
                                      </p:cBhvr>
                                      <p:to>
                                        <p:strVal val="visible"/>
                                      </p:to>
                                    </p:set>
                                    <p:animEffect transition="in" filter="box(out)">
                                      <p:cBhvr>
                                        <p:cTn id="33" dur="500"/>
                                        <p:tgtEl>
                                          <p:spTgt spid="60419">
                                            <p:txEl>
                                              <p:pRg st="8" end="8"/>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4393</TotalTime>
  <Words>4826</Words>
  <Application>Microsoft Office PowerPoint</Application>
  <PresentationFormat>Widescreen</PresentationFormat>
  <Paragraphs>732</Paragraphs>
  <Slides>103</Slides>
  <Notes>24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21" baseType="lpstr">
      <vt:lpstr>Arial</vt:lpstr>
      <vt:lpstr>Calibri</vt:lpstr>
      <vt:lpstr>Calibri Light</vt:lpstr>
      <vt:lpstr>Cambria Math</vt:lpstr>
      <vt:lpstr>Gill Sans MT</vt:lpstr>
      <vt:lpstr>MathematicalPi-One</vt:lpstr>
      <vt:lpstr>Monotype Sorts</vt:lpstr>
      <vt:lpstr>新細明體</vt:lpstr>
      <vt:lpstr>Sabon-Italic</vt:lpstr>
      <vt:lpstr>Sabon-Roman</vt:lpstr>
      <vt:lpstr>Symbol</vt:lpstr>
      <vt:lpstr>Tahoma</vt:lpstr>
      <vt:lpstr>Times New Roman</vt:lpstr>
      <vt:lpstr>Univers-Black</vt:lpstr>
      <vt:lpstr>Univers-BlackOblique</vt:lpstr>
      <vt:lpstr>Wingdings</vt:lpstr>
      <vt:lpstr>Office Theme</vt:lpstr>
      <vt:lpstr>Equation</vt:lpstr>
      <vt:lpstr>PowerPoint Presentation</vt:lpstr>
      <vt:lpstr>Contents</vt:lpstr>
      <vt:lpstr>Outline</vt:lpstr>
      <vt:lpstr>Introduction to Modulation</vt:lpstr>
      <vt:lpstr>Introduction to Modulation</vt:lpstr>
      <vt:lpstr>Amplitude Shift Keying (ASK)</vt:lpstr>
      <vt:lpstr>Amplitude Shift Keying (ASK)</vt:lpstr>
      <vt:lpstr>Frequency Shift Keying</vt:lpstr>
      <vt:lpstr>Phase Shift Keyeing</vt:lpstr>
      <vt:lpstr>Binary Phase Shift Keyeing</vt:lpstr>
      <vt:lpstr>Quadrature PSK (QPSK) modulation </vt:lpstr>
      <vt:lpstr>Quadrature PSK</vt:lpstr>
      <vt:lpstr>Gaussian frequency-shift keying</vt:lpstr>
      <vt:lpstr>PowerPoint Presentation</vt:lpstr>
      <vt:lpstr>Self assessment</vt:lpstr>
      <vt:lpstr>Solution</vt:lpstr>
      <vt:lpstr>PowerPoint Presentation</vt:lpstr>
      <vt:lpstr>Solution</vt:lpstr>
      <vt:lpstr>Quadrature amplitude modulation (QAM)</vt:lpstr>
      <vt:lpstr>Quadrature amplitude modulation (QAM)</vt:lpstr>
      <vt:lpstr>PowerPoint Presentation</vt:lpstr>
      <vt:lpstr>How many bits are represented by each symbol in 64-QAM? Sketch a constellation diagram for 64-QAM.</vt:lpstr>
      <vt:lpstr>PowerPoint Presentation</vt:lpstr>
      <vt:lpstr>PowerPoint Presentation</vt:lpstr>
      <vt:lpstr>PowerPoint Presentation</vt:lpstr>
      <vt:lpstr>PowerPoint Presentation</vt:lpstr>
      <vt:lpstr>Constellation diagram for Circular 8 QAM and Rectangular 8 QAM</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OFDM APPLICATIONS</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Cell Clusters</vt:lpstr>
      <vt:lpstr>Frequency Reuse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Worst Case of Co-channel Interference</vt:lpstr>
      <vt:lpstr>Co-channel Interference</vt:lpstr>
      <vt:lpstr>PowerPoint Presentation</vt:lpstr>
      <vt:lpstr>PowerPoint Presentation</vt:lpstr>
      <vt:lpstr>Channel Allocation Scheme</vt:lpstr>
      <vt:lpstr> Fixed Channel Allocation (FCA) </vt:lpstr>
      <vt:lpstr> Fixed Channel Allocation (FCA)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Cellular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 Sectoring by Antenna Design</vt:lpstr>
      <vt:lpstr>PowerPoint Presentation</vt:lpstr>
      <vt:lpstr>Worst Case for Forward Channel Interference in Three-sectors </vt:lpstr>
      <vt:lpstr>PowerPoint Presentation</vt:lpstr>
      <vt:lpstr>Worst Case for Forward Channel Interference in Six-sectors</vt:lpstr>
      <vt:lpstr>Cell Splitting</vt:lpstr>
      <vt:lpstr>Cell Splitting</vt:lpstr>
      <vt:lpstr>Cell Splitting</vt:lpstr>
      <vt:lpstr>Cell Splitting</vt:lpstr>
      <vt:lpstr>Thank You</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asmmr</dc:creator>
  <cp:lastModifiedBy>Microsoft account</cp:lastModifiedBy>
  <cp:revision>575</cp:revision>
  <dcterms:created xsi:type="dcterms:W3CDTF">2020-09-24T09:03:44Z</dcterms:created>
  <dcterms:modified xsi:type="dcterms:W3CDTF">2023-08-11T10:22:09Z</dcterms:modified>
</cp:coreProperties>
</file>